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62" r:id="rId4"/>
    <p:sldId id="263" r:id="rId5"/>
    <p:sldId id="265" r:id="rId6"/>
    <p:sldId id="256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84" r:id="rId23"/>
    <p:sldId id="285" r:id="rId24"/>
    <p:sldId id="287" r:id="rId25"/>
    <p:sldId id="288" r:id="rId26"/>
    <p:sldId id="289" r:id="rId27"/>
    <p:sldId id="291" r:id="rId28"/>
    <p:sldId id="292" r:id="rId29"/>
    <p:sldId id="293" r:id="rId30"/>
    <p:sldId id="278" r:id="rId31"/>
    <p:sldId id="295" r:id="rId32"/>
    <p:sldId id="296" r:id="rId33"/>
    <p:sldId id="297" r:id="rId34"/>
    <p:sldId id="316" r:id="rId35"/>
    <p:sldId id="303" r:id="rId36"/>
    <p:sldId id="308" r:id="rId37"/>
    <p:sldId id="309" r:id="rId38"/>
    <p:sldId id="313" r:id="rId39"/>
    <p:sldId id="306" r:id="rId40"/>
    <p:sldId id="310" r:id="rId41"/>
    <p:sldId id="311" r:id="rId42"/>
    <p:sldId id="312" r:id="rId43"/>
    <p:sldId id="314" r:id="rId44"/>
    <p:sldId id="298" r:id="rId45"/>
    <p:sldId id="315" r:id="rId46"/>
    <p:sldId id="319" r:id="rId47"/>
    <p:sldId id="320" r:id="rId48"/>
    <p:sldId id="321" r:id="rId49"/>
    <p:sldId id="317" r:id="rId50"/>
    <p:sldId id="300" r:id="rId51"/>
    <p:sldId id="323" r:id="rId52"/>
    <p:sldId id="324" r:id="rId53"/>
    <p:sldId id="325" r:id="rId54"/>
    <p:sldId id="326" r:id="rId55"/>
    <p:sldId id="302" r:id="rId56"/>
    <p:sldId id="327" r:id="rId57"/>
    <p:sldId id="328" r:id="rId58"/>
    <p:sldId id="329" r:id="rId59"/>
    <p:sldId id="330" r:id="rId60"/>
    <p:sldId id="322" r:id="rId61"/>
    <p:sldId id="318" r:id="rId62"/>
    <p:sldId id="301" r:id="rId63"/>
    <p:sldId id="331" r:id="rId64"/>
    <p:sldId id="332" r:id="rId65"/>
    <p:sldId id="333" r:id="rId66"/>
    <p:sldId id="334" r:id="rId67"/>
    <p:sldId id="305" r:id="rId68"/>
    <p:sldId id="335" r:id="rId69"/>
    <p:sldId id="336" r:id="rId70"/>
    <p:sldId id="337" r:id="rId71"/>
    <p:sldId id="338" r:id="rId72"/>
    <p:sldId id="339" r:id="rId73"/>
    <p:sldId id="340" r:id="rId74"/>
    <p:sldId id="307" r:id="rId75"/>
    <p:sldId id="294" r:id="rId76"/>
    <p:sldId id="286" r:id="rId77"/>
    <p:sldId id="279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2832769-DE96-420E-A675-095220E46303}">
          <p14:sldIdLst>
            <p14:sldId id="264"/>
            <p14:sldId id="261"/>
            <p14:sldId id="262"/>
            <p14:sldId id="263"/>
            <p14:sldId id="265"/>
            <p14:sldId id="256"/>
          </p14:sldIdLst>
        </p14:section>
        <p14:section name="Introduction &amp; Warmup" id="{7EB867D2-2DA4-49F3-95BE-A64E5FA35DEA}">
          <p14:sldIdLst>
            <p14:sldId id="260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Overview" id="{3F823CD0-E883-4D0B-9911-E15FA9CADB92}">
          <p14:sldIdLst>
            <p14:sldId id="276"/>
          </p14:sldIdLst>
        </p14:section>
        <p14:section name="The Goal" id="{DDF8A850-7E44-4D1A-9EA8-FC1CDE319593}">
          <p14:sldIdLst>
            <p14:sldId id="277"/>
            <p14:sldId id="280"/>
            <p14:sldId id="281"/>
          </p14:sldIdLst>
        </p14:section>
        <p14:section name="The Plan" id="{C882F8E9-98E0-4961-BF1C-C500DA31B569}">
          <p14:sldIdLst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The Steps" id="{F1B9E5A9-D064-4416-BC7B-E4ADEE18CC86}">
          <p14:sldIdLst>
            <p14:sldId id="291"/>
            <p14:sldId id="292"/>
            <p14:sldId id="293"/>
          </p14:sldIdLst>
        </p14:section>
        <p14:section name="Accumulation of Knowledge" id="{5D4D320D-DD8A-4BE8-A875-16C4A78D0C83}">
          <p14:sldIdLst>
            <p14:sldId id="278"/>
            <p14:sldId id="295"/>
            <p14:sldId id="296"/>
          </p14:sldIdLst>
        </p14:section>
        <p14:section name="Heuristic Methods" id="{E5074386-EC8B-4D72-B656-D81CD8F30DFE}">
          <p14:sldIdLst>
            <p14:sldId id="297"/>
          </p14:sldIdLst>
        </p14:section>
        <p14:section name="Examples" id="{6F018470-294A-4951-91C3-63FBE828E131}">
          <p14:sldIdLst>
            <p14:sldId id="316"/>
            <p14:sldId id="303"/>
            <p14:sldId id="308"/>
            <p14:sldId id="309"/>
            <p14:sldId id="313"/>
            <p14:sldId id="306"/>
            <p14:sldId id="310"/>
            <p14:sldId id="311"/>
            <p14:sldId id="312"/>
            <p14:sldId id="314"/>
            <p14:sldId id="298"/>
            <p14:sldId id="315"/>
            <p14:sldId id="319"/>
            <p14:sldId id="320"/>
            <p14:sldId id="321"/>
            <p14:sldId id="317"/>
            <p14:sldId id="300"/>
            <p14:sldId id="323"/>
            <p14:sldId id="324"/>
            <p14:sldId id="325"/>
            <p14:sldId id="326"/>
            <p14:sldId id="302"/>
            <p14:sldId id="327"/>
            <p14:sldId id="328"/>
            <p14:sldId id="329"/>
            <p14:sldId id="330"/>
            <p14:sldId id="322"/>
            <p14:sldId id="318"/>
            <p14:sldId id="301"/>
            <p14:sldId id="331"/>
            <p14:sldId id="332"/>
            <p14:sldId id="333"/>
            <p14:sldId id="334"/>
            <p14:sldId id="305"/>
            <p14:sldId id="335"/>
            <p14:sldId id="336"/>
            <p14:sldId id="337"/>
            <p14:sldId id="338"/>
            <p14:sldId id="339"/>
            <p14:sldId id="340"/>
            <p14:sldId id="307"/>
          </p14:sldIdLst>
        </p14:section>
        <p14:section name="Summary" id="{617DAD67-9BB2-4470-98F1-B588C3A78162}">
          <p14:sldIdLst>
            <p14:sldId id="294"/>
          </p14:sldIdLst>
        </p14:section>
        <p14:section name="Acknowledgement" id="{5C0F7A3C-6C60-4967-A2B1-460C85E13D9D}">
          <p14:sldIdLst>
            <p14:sldId id="286"/>
          </p14:sldIdLst>
        </p14:section>
        <p14:section name="Take-Out Materials" id="{62A533F8-0E41-4370-A7AA-5429790EFDA6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2"/>
  </p:normalViewPr>
  <p:slideViewPr>
    <p:cSldViewPr snapToGrid="0">
      <p:cViewPr varScale="1">
        <p:scale>
          <a:sx n="111" d="100"/>
          <a:sy n="111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536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36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365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536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7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18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541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23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542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42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542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2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0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8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0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7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2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0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8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434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434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436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8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9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9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439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3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440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40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fld id="{61CC91F4-FC5E-49FA-B376-2E35E60632B6}" type="datetimeFigureOut">
              <a:rPr lang="zh-CN" altLang="en-US" smtClean="0"/>
              <a:t>16/1/26</a:t>
            </a:fld>
            <a:endParaRPr lang="zh-CN" altLang="en-US"/>
          </a:p>
        </p:txBody>
      </p:sp>
      <p:sp>
        <p:nvSpPr>
          <p:cNvPr id="1440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440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05B71D65-8AF6-4876-81CB-602B817A8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6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333" y="1701800"/>
            <a:ext cx="7772400" cy="1143000"/>
          </a:xfrm>
        </p:spPr>
        <p:txBody>
          <a:bodyPr/>
          <a:lstStyle/>
          <a:p>
            <a:r>
              <a:rPr lang="en-US" altLang="zh-CN" sz="4000" dirty="0"/>
              <a:t>Das Konstruktionsproblemen </a:t>
            </a:r>
            <a:r>
              <a:rPr lang="en-US" altLang="zh-CN" sz="4000" dirty="0" smtClean="0"/>
              <a:t>Drei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7444" y="3586516"/>
            <a:ext cx="6400800" cy="1752600"/>
          </a:xfrm>
        </p:spPr>
        <p:txBody>
          <a:bodyPr/>
          <a:lstStyle/>
          <a:p>
            <a:pPr algn="r"/>
            <a:r>
              <a:rPr lang="en-US" altLang="zh-CN" dirty="0" smtClean="0"/>
              <a:t>SJTU_Dreadnought</a:t>
            </a:r>
          </a:p>
          <a:p>
            <a:pPr algn="r"/>
            <a:r>
              <a:rPr lang="en-US" altLang="zh-CN" dirty="0" smtClean="0"/>
              <a:t>TankEngineer</a:t>
            </a:r>
          </a:p>
          <a:p>
            <a:pPr algn="r"/>
            <a:r>
              <a:rPr lang="zh-CN" altLang="en-US" dirty="0"/>
              <a:t>倪昊斌</a:t>
            </a:r>
          </a:p>
        </p:txBody>
      </p:sp>
    </p:spTree>
    <p:extLst>
      <p:ext uri="{BB962C8B-B14F-4D97-AF65-F5344CB8AC3E}">
        <p14:creationId xmlns:p14="http://schemas.microsoft.com/office/powerpoint/2010/main" val="3888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现实</a:t>
            </a:r>
            <a:r>
              <a:rPr lang="en-US" altLang="zh-CN" dirty="0" smtClean="0"/>
              <a:t>[</a:t>
            </a:r>
            <a:r>
              <a:rPr lang="zh-CN" altLang="en-US" dirty="0" smtClean="0"/>
              <a:t>菜鸡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 bwMode="auto">
          <a:xfrm>
            <a:off x="1103510" y="2952045"/>
            <a:ext cx="191911" cy="191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421" y="2634735"/>
            <a:ext cx="931333" cy="509221"/>
            <a:chOff x="1295421" y="2634735"/>
            <a:chExt cx="931333" cy="509221"/>
          </a:xfrm>
        </p:grpSpPr>
        <p:sp>
          <p:nvSpPr>
            <p:cNvPr id="30" name="椭圆 29"/>
            <p:cNvSpPr/>
            <p:nvPr/>
          </p:nvSpPr>
          <p:spPr bwMode="auto">
            <a:xfrm>
              <a:off x="2034843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5" name="直接箭头连接符 34"/>
            <p:cNvCxnSpPr>
              <a:stCxn id="29" idx="6"/>
              <a:endCxn id="30" idx="2"/>
            </p:cNvCxnSpPr>
            <p:nvPr/>
          </p:nvCxnSpPr>
          <p:spPr bwMode="auto">
            <a:xfrm>
              <a:off x="1295421" y="3048001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文本框 39"/>
            <p:cNvSpPr txBox="1"/>
            <p:nvPr/>
          </p:nvSpPr>
          <p:spPr>
            <a:xfrm>
              <a:off x="1344767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看题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51396" y="2598081"/>
            <a:ext cx="1838024" cy="983354"/>
            <a:chOff x="2251396" y="2598081"/>
            <a:chExt cx="1838024" cy="983354"/>
          </a:xfrm>
        </p:grpSpPr>
        <p:sp>
          <p:nvSpPr>
            <p:cNvPr id="31" name="椭圆 30"/>
            <p:cNvSpPr/>
            <p:nvPr/>
          </p:nvSpPr>
          <p:spPr bwMode="auto">
            <a:xfrm>
              <a:off x="3897509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51396" y="2598081"/>
              <a:ext cx="1603760" cy="983354"/>
              <a:chOff x="2251396" y="2598081"/>
              <a:chExt cx="1603760" cy="983354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251396" y="2598081"/>
                <a:ext cx="1603760" cy="9833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Times New Roman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687072" y="2636048"/>
                <a:ext cx="73240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想</a:t>
                </a:r>
                <a:r>
                  <a:rPr lang="zh-CN" altLang="en-US" dirty="0" smtClean="0"/>
                  <a:t>题</a:t>
                </a:r>
                <a:endParaRPr lang="en-US" altLang="zh-CN" dirty="0" smtClean="0"/>
              </a:p>
              <a:p>
                <a:pPr algn="ctr"/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？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1205816" y="3137607"/>
            <a:ext cx="931333" cy="574324"/>
            <a:chOff x="1205816" y="3137607"/>
            <a:chExt cx="931333" cy="574324"/>
          </a:xfrm>
        </p:grpSpPr>
        <p:cxnSp>
          <p:nvCxnSpPr>
            <p:cNvPr id="53" name="曲线连接符 52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/>
            <p:cNvSpPr txBox="1"/>
            <p:nvPr/>
          </p:nvSpPr>
          <p:spPr>
            <a:xfrm>
              <a:off x="1503007" y="3342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2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现实</a:t>
            </a:r>
            <a:r>
              <a:rPr lang="en-US" altLang="zh-CN" dirty="0" smtClean="0"/>
              <a:t>[</a:t>
            </a:r>
            <a:r>
              <a:rPr lang="zh-CN" altLang="en-US" dirty="0" smtClean="0"/>
              <a:t>菜鸡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 bwMode="auto">
          <a:xfrm>
            <a:off x="1103510" y="2952045"/>
            <a:ext cx="191911" cy="191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421" y="2634735"/>
            <a:ext cx="931333" cy="509221"/>
            <a:chOff x="1295421" y="2634735"/>
            <a:chExt cx="931333" cy="509221"/>
          </a:xfrm>
        </p:grpSpPr>
        <p:sp>
          <p:nvSpPr>
            <p:cNvPr id="30" name="椭圆 29"/>
            <p:cNvSpPr/>
            <p:nvPr/>
          </p:nvSpPr>
          <p:spPr bwMode="auto">
            <a:xfrm>
              <a:off x="2034843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5" name="直接箭头连接符 34"/>
            <p:cNvCxnSpPr>
              <a:stCxn id="29" idx="6"/>
              <a:endCxn id="30" idx="2"/>
            </p:cNvCxnSpPr>
            <p:nvPr/>
          </p:nvCxnSpPr>
          <p:spPr bwMode="auto">
            <a:xfrm>
              <a:off x="1295421" y="3048001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文本框 39"/>
            <p:cNvSpPr txBox="1"/>
            <p:nvPr/>
          </p:nvSpPr>
          <p:spPr>
            <a:xfrm>
              <a:off x="1344767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看题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89420" y="2634735"/>
            <a:ext cx="1862666" cy="509220"/>
            <a:chOff x="4089420" y="2634735"/>
            <a:chExt cx="1862666" cy="509220"/>
          </a:xfrm>
        </p:grpSpPr>
        <p:sp>
          <p:nvSpPr>
            <p:cNvPr id="33" name="椭圆 32"/>
            <p:cNvSpPr/>
            <p:nvPr/>
          </p:nvSpPr>
          <p:spPr bwMode="auto">
            <a:xfrm>
              <a:off x="5760175" y="2952044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7" name="直接箭头连接符 36"/>
            <p:cNvCxnSpPr>
              <a:endCxn id="33" idx="2"/>
            </p:cNvCxnSpPr>
            <p:nvPr/>
          </p:nvCxnSpPr>
          <p:spPr bwMode="auto">
            <a:xfrm flipV="1">
              <a:off x="4089420" y="3048000"/>
              <a:ext cx="167075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/>
            <p:cNvSpPr txBox="1"/>
            <p:nvPr/>
          </p:nvSpPr>
          <p:spPr>
            <a:xfrm>
              <a:off x="4649609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写题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05816" y="3137607"/>
            <a:ext cx="931333" cy="574324"/>
            <a:chOff x="1205816" y="3137607"/>
            <a:chExt cx="931333" cy="574324"/>
          </a:xfrm>
        </p:grpSpPr>
        <p:cxnSp>
          <p:nvCxnSpPr>
            <p:cNvPr id="53" name="曲线连接符 52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/>
            <p:cNvSpPr txBox="1"/>
            <p:nvPr/>
          </p:nvSpPr>
          <p:spPr>
            <a:xfrm>
              <a:off x="1503007" y="3342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51396" y="2598081"/>
            <a:ext cx="1838024" cy="983354"/>
            <a:chOff x="2251396" y="2598081"/>
            <a:chExt cx="1838024" cy="983354"/>
          </a:xfrm>
        </p:grpSpPr>
        <p:sp>
          <p:nvSpPr>
            <p:cNvPr id="46" name="椭圆 45"/>
            <p:cNvSpPr/>
            <p:nvPr/>
          </p:nvSpPr>
          <p:spPr bwMode="auto">
            <a:xfrm>
              <a:off x="3897509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51396" y="2598081"/>
              <a:ext cx="1603760" cy="983354"/>
              <a:chOff x="2251396" y="2598081"/>
              <a:chExt cx="1603760" cy="983354"/>
            </a:xfrm>
          </p:grpSpPr>
          <p:sp>
            <p:nvSpPr>
              <p:cNvPr id="48" name="矩形 47"/>
              <p:cNvSpPr/>
              <p:nvPr/>
            </p:nvSpPr>
            <p:spPr bwMode="auto">
              <a:xfrm>
                <a:off x="2251396" y="2598081"/>
                <a:ext cx="1603760" cy="9833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Times New Roman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687072" y="2636048"/>
                <a:ext cx="73240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想</a:t>
                </a:r>
                <a:r>
                  <a:rPr lang="zh-CN" altLang="en-US" dirty="0" smtClean="0"/>
                  <a:t>题</a:t>
                </a:r>
                <a:endParaRPr lang="en-US" altLang="zh-CN" dirty="0" smtClean="0"/>
              </a:p>
              <a:p>
                <a:pPr algn="ctr"/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？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038638" y="3133813"/>
            <a:ext cx="1786429" cy="574324"/>
            <a:chOff x="1205816" y="3137607"/>
            <a:chExt cx="931333" cy="574324"/>
          </a:xfrm>
        </p:grpSpPr>
        <p:cxnSp>
          <p:nvCxnSpPr>
            <p:cNvPr id="41" name="曲线连接符 40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本框 49"/>
            <p:cNvSpPr txBox="1"/>
            <p:nvPr/>
          </p:nvSpPr>
          <p:spPr>
            <a:xfrm>
              <a:off x="1503007" y="3342599"/>
              <a:ext cx="3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NNN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5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现实</a:t>
            </a:r>
            <a:r>
              <a:rPr lang="en-US" altLang="zh-CN" dirty="0" smtClean="0"/>
              <a:t>[</a:t>
            </a:r>
            <a:r>
              <a:rPr lang="zh-CN" altLang="en-US" dirty="0" smtClean="0"/>
              <a:t>菜鸡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 bwMode="auto">
          <a:xfrm>
            <a:off x="1103510" y="2952045"/>
            <a:ext cx="191911" cy="191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421" y="2634735"/>
            <a:ext cx="931333" cy="509221"/>
            <a:chOff x="1295421" y="2634735"/>
            <a:chExt cx="931333" cy="509221"/>
          </a:xfrm>
        </p:grpSpPr>
        <p:sp>
          <p:nvSpPr>
            <p:cNvPr id="30" name="椭圆 29"/>
            <p:cNvSpPr/>
            <p:nvPr/>
          </p:nvSpPr>
          <p:spPr bwMode="auto">
            <a:xfrm>
              <a:off x="2034843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5" name="直接箭头连接符 34"/>
            <p:cNvCxnSpPr>
              <a:stCxn id="29" idx="6"/>
              <a:endCxn id="30" idx="2"/>
            </p:cNvCxnSpPr>
            <p:nvPr/>
          </p:nvCxnSpPr>
          <p:spPr bwMode="auto">
            <a:xfrm>
              <a:off x="1295421" y="3048001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文本框 39"/>
            <p:cNvSpPr txBox="1"/>
            <p:nvPr/>
          </p:nvSpPr>
          <p:spPr>
            <a:xfrm>
              <a:off x="1344767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看题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89420" y="2634735"/>
            <a:ext cx="1862666" cy="509220"/>
            <a:chOff x="4089420" y="2634735"/>
            <a:chExt cx="1862666" cy="509220"/>
          </a:xfrm>
        </p:grpSpPr>
        <p:sp>
          <p:nvSpPr>
            <p:cNvPr id="33" name="椭圆 32"/>
            <p:cNvSpPr/>
            <p:nvPr/>
          </p:nvSpPr>
          <p:spPr bwMode="auto">
            <a:xfrm>
              <a:off x="5760175" y="2952044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7" name="直接箭头连接符 36"/>
            <p:cNvCxnSpPr>
              <a:endCxn id="33" idx="2"/>
            </p:cNvCxnSpPr>
            <p:nvPr/>
          </p:nvCxnSpPr>
          <p:spPr bwMode="auto">
            <a:xfrm flipV="1">
              <a:off x="4089420" y="3048000"/>
              <a:ext cx="167075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/>
            <p:cNvSpPr txBox="1"/>
            <p:nvPr/>
          </p:nvSpPr>
          <p:spPr>
            <a:xfrm>
              <a:off x="4649609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写题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52086" y="2634735"/>
            <a:ext cx="931333" cy="509220"/>
            <a:chOff x="5952086" y="2634735"/>
            <a:chExt cx="931333" cy="509220"/>
          </a:xfrm>
        </p:grpSpPr>
        <p:sp>
          <p:nvSpPr>
            <p:cNvPr id="32" name="椭圆 31"/>
            <p:cNvSpPr/>
            <p:nvPr/>
          </p:nvSpPr>
          <p:spPr bwMode="auto">
            <a:xfrm>
              <a:off x="6691508" y="2952044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8" name="直接箭头连接符 37"/>
            <p:cNvCxnSpPr>
              <a:stCxn id="33" idx="6"/>
              <a:endCxn id="32" idx="2"/>
            </p:cNvCxnSpPr>
            <p:nvPr/>
          </p:nvCxnSpPr>
          <p:spPr bwMode="auto">
            <a:xfrm>
              <a:off x="5952086" y="3048000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本框 42"/>
            <p:cNvSpPr txBox="1"/>
            <p:nvPr/>
          </p:nvSpPr>
          <p:spPr>
            <a:xfrm>
              <a:off x="5976728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调题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05816" y="3137607"/>
            <a:ext cx="931333" cy="574324"/>
            <a:chOff x="1205816" y="3137607"/>
            <a:chExt cx="931333" cy="574324"/>
          </a:xfrm>
        </p:grpSpPr>
        <p:cxnSp>
          <p:nvCxnSpPr>
            <p:cNvPr id="53" name="曲线连接符 52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/>
            <p:cNvSpPr txBox="1"/>
            <p:nvPr/>
          </p:nvSpPr>
          <p:spPr>
            <a:xfrm>
              <a:off x="1503007" y="3342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51396" y="2598081"/>
            <a:ext cx="1838024" cy="983354"/>
            <a:chOff x="2251396" y="2598081"/>
            <a:chExt cx="1838024" cy="983354"/>
          </a:xfrm>
        </p:grpSpPr>
        <p:sp>
          <p:nvSpPr>
            <p:cNvPr id="46" name="椭圆 45"/>
            <p:cNvSpPr/>
            <p:nvPr/>
          </p:nvSpPr>
          <p:spPr bwMode="auto">
            <a:xfrm>
              <a:off x="3897509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51396" y="2598081"/>
              <a:ext cx="1603760" cy="983354"/>
              <a:chOff x="2251396" y="2598081"/>
              <a:chExt cx="1603760" cy="983354"/>
            </a:xfrm>
          </p:grpSpPr>
          <p:sp>
            <p:nvSpPr>
              <p:cNvPr id="48" name="矩形 47"/>
              <p:cNvSpPr/>
              <p:nvPr/>
            </p:nvSpPr>
            <p:spPr bwMode="auto">
              <a:xfrm>
                <a:off x="2251396" y="2598081"/>
                <a:ext cx="1603760" cy="9833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Times New Roman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687072" y="2636048"/>
                <a:ext cx="73240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想</a:t>
                </a:r>
                <a:r>
                  <a:rPr lang="zh-CN" altLang="en-US" dirty="0" smtClean="0"/>
                  <a:t>题</a:t>
                </a:r>
                <a:endParaRPr lang="en-US" altLang="zh-CN" dirty="0" smtClean="0"/>
              </a:p>
              <a:p>
                <a:pPr algn="ctr"/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？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038638" y="3133813"/>
            <a:ext cx="1786429" cy="574324"/>
            <a:chOff x="1205816" y="3137607"/>
            <a:chExt cx="931333" cy="574324"/>
          </a:xfrm>
        </p:grpSpPr>
        <p:cxnSp>
          <p:nvCxnSpPr>
            <p:cNvPr id="41" name="曲线连接符 40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本框 49"/>
            <p:cNvSpPr txBox="1"/>
            <p:nvPr/>
          </p:nvSpPr>
          <p:spPr>
            <a:xfrm>
              <a:off x="1503007" y="3342599"/>
              <a:ext cx="3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NNN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52234" y="3140162"/>
            <a:ext cx="931333" cy="574324"/>
            <a:chOff x="1205816" y="3137607"/>
            <a:chExt cx="931333" cy="574324"/>
          </a:xfrm>
        </p:grpSpPr>
        <p:cxnSp>
          <p:nvCxnSpPr>
            <p:cNvPr id="61" name="曲线连接符 60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文本框 61"/>
            <p:cNvSpPr txBox="1"/>
            <p:nvPr/>
          </p:nvSpPr>
          <p:spPr>
            <a:xfrm>
              <a:off x="1503007" y="3342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0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489" y="1905000"/>
            <a:ext cx="77724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现实</a:t>
            </a:r>
            <a:r>
              <a:rPr lang="en-US" altLang="zh-CN" dirty="0" smtClean="0"/>
              <a:t>[</a:t>
            </a:r>
            <a:r>
              <a:rPr lang="zh-CN" altLang="en-US" dirty="0" smtClean="0"/>
              <a:t>菜鸡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 bwMode="auto">
          <a:xfrm>
            <a:off x="1103510" y="2952045"/>
            <a:ext cx="191911" cy="191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421" y="2634735"/>
            <a:ext cx="931333" cy="509221"/>
            <a:chOff x="1295421" y="2634735"/>
            <a:chExt cx="931333" cy="509221"/>
          </a:xfrm>
        </p:grpSpPr>
        <p:sp>
          <p:nvSpPr>
            <p:cNvPr id="30" name="椭圆 29"/>
            <p:cNvSpPr/>
            <p:nvPr/>
          </p:nvSpPr>
          <p:spPr bwMode="auto">
            <a:xfrm>
              <a:off x="2034843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5" name="直接箭头连接符 34"/>
            <p:cNvCxnSpPr>
              <a:stCxn id="29" idx="6"/>
              <a:endCxn id="30" idx="2"/>
            </p:cNvCxnSpPr>
            <p:nvPr/>
          </p:nvCxnSpPr>
          <p:spPr bwMode="auto">
            <a:xfrm>
              <a:off x="1295421" y="3048001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文本框 39"/>
            <p:cNvSpPr txBox="1"/>
            <p:nvPr/>
          </p:nvSpPr>
          <p:spPr>
            <a:xfrm>
              <a:off x="1344767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看题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89420" y="2634735"/>
            <a:ext cx="1862666" cy="509220"/>
            <a:chOff x="4089420" y="2634735"/>
            <a:chExt cx="1862666" cy="509220"/>
          </a:xfrm>
        </p:grpSpPr>
        <p:sp>
          <p:nvSpPr>
            <p:cNvPr id="33" name="椭圆 32"/>
            <p:cNvSpPr/>
            <p:nvPr/>
          </p:nvSpPr>
          <p:spPr bwMode="auto">
            <a:xfrm>
              <a:off x="5760175" y="2952044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7" name="直接箭头连接符 36"/>
            <p:cNvCxnSpPr>
              <a:endCxn id="33" idx="2"/>
            </p:cNvCxnSpPr>
            <p:nvPr/>
          </p:nvCxnSpPr>
          <p:spPr bwMode="auto">
            <a:xfrm flipV="1">
              <a:off x="4089420" y="3048000"/>
              <a:ext cx="167075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/>
            <p:cNvSpPr txBox="1"/>
            <p:nvPr/>
          </p:nvSpPr>
          <p:spPr>
            <a:xfrm>
              <a:off x="4649609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写题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52086" y="2634735"/>
            <a:ext cx="931333" cy="509220"/>
            <a:chOff x="5952086" y="2634735"/>
            <a:chExt cx="931333" cy="509220"/>
          </a:xfrm>
        </p:grpSpPr>
        <p:sp>
          <p:nvSpPr>
            <p:cNvPr id="32" name="椭圆 31"/>
            <p:cNvSpPr/>
            <p:nvPr/>
          </p:nvSpPr>
          <p:spPr bwMode="auto">
            <a:xfrm>
              <a:off x="6691508" y="2952044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8" name="直接箭头连接符 37"/>
            <p:cNvCxnSpPr>
              <a:stCxn id="33" idx="6"/>
              <a:endCxn id="32" idx="2"/>
            </p:cNvCxnSpPr>
            <p:nvPr/>
          </p:nvCxnSpPr>
          <p:spPr bwMode="auto">
            <a:xfrm>
              <a:off x="5952086" y="3048000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文本框 42"/>
            <p:cNvSpPr txBox="1"/>
            <p:nvPr/>
          </p:nvSpPr>
          <p:spPr>
            <a:xfrm>
              <a:off x="5976728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调题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61234" y="3146513"/>
            <a:ext cx="658688" cy="3524956"/>
            <a:chOff x="6259125" y="3143955"/>
            <a:chExt cx="658688" cy="3524956"/>
          </a:xfrm>
        </p:grpSpPr>
        <p:sp>
          <p:nvSpPr>
            <p:cNvPr id="34" name="椭圆 33"/>
            <p:cNvSpPr/>
            <p:nvPr/>
          </p:nvSpPr>
          <p:spPr bwMode="auto">
            <a:xfrm>
              <a:off x="6725902" y="6477000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9" name="直接箭头连接符 38"/>
            <p:cNvCxnSpPr>
              <a:stCxn id="32" idx="4"/>
              <a:endCxn id="34" idx="0"/>
            </p:cNvCxnSpPr>
            <p:nvPr/>
          </p:nvCxnSpPr>
          <p:spPr bwMode="auto">
            <a:xfrm>
              <a:off x="6787464" y="3143955"/>
              <a:ext cx="34394" cy="333304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文本框 43"/>
            <p:cNvSpPr txBox="1"/>
            <p:nvPr/>
          </p:nvSpPr>
          <p:spPr>
            <a:xfrm>
              <a:off x="6259125" y="3985917"/>
              <a:ext cx="56457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RE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 smtClean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TLE</a:t>
              </a:r>
            </a:p>
            <a:p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WA</a:t>
              </a:r>
            </a:p>
            <a:p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 smtClean="0">
                  <a:solidFill>
                    <a:srgbClr val="FF0000"/>
                  </a:solidFill>
                </a:rPr>
                <a:t>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205816" y="3137607"/>
            <a:ext cx="931333" cy="574324"/>
            <a:chOff x="1205816" y="3137607"/>
            <a:chExt cx="931333" cy="574324"/>
          </a:xfrm>
        </p:grpSpPr>
        <p:cxnSp>
          <p:nvCxnSpPr>
            <p:cNvPr id="53" name="曲线连接符 52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/>
            <p:cNvSpPr txBox="1"/>
            <p:nvPr/>
          </p:nvSpPr>
          <p:spPr>
            <a:xfrm>
              <a:off x="1503007" y="3342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251396" y="2598081"/>
            <a:ext cx="1838024" cy="983354"/>
            <a:chOff x="2251396" y="2598081"/>
            <a:chExt cx="1838024" cy="983354"/>
          </a:xfrm>
        </p:grpSpPr>
        <p:sp>
          <p:nvSpPr>
            <p:cNvPr id="46" name="椭圆 45"/>
            <p:cNvSpPr/>
            <p:nvPr/>
          </p:nvSpPr>
          <p:spPr bwMode="auto">
            <a:xfrm>
              <a:off x="3897509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51396" y="2598081"/>
              <a:ext cx="1603760" cy="983354"/>
              <a:chOff x="2251396" y="2598081"/>
              <a:chExt cx="1603760" cy="983354"/>
            </a:xfrm>
          </p:grpSpPr>
          <p:sp>
            <p:nvSpPr>
              <p:cNvPr id="48" name="矩形 47"/>
              <p:cNvSpPr/>
              <p:nvPr/>
            </p:nvSpPr>
            <p:spPr bwMode="auto">
              <a:xfrm>
                <a:off x="2251396" y="2598081"/>
                <a:ext cx="1603760" cy="9833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Times New Roman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687072" y="2636048"/>
                <a:ext cx="73240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想</a:t>
                </a:r>
                <a:r>
                  <a:rPr lang="zh-CN" altLang="en-US" dirty="0" smtClean="0"/>
                  <a:t>题</a:t>
                </a:r>
                <a:endParaRPr lang="en-US" altLang="zh-CN" dirty="0" smtClean="0"/>
              </a:p>
              <a:p>
                <a:pPr algn="ctr"/>
                <a:r>
                  <a:rPr lang="zh-CN" altLang="en-US" sz="3200" b="1" dirty="0" smtClean="0">
                    <a:solidFill>
                      <a:srgbClr val="FF0000"/>
                    </a:solidFill>
                  </a:rPr>
                  <a:t> ？</a:t>
                </a:r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4038638" y="3133813"/>
            <a:ext cx="1786429" cy="574324"/>
            <a:chOff x="1205816" y="3137607"/>
            <a:chExt cx="931333" cy="574324"/>
          </a:xfrm>
        </p:grpSpPr>
        <p:cxnSp>
          <p:nvCxnSpPr>
            <p:cNvPr id="41" name="曲线连接符 40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本框 49"/>
            <p:cNvSpPr txBox="1"/>
            <p:nvPr/>
          </p:nvSpPr>
          <p:spPr>
            <a:xfrm>
              <a:off x="1503007" y="3342599"/>
              <a:ext cx="33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NNN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52234" y="3140162"/>
            <a:ext cx="931333" cy="574324"/>
            <a:chOff x="1205816" y="3137607"/>
            <a:chExt cx="931333" cy="574324"/>
          </a:xfrm>
        </p:grpSpPr>
        <p:cxnSp>
          <p:nvCxnSpPr>
            <p:cNvPr id="61" name="曲线连接符 60"/>
            <p:cNvCxnSpPr/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文本框 61"/>
            <p:cNvSpPr txBox="1"/>
            <p:nvPr/>
          </p:nvSpPr>
          <p:spPr>
            <a:xfrm>
              <a:off x="1503007" y="3342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91817" y="2614598"/>
            <a:ext cx="673348" cy="3893065"/>
            <a:chOff x="6891817" y="2614598"/>
            <a:chExt cx="673348" cy="3893065"/>
          </a:xfrm>
        </p:grpSpPr>
        <p:cxnSp>
          <p:nvCxnSpPr>
            <p:cNvPr id="13" name="直接箭头连接符 12"/>
            <p:cNvCxnSpPr>
              <a:stCxn id="34" idx="7"/>
              <a:endCxn id="51" idx="4"/>
            </p:cNvCxnSpPr>
            <p:nvPr/>
          </p:nvCxnSpPr>
          <p:spPr bwMode="auto">
            <a:xfrm flipV="1">
              <a:off x="6891817" y="3147736"/>
              <a:ext cx="443158" cy="3359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/>
            <p:cNvSpPr/>
            <p:nvPr/>
          </p:nvSpPr>
          <p:spPr bwMode="auto">
            <a:xfrm>
              <a:off x="7239019" y="295582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04783" y="261459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AC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74" y="4002097"/>
            <a:ext cx="2069394" cy="21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489" y="1905000"/>
            <a:ext cx="77724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现实</a:t>
            </a:r>
            <a:r>
              <a:rPr lang="en-US" altLang="zh-CN" dirty="0" smtClean="0"/>
              <a:t>[</a:t>
            </a:r>
            <a:r>
              <a:rPr lang="zh-CN" altLang="en-US" dirty="0" smtClean="0"/>
              <a:t>菜鸡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2251396" y="2598081"/>
            <a:ext cx="1603760" cy="983354"/>
            <a:chOff x="2251396" y="2598081"/>
            <a:chExt cx="1603760" cy="983354"/>
          </a:xfrm>
        </p:grpSpPr>
        <p:sp>
          <p:nvSpPr>
            <p:cNvPr id="48" name="矩形 47"/>
            <p:cNvSpPr/>
            <p:nvPr/>
          </p:nvSpPr>
          <p:spPr bwMode="auto">
            <a:xfrm>
              <a:off x="2251396" y="2598081"/>
              <a:ext cx="1603760" cy="98335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687072" y="2636048"/>
              <a:ext cx="73240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想</a:t>
              </a:r>
              <a:r>
                <a:rPr lang="zh-CN" altLang="en-US" dirty="0" smtClean="0"/>
                <a:t>题</a:t>
              </a:r>
              <a:endParaRPr lang="en-US" altLang="zh-CN" dirty="0" smtClean="0"/>
            </a:p>
            <a:p>
              <a:pPr algn="ctr"/>
              <a:r>
                <a:rPr lang="zh-CN" altLang="en-US" sz="3200" b="1" dirty="0" smtClean="0">
                  <a:solidFill>
                    <a:srgbClr val="FF0000"/>
                  </a:solidFill>
                </a:rPr>
                <a:t> ？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6303 0.13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42" y="6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489" y="1905000"/>
            <a:ext cx="77724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现实</a:t>
            </a:r>
            <a:r>
              <a:rPr lang="en-US" altLang="zh-CN" dirty="0" smtClean="0"/>
              <a:t>[</a:t>
            </a:r>
            <a:r>
              <a:rPr lang="zh-CN" altLang="en-US" dirty="0" smtClean="0"/>
              <a:t>菜鸡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555875"/>
            <a:ext cx="71532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Random Guess VS Educated Guess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启发式方法</a:t>
            </a:r>
            <a:r>
              <a:rPr lang="en-US" altLang="zh-CN" dirty="0" smtClean="0"/>
              <a:t>(Heuristic Methods)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玄学？干货</a:t>
            </a:r>
            <a:r>
              <a:rPr lang="zh-CN" altLang="en-US" dirty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0644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我们的目标</a:t>
            </a:r>
            <a:r>
              <a:rPr lang="zh-CN" altLang="en-US" dirty="0"/>
              <a:t> </a:t>
            </a:r>
            <a:r>
              <a:rPr lang="en-US" altLang="zh-CN" dirty="0" smtClean="0"/>
              <a:t>&amp; Basic Idea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行动计划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做题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计划与步骤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积累</a:t>
            </a:r>
            <a:r>
              <a:rPr lang="en-US" altLang="zh-CN" dirty="0" smtClean="0"/>
              <a:t>-</a:t>
            </a:r>
            <a:r>
              <a:rPr lang="zh-CN" altLang="en-US" dirty="0" smtClean="0"/>
              <a:t>知识与方法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生动</a:t>
            </a:r>
            <a:r>
              <a:rPr lang="zh-CN" altLang="en-US" dirty="0"/>
              <a:t>而</a:t>
            </a:r>
            <a:r>
              <a:rPr lang="zh-CN" altLang="en-US" dirty="0" smtClean="0"/>
              <a:t>有趣的例子（讲题）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8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Goal - A Top-down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竞赛水平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解题</a:t>
            </a:r>
            <a:r>
              <a:rPr lang="zh-CN" altLang="en-US" dirty="0" smtClean="0"/>
              <a:t>能力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想题能力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狠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解出难题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快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快速得解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准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考虑全面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稳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发挥稳定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95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Goal – A Bottom-up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套系统性的方法，能在程序设计竞赛中，以清晰的思路来进行想题的尝试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Hardest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 smtClean="0"/>
              <a:t>ftiasch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认真学习了您的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构造题选讲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，上面的题目我都会做啦！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TankEngineer:</a:t>
            </a:r>
            <a:r>
              <a:rPr lang="zh-CN" altLang="en-US" sz="2800" dirty="0" smtClean="0"/>
              <a:t>很好啊！</a:t>
            </a:r>
            <a:endParaRPr lang="en-US" altLang="zh-CN" sz="28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33" y="3962400"/>
            <a:ext cx="762000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576513"/>
            <a:ext cx="7620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2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Basic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两个方面的努力：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在做题中加入计划与步骤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有意识地积累和组织知识和方法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6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Plan - 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在开始（想</a:t>
            </a:r>
            <a:r>
              <a:rPr lang="en-US" altLang="zh-CN" dirty="0" smtClean="0"/>
              <a:t>/</a:t>
            </a:r>
            <a:r>
              <a:rPr lang="zh-CN" altLang="en-US" dirty="0" smtClean="0"/>
              <a:t>码）一个题前，制定一个行动计划，明确一下有哪些步骤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在上题之前的准备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公式题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推好公式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动规题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列好转移方程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模拟题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写清楚需要实现的各项细节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92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Plan - 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在开始想题之前思考一下要采取怎样的步骤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整体思考方向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几何</a:t>
            </a:r>
            <a:r>
              <a:rPr lang="en-US" altLang="zh-CN" dirty="0"/>
              <a:t>/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分类讨论</a:t>
            </a:r>
            <a:r>
              <a:rPr lang="en-US" altLang="zh-CN" dirty="0" smtClean="0"/>
              <a:t>……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猜测结论</a:t>
            </a:r>
            <a:r>
              <a:rPr lang="en-US" altLang="zh-CN" dirty="0" smtClean="0"/>
              <a:t>/</a:t>
            </a:r>
            <a:r>
              <a:rPr lang="zh-CN" altLang="en-US" dirty="0" smtClean="0"/>
              <a:t>推导性质</a:t>
            </a:r>
            <a:r>
              <a:rPr lang="en-US" altLang="zh-CN" dirty="0" smtClean="0"/>
              <a:t>/</a:t>
            </a:r>
            <a:r>
              <a:rPr lang="zh-CN" altLang="en-US" dirty="0" smtClean="0"/>
              <a:t>枚举模型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辅助问题</a:t>
            </a:r>
            <a:r>
              <a:rPr lang="en-US" altLang="zh-CN" dirty="0" smtClean="0"/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确定性方法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启发式方法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Plan -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是将随机、混乱的思维过程变得清晰、可靠的基础</a:t>
            </a:r>
            <a:endParaRPr lang="en-US" altLang="zh-CN" dirty="0" smtClean="0"/>
          </a:p>
          <a:p>
            <a:pPr marL="914400" lvl="1" indent="-514350"/>
            <a:r>
              <a:rPr lang="en-US" altLang="zh-CN" dirty="0" smtClean="0"/>
              <a:t>The Hardest Question</a:t>
            </a:r>
          </a:p>
          <a:p>
            <a:pPr marL="914400" lvl="1" indent="-514350"/>
            <a:r>
              <a:rPr lang="zh-CN" altLang="en-US" dirty="0" smtClean="0"/>
              <a:t>防止思维定式，减少</a:t>
            </a:r>
            <a:r>
              <a:rPr lang="en-US" altLang="zh-CN" dirty="0" err="1" smtClean="0"/>
              <a:t>yy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能够</a:t>
            </a:r>
            <a:r>
              <a:rPr lang="zh-CN" altLang="en-US" dirty="0"/>
              <a:t>更加</a:t>
            </a:r>
            <a:r>
              <a:rPr lang="zh-CN" altLang="en-US" dirty="0" smtClean="0"/>
              <a:t>充分地发挥积累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题量与水平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Plan - 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更有利于自身水平的提高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克服偶发错误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便于知识的归纳收集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Plan - How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在开始之前先定计划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养成</a:t>
            </a:r>
            <a:r>
              <a:rPr lang="zh-CN" altLang="en-US" dirty="0"/>
              <a:t>习惯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在执行之中灵活调整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针对不同的情况进行变通</a:t>
            </a:r>
            <a:endParaRPr lang="en-US" altLang="zh-CN" dirty="0" smtClean="0"/>
          </a:p>
          <a:p>
            <a:pPr marL="857250" lvl="1" indent="-457200"/>
            <a:r>
              <a:rPr lang="zh-CN" altLang="en-US" dirty="0" smtClean="0"/>
              <a:t>好记性和烂笔头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Plan - How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面对困难和失败坚持不懈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不需要砍掉重练，充分利用已有经验和习惯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8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步骤对应了一系列具体的操作流程，是构成计划的基础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步骤有不同的层次和不同的类型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2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Steps</a:t>
            </a:r>
            <a:r>
              <a:rPr lang="zh-CN" altLang="en-US" dirty="0" smtClean="0"/>
              <a:t> </a:t>
            </a:r>
            <a:r>
              <a:rPr lang="en-US" altLang="zh-CN" dirty="0" smtClean="0"/>
              <a:t>- In General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理解题意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想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得到算法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得不到算法</a:t>
            </a:r>
            <a:r>
              <a:rPr lang="en-US" altLang="zh-CN" dirty="0" smtClean="0"/>
              <a:t>gg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上机实现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调试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提交通过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提交未通过回到之前的步骤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（</a:t>
            </a:r>
            <a:r>
              <a:rPr lang="zh-CN" altLang="en-US" dirty="0"/>
              <a:t>偶尔</a:t>
            </a:r>
            <a:r>
              <a:rPr lang="zh-CN" altLang="en-US" dirty="0" smtClean="0"/>
              <a:t>）重新思考改进算法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2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Steps – A Closer Look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一些例子：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能否引入分块然后暴力？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能否将不同的条件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情况分开处理？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能否对于不同的对象进行计数再容斥？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能否转化为某一经典网络流模型？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能否使用</a:t>
            </a:r>
            <a:r>
              <a:rPr lang="en-US" altLang="zh-CN" dirty="0" smtClean="0"/>
              <a:t>Knuth</a:t>
            </a:r>
            <a:r>
              <a:rPr lang="zh-CN" altLang="en-US" dirty="0" smtClean="0"/>
              <a:t>优化？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题目的条件可以进行怎样的化简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1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Hardest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[Some time later…]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 smtClean="0"/>
              <a:t>ftiasch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萝莉控啊，这个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怎么捉啊</a:t>
            </a:r>
            <a:r>
              <a:rPr lang="en-US" altLang="zh-CN" sz="2800" dirty="0" smtClean="0"/>
              <a:t>……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TankEngineer:</a:t>
            </a:r>
            <a:r>
              <a:rPr lang="zh-CN" altLang="en-US" sz="2800" dirty="0" smtClean="0"/>
              <a:t>我</a:t>
            </a:r>
            <a:r>
              <a:rPr lang="zh-CN" altLang="en-US" sz="2800" dirty="0"/>
              <a:t>感觉</a:t>
            </a:r>
            <a:r>
              <a:rPr lang="zh-CN" altLang="en-US" sz="2800" dirty="0" smtClean="0"/>
              <a:t>随便构造一下就可以了啊</a:t>
            </a:r>
            <a:r>
              <a:rPr lang="en-US" altLang="zh-CN" sz="2800" dirty="0" smtClean="0"/>
              <a:t>……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83" y="2638777"/>
            <a:ext cx="57150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66" y="4800248"/>
            <a:ext cx="838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Accumulation of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Lev0: XXX</a:t>
            </a:r>
            <a:r>
              <a:rPr lang="zh-CN" altLang="en-US" dirty="0" smtClean="0"/>
              <a:t>是啥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Lev1: XXX</a:t>
            </a:r>
            <a:r>
              <a:rPr lang="zh-CN" altLang="en-US" dirty="0" smtClean="0"/>
              <a:t>大概听说过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Lev2: XXX</a:t>
            </a:r>
            <a:r>
              <a:rPr lang="zh-CN" altLang="en-US" dirty="0" smtClean="0"/>
              <a:t>有没有性质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？有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Lev3: XXX</a:t>
            </a:r>
            <a:r>
              <a:rPr lang="zh-CN" altLang="en-US" dirty="0" smtClean="0"/>
              <a:t>有哪些性质？</a:t>
            </a:r>
            <a:r>
              <a:rPr lang="en-US" altLang="zh-CN" dirty="0" smtClean="0"/>
              <a:t>A1, A2, A3…</a:t>
            </a:r>
            <a:r>
              <a:rPr lang="en-US" altLang="zh-CN" dirty="0"/>
              <a:t>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Lev4: XXX</a:t>
            </a:r>
            <a:r>
              <a:rPr lang="zh-CN" altLang="en-US" dirty="0" smtClean="0"/>
              <a:t>的性质</a:t>
            </a:r>
            <a:r>
              <a:rPr lang="en-US" altLang="zh-CN" dirty="0" smtClean="0"/>
              <a:t>A1</a:t>
            </a:r>
            <a:r>
              <a:rPr lang="zh-CN" altLang="en-US" dirty="0" smtClean="0"/>
              <a:t>可以推出</a:t>
            </a:r>
            <a:r>
              <a:rPr lang="en-US" altLang="zh-CN" dirty="0" smtClean="0"/>
              <a:t>A2……</a:t>
            </a:r>
          </a:p>
          <a:p>
            <a:pPr marL="0" indent="0">
              <a:buNone/>
            </a:pPr>
            <a:r>
              <a:rPr lang="en-US" altLang="zh-CN" dirty="0" smtClean="0"/>
              <a:t>Lev5: XXX</a:t>
            </a:r>
            <a:r>
              <a:rPr lang="zh-CN" altLang="en-US" dirty="0" smtClean="0"/>
              <a:t>的一般化</a:t>
            </a:r>
            <a:r>
              <a:rPr lang="en-US" altLang="zh-CN" dirty="0" smtClean="0"/>
              <a:t>YYY</a:t>
            </a:r>
            <a:r>
              <a:rPr lang="zh-CN" altLang="en-US" dirty="0" smtClean="0"/>
              <a:t>，存在特例</a:t>
            </a:r>
            <a:r>
              <a:rPr lang="en-US" altLang="zh-CN" dirty="0" smtClean="0"/>
              <a:t>ZZZ</a:t>
            </a:r>
          </a:p>
          <a:p>
            <a:pPr marL="0" indent="0">
              <a:buNone/>
            </a:pPr>
            <a:r>
              <a:rPr lang="en-US" altLang="zh-CN" dirty="0" smtClean="0"/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1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Accumulation of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只有熟练掌握的知识，才能在竞赛的高强度环境下使用出来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而积累知识时就需要为临场时的使用作好准备</a:t>
            </a: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为此需要对知识进行组织、管理和维护，使其结构性、系统性更强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07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Accumulation of Knowledge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组织的要点是抓住特征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少量而具有明确区分度的信息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对熟练掌握、良好管理的知识就能形成解题中的具有可行性的“步骤”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DP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</a:t>
            </a:r>
            <a:r>
              <a:rPr lang="zh-CN" altLang="en-US" dirty="0"/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33617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Heuristic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解题策略（启发式方法）的积累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构造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zh-CN" altLang="en-US" dirty="0" smtClean="0"/>
              <a:t>时机的积累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经验</a:t>
            </a:r>
            <a:r>
              <a:rPr lang="en-US" altLang="zh-CN" dirty="0" smtClean="0"/>
              <a:t>-</a:t>
            </a:r>
            <a:r>
              <a:rPr lang="zh-CN" altLang="en-US" dirty="0" smtClean="0"/>
              <a:t>建立在清晰了解策略的基础上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直觉</a:t>
            </a:r>
            <a:r>
              <a:rPr lang="en-US" altLang="zh-CN" dirty="0" smtClean="0"/>
              <a:t>(or</a:t>
            </a:r>
            <a:r>
              <a:rPr lang="zh-CN" altLang="en-US" dirty="0" smtClean="0"/>
              <a:t>潜意识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Easy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[Makoto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Soejima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3]</a:t>
            </a:r>
            <a:br>
              <a:rPr lang="en-US" altLang="zh-CN" dirty="0" smtClean="0"/>
            </a:br>
            <a:r>
              <a:rPr lang="en-US" altLang="zh-CN" dirty="0" smtClean="0"/>
              <a:t>Tournament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求</a:t>
            </a:r>
            <a:r>
              <a:rPr lang="en-US" altLang="zh-CN" dirty="0" smtClean="0"/>
              <a:t>n&lt;=2000</a:t>
            </a:r>
            <a:r>
              <a:rPr lang="zh-CN" altLang="en-US" dirty="0" smtClean="0"/>
              <a:t>个点的所有竞赛图（点有标号）的强连通分量个数之和。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竞赛图的强连通分量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竞赛图任意两个元素之间均存在有向边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缩完强连通分量，非同一连通分量的两个元素一定有祖孙关系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只能是一条链，转化为算链的长度和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如果熟悉这一性质就能立即反</a:t>
            </a:r>
            <a:r>
              <a:rPr lang="zh-CN" altLang="en-US" dirty="0"/>
              <a:t>应</a:t>
            </a:r>
            <a:r>
              <a:rPr lang="zh-CN" altLang="en-US" dirty="0" smtClean="0"/>
              <a:t>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8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算</a:t>
            </a:r>
            <a:r>
              <a:rPr lang="zh-CN" altLang="en-US" dirty="0" smtClean="0"/>
              <a:t>链的长度和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链的长度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边的条数</a:t>
            </a:r>
            <a:r>
              <a:rPr lang="en-US" altLang="zh-CN" dirty="0" smtClean="0"/>
              <a:t>+1=</a:t>
            </a:r>
            <a:r>
              <a:rPr lang="zh-CN" altLang="en-US" dirty="0" smtClean="0"/>
              <a:t>有多少种方法可以将图切开，中间的边都同向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转化为对所有竞赛图总共有多少种方法可以切开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可以通过枚举一边的大小简单计算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枚举一个集合和另一边割开是多见的处理方法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5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体现了熟练掌握知识点的重要性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利用类似的已有问题和解法解决新问题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9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[IX Open Cup GP of Azov Sea]</a:t>
            </a:r>
            <a:br>
              <a:rPr lang="en-US" altLang="zh-CN" dirty="0" smtClean="0"/>
            </a:br>
            <a:r>
              <a:rPr lang="en-US" altLang="zh-CN" dirty="0" smtClean="0"/>
              <a:t>HAL 9000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长</a:t>
            </a:r>
            <a:r>
              <a:rPr lang="zh-CN" altLang="en-US" dirty="0"/>
              <a:t>宽</a:t>
            </a:r>
            <a:r>
              <a:rPr lang="en-US" altLang="zh-CN" dirty="0" smtClean="0"/>
              <a:t>&lt;=200</a:t>
            </a:r>
            <a:r>
              <a:rPr lang="zh-CN" altLang="en-US" dirty="0" smtClean="0"/>
              <a:t>的棋盘上两个人轮流移动两个棋子。移动方式同车，但不能跨越对手的攻击范围。将对手吃掉赢。赢家总想最快赢，输家则希望尽可能拖时间。求谁赢及所经过的步数。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6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Hardest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TankEngineer:@#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$%^&amp;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 (!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讲解中</a:t>
            </a:r>
            <a:r>
              <a:rPr lang="en-US" altLang="zh-CN" sz="2800" dirty="0" smtClean="0"/>
              <a:t>……)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 smtClean="0"/>
              <a:t>ftiasch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为什么窝构造题还是不会做</a:t>
            </a:r>
            <a:r>
              <a:rPr lang="en-US" altLang="zh-CN" sz="2800" dirty="0" smtClean="0"/>
              <a:t>……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TankEngineer: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842" y="2929467"/>
            <a:ext cx="1800225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713817"/>
            <a:ext cx="1143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2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分析必胜的条件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先看一个</a:t>
            </a:r>
            <a:r>
              <a:rPr lang="en-US" altLang="zh-CN" dirty="0" smtClean="0"/>
              <a:t>non-</a:t>
            </a:r>
            <a:r>
              <a:rPr lang="en-US" altLang="zh-CN" dirty="0" err="1" smtClean="0"/>
              <a:t>trival</a:t>
            </a:r>
            <a:r>
              <a:rPr lang="zh-CN" altLang="en-US" dirty="0" smtClean="0"/>
              <a:t>的具体例子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对角相邻，且一人在角上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推广，倘若不在角上，则可一步步逼入角上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再推广，倘若并非对角相邻但先手已知要输则可采用同样策略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两人的相对位置没有发生变化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0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378" y="19050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分析</a:t>
            </a:r>
            <a:r>
              <a:rPr lang="zh-CN" altLang="en-US" dirty="0"/>
              <a:t>必胜</a:t>
            </a:r>
            <a:r>
              <a:rPr lang="zh-CN" altLang="en-US" dirty="0" smtClean="0"/>
              <a:t>的条件 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’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胜负仅与两人的相对位置有关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想要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，观察到两人一定越走越近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如果败者走远，胜者只需追上即可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如果胜者走远，则走到必败态，而必败态的所有后继状态都是必胜态，则存在走近的必胜方案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得到判断胜负可以</a:t>
            </a:r>
            <a:r>
              <a:rPr lang="en-US" altLang="zh-CN" dirty="0" err="1" smtClean="0"/>
              <a:t>dp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20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分析时间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注意到最后一定是两个人对角相邻，则贪心的拖时间策略是每次挪一步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而在这之前，胜者一定会缩短相对距离，败者若向后方退却则不如同样缩短距离可以苟活更久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于是时间也可以在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的同时计算出来（再加上初始位置的影响）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4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博弈题常见解法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打牌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博弈题分析策略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从简单的</a:t>
            </a:r>
            <a:r>
              <a:rPr lang="en-US" altLang="zh-CN" dirty="0" smtClean="0"/>
              <a:t>non-trivial</a:t>
            </a:r>
            <a:r>
              <a:rPr lang="zh-CN" altLang="en-US" dirty="0" smtClean="0"/>
              <a:t>情况入手，向一般情况扩展寻找规律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一般判定比计数要容易分析一些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[XVI Open Cup GP of Japan]</a:t>
            </a:r>
            <a:r>
              <a:rPr lang="en-US" altLang="zh-CN" dirty="0"/>
              <a:t> Laser </a:t>
            </a:r>
            <a:r>
              <a:rPr lang="en-US" altLang="zh-CN" dirty="0" smtClean="0"/>
              <a:t>Cutter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平面上有</a:t>
            </a:r>
            <a:r>
              <a:rPr lang="en-US" altLang="zh-CN" dirty="0" smtClean="0"/>
              <a:t>n&lt;=300</a:t>
            </a:r>
            <a:r>
              <a:rPr lang="zh-CN" altLang="en-US" dirty="0" smtClean="0"/>
              <a:t>条线段，保证这些线段上任意两点可达，和一个初始在线段上某点的切割机。必须顺着给定方向切割这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条线段并回到初始点，求移动的最短距离。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简化问题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因为形成回路，所以起点没有用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因为整个区域连通，所以如果有多个部分的回路，一定可以形成一个完整的回路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类似于</a:t>
            </a:r>
            <a:r>
              <a:rPr lang="zh-CN" altLang="en-US" dirty="0"/>
              <a:t>构造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考虑关键点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倘若从线段中某个点跑出则一定要再回到这个点重新切，可将这两个回路分离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3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简化问题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’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zh-CN" altLang="en-US" dirty="0" smtClean="0"/>
              <a:t>只有线段端点是关键点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 startAt="4"/>
            </a:pPr>
            <a:r>
              <a:rPr lang="zh-CN" altLang="en-US" dirty="0" smtClean="0"/>
              <a:t>要形成一些回路，只需考虑每个点的后继</a:t>
            </a:r>
            <a:endParaRPr lang="en-US" altLang="zh-CN" dirty="0" smtClean="0"/>
          </a:p>
          <a:p>
            <a:pPr marL="1314450" lvl="2" indent="-514350"/>
            <a:r>
              <a:rPr lang="en-US" altLang="zh-CN" dirty="0" smtClean="0"/>
              <a:t>Global</a:t>
            </a:r>
            <a:r>
              <a:rPr lang="zh-CN" altLang="en-US" dirty="0" smtClean="0"/>
              <a:t>问题转化为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对于线段起点，后继一定是线段终点（长度固定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对于线段终点，则后继一定是某个线段起始点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 startAt="4"/>
            </a:pPr>
            <a:r>
              <a:rPr lang="zh-CN" altLang="en-US" dirty="0" smtClean="0"/>
              <a:t>二分图</a:t>
            </a:r>
            <a:r>
              <a:rPr lang="en-US" altLang="zh-CN" dirty="0" smtClean="0">
                <a:sym typeface="Wingdings" panose="05000000000000000000" pitchFamily="2" charset="2"/>
              </a:rPr>
              <a:t>KM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49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当题目条件较多且关系（看起来）不紧密时，尝试简化问题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关键点、事件点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哪些因素会对答案造成影响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几何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36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看问题的不同角度，通常</a:t>
            </a:r>
            <a:r>
              <a:rPr lang="en-US" altLang="zh-CN" dirty="0"/>
              <a:t>Local</a:t>
            </a:r>
            <a:r>
              <a:rPr lang="zh-CN" altLang="en-US" dirty="0"/>
              <a:t>的问题更容易些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对于二分图等模型要十分熟悉，能敏锐察觉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9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Medium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333" y="1701800"/>
            <a:ext cx="7772400" cy="1143000"/>
          </a:xfrm>
        </p:spPr>
        <p:txBody>
          <a:bodyPr/>
          <a:lstStyle/>
          <a:p>
            <a:r>
              <a:rPr lang="en-US" altLang="zh-CN" sz="4000" strike="sngStrike" dirty="0"/>
              <a:t>Das Konstruktionsproblemen </a:t>
            </a:r>
            <a:r>
              <a:rPr lang="en-US" altLang="zh-CN" sz="4000" strike="sngStrike" dirty="0" smtClean="0"/>
              <a:t>Drei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构造题选讲改改改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SJTU_Dreadnought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TankEngineer</a:t>
            </a:r>
          </a:p>
          <a:p>
            <a:pPr algn="r"/>
            <a:r>
              <a:rPr lang="zh-CN" altLang="en-US" dirty="0"/>
              <a:t>倪昊斌</a:t>
            </a:r>
          </a:p>
        </p:txBody>
      </p:sp>
    </p:spTree>
    <p:extLst>
      <p:ext uri="{BB962C8B-B14F-4D97-AF65-F5344CB8AC3E}">
        <p14:creationId xmlns:p14="http://schemas.microsoft.com/office/powerpoint/2010/main" val="238210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[XVI Open Cup GP of </a:t>
            </a:r>
            <a:r>
              <a:rPr lang="en-US" altLang="zh-CN" dirty="0" smtClean="0"/>
              <a:t>St. 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]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Gardening Lesson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给出一棵树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&lt;=10^5)</a:t>
            </a:r>
            <a:r>
              <a:rPr lang="zh-CN" altLang="en-US" dirty="0" smtClean="0"/>
              <a:t>和其删掉一个叶子之后的同构，求被删除掉的叶子的编号，有多解输出字典序最小的。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寻找不变量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树</a:t>
            </a:r>
            <a:r>
              <a:rPr lang="zh-CN" altLang="en-US" dirty="0" smtClean="0"/>
              <a:t>的重心在同构的意义下不会变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添加</a:t>
            </a:r>
            <a:r>
              <a:rPr lang="zh-CN" altLang="en-US" dirty="0" smtClean="0"/>
              <a:t>一个叶子，重心几乎不变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单重心最多向叶子方向移动一步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双</a:t>
            </a:r>
            <a:r>
              <a:rPr lang="zh-CN" altLang="en-US" dirty="0"/>
              <a:t>重</a:t>
            </a:r>
            <a:r>
              <a:rPr lang="zh-CN" altLang="en-US" dirty="0" smtClean="0"/>
              <a:t>心变为单重心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枚举重心（常数），得到一对对应点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6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先不考虑字典序求解答案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经典</a:t>
            </a:r>
            <a:r>
              <a:rPr lang="zh-CN" altLang="en-US" dirty="0" smtClean="0"/>
              <a:t>问题</a:t>
            </a:r>
            <a:r>
              <a:rPr lang="zh-CN" altLang="en-US" dirty="0"/>
              <a:t>：</a:t>
            </a:r>
            <a:r>
              <a:rPr lang="zh-CN" altLang="en-US" dirty="0" smtClean="0"/>
              <a:t>判断两棵树是否自同构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树</a:t>
            </a:r>
            <a:r>
              <a:rPr lang="en-US" altLang="zh-CN" dirty="0" smtClean="0"/>
              <a:t>Hash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对于仅有一个叶子不同则只有可能在儿子的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比对中有小的不同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多了</a:t>
            </a:r>
            <a:r>
              <a:rPr lang="zh-CN" altLang="en-US" dirty="0"/>
              <a:t>一</a:t>
            </a:r>
            <a:r>
              <a:rPr lang="zh-CN" altLang="en-US" dirty="0" smtClean="0"/>
              <a:t>个儿子（叶子）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两边各有</a:t>
            </a:r>
            <a:r>
              <a:rPr lang="zh-CN" altLang="en-US" dirty="0"/>
              <a:t>一</a:t>
            </a:r>
            <a:r>
              <a:rPr lang="zh-CN" altLang="en-US" dirty="0" smtClean="0"/>
              <a:t>个儿子匹配不上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其他情况非法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在树上递归下去找到那个多出的叶子</a:t>
            </a:r>
            <a:endParaRPr lang="en-US" altLang="zh-CN" dirty="0" smtClean="0"/>
          </a:p>
          <a:p>
            <a:pPr marL="914400" lvl="1" indent="-514350"/>
            <a:endParaRPr lang="en-US" altLang="zh-CN" dirty="0" smtClean="0"/>
          </a:p>
          <a:p>
            <a:pPr marL="914400" lvl="1" indent="-51435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再考虑字典序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比对过程中难以判断从哪个儿子递归下去字典序答案最小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多个答案的情况说明树本身存在自同构，利用类似方法求出树本身的自同构找到字典序最小的解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761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在发生复杂变化（如同构、</a:t>
            </a:r>
            <a:r>
              <a:rPr lang="en-US" altLang="zh-CN" dirty="0" err="1" smtClean="0"/>
              <a:t>Nim</a:t>
            </a:r>
            <a:r>
              <a:rPr lang="zh-CN" altLang="en-US" dirty="0" smtClean="0"/>
              <a:t>）时，寻找不变量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依次加强对答案的限制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对于经典做法的积累</a:t>
            </a:r>
            <a:r>
              <a:rPr lang="en-US" altLang="zh-CN" dirty="0" smtClean="0"/>
              <a:t>-</a:t>
            </a:r>
            <a:r>
              <a:rPr lang="zh-CN" altLang="en-US" dirty="0" smtClean="0"/>
              <a:t>快速搜寻相关问题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[XVI Open Cup GP of </a:t>
            </a:r>
            <a:r>
              <a:rPr lang="en-US" altLang="zh-CN" dirty="0" smtClean="0"/>
              <a:t>Europe]</a:t>
            </a:r>
            <a:br>
              <a:rPr lang="en-US" altLang="zh-CN" dirty="0" smtClean="0"/>
            </a:br>
            <a:r>
              <a:rPr lang="en-US" altLang="zh-CN" dirty="0" smtClean="0"/>
              <a:t>Greenhouse Growth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有</a:t>
            </a:r>
            <a:r>
              <a:rPr lang="en-US" altLang="zh-CN" dirty="0" smtClean="0"/>
              <a:t>n&lt;=10^5</a:t>
            </a:r>
            <a:r>
              <a:rPr lang="zh-CN" altLang="en-US" dirty="0" smtClean="0"/>
              <a:t>棵</a:t>
            </a:r>
            <a:r>
              <a:rPr lang="zh-CN" altLang="en-US" dirty="0"/>
              <a:t>树</a:t>
            </a:r>
            <a:r>
              <a:rPr lang="zh-CN" altLang="en-US" dirty="0" smtClean="0"/>
              <a:t>高度不一排成一排。有两种操作，操作</a:t>
            </a:r>
            <a:r>
              <a:rPr lang="en-US" altLang="zh-CN" dirty="0" smtClean="0"/>
              <a:t>L</a:t>
            </a:r>
            <a:r>
              <a:rPr lang="zh-CN" altLang="en-US" dirty="0" smtClean="0"/>
              <a:t>从左到右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每棵树，如果它是最左或者它比左边的矮就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，操作</a:t>
            </a:r>
            <a:r>
              <a:rPr lang="en-US" altLang="zh-CN" dirty="0" smtClean="0"/>
              <a:t>R</a:t>
            </a:r>
            <a:r>
              <a:rPr lang="zh-CN" altLang="en-US" dirty="0" smtClean="0"/>
              <a:t>从右到左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如果它是最右或者它比右边的矮就</a:t>
            </a:r>
            <a:r>
              <a:rPr lang="en-US" altLang="zh-CN" dirty="0" smtClean="0"/>
              <a:t>+1</a:t>
            </a:r>
            <a:r>
              <a:rPr lang="zh-CN" altLang="en-US" dirty="0" smtClean="0"/>
              <a:t>。给出一串操作序列</a:t>
            </a:r>
            <a:r>
              <a:rPr lang="en-US" altLang="zh-CN" dirty="0" smtClean="0"/>
              <a:t>&lt;=10^5</a:t>
            </a:r>
            <a:r>
              <a:rPr lang="zh-CN" altLang="en-US" dirty="0" smtClean="0"/>
              <a:t>求最终每棵树的高度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9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寻找不变量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有连续的一段高度相同，操作后一定保持高度相同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基于“段”做处理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考虑变化的关键点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 smtClean="0"/>
              <a:t>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</a:t>
            </a:r>
            <a:r>
              <a:rPr lang="zh-CN" altLang="en-US" dirty="0" smtClean="0"/>
              <a:t>对一段施加的影响之和这一段及其左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右邻居的高度关系有关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1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考虑变化的关键点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’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zh-CN" altLang="en-US" dirty="0" smtClean="0"/>
              <a:t>当大小关系发生改变的时候，一定是从不等变为等于，发生合并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 startAt="2"/>
            </a:pPr>
            <a:r>
              <a:rPr lang="zh-CN" altLang="en-US" dirty="0" smtClean="0"/>
              <a:t>需要重新计算和邻居的合并事件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858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需要维护的对象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段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每段的高度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相邻段大小关系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合并事件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其关系为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合并事件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更新</a:t>
            </a:r>
            <a:r>
              <a:rPr lang="zh-CN" altLang="en-US" dirty="0" smtClean="0"/>
              <a:t>哪些段的高度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/>
              <a:t>段</a:t>
            </a:r>
            <a:r>
              <a:rPr lang="zh-CN" altLang="en-US" dirty="0" smtClean="0"/>
              <a:t>的高度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发生合并，更新大小关系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大小</a:t>
            </a:r>
            <a:r>
              <a:rPr lang="zh-CN" altLang="en-US" dirty="0" smtClean="0">
                <a:sym typeface="Wingdings" panose="05000000000000000000" pitchFamily="2" charset="2"/>
              </a:rPr>
              <a:t>关系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产生新的合并事件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9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写题是想题的延伸和具体化，只有想得清楚才能写得清楚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对于维护信息的题目，明确维护的对象以及对象之间的作用关系才能更好地写对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6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How to AC 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SJTU_Dreadnought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TankEngineer</a:t>
            </a:r>
          </a:p>
          <a:p>
            <a:pPr algn="r"/>
            <a:r>
              <a:rPr lang="zh-CN" altLang="en-US" dirty="0"/>
              <a:t>倪昊斌</a:t>
            </a:r>
          </a:p>
        </p:txBody>
      </p:sp>
    </p:spTree>
    <p:extLst>
      <p:ext uri="{BB962C8B-B14F-4D97-AF65-F5344CB8AC3E}">
        <p14:creationId xmlns:p14="http://schemas.microsoft.com/office/powerpoint/2010/main" val="13999969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[AIM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Fund Cup 2015]</a:t>
            </a:r>
            <a:br>
              <a:rPr lang="en-US" altLang="zh-CN" dirty="0" smtClean="0"/>
            </a:br>
            <a:r>
              <a:rPr lang="en-US" altLang="zh-CN" dirty="0" smtClean="0"/>
              <a:t>Decomposition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定义两个图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，是将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的每个点变成一个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，并且</a:t>
            </a:r>
            <a:r>
              <a:rPr lang="en-US" altLang="zh-CN" dirty="0" smtClean="0"/>
              <a:t>H</a:t>
            </a:r>
            <a:r>
              <a:rPr lang="zh-CN" altLang="en-US" dirty="0" smtClean="0"/>
              <a:t>中有边的两个点变成的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的相应点也连边。给一个图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，点边</a:t>
            </a:r>
            <a:r>
              <a:rPr lang="en-US" altLang="zh-CN" dirty="0" smtClean="0"/>
              <a:t>&lt;=2*10^5</a:t>
            </a:r>
            <a:r>
              <a:rPr lang="zh-CN" altLang="en-US" dirty="0" smtClean="0"/>
              <a:t>，将其分解为一个尽可能大的</a:t>
            </a:r>
            <a:r>
              <a:rPr lang="en-US" altLang="zh-CN" dirty="0" smtClean="0"/>
              <a:t>Hamming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和另一个图的乘积。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76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[2015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NEERC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Northern]</a:t>
            </a:r>
            <a:br>
              <a:rPr lang="en-US" altLang="zh-CN" dirty="0" smtClean="0"/>
            </a:br>
            <a:r>
              <a:rPr lang="en-US" altLang="zh-CN" dirty="0" smtClean="0"/>
              <a:t>Insider’s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有</a:t>
            </a:r>
            <a:r>
              <a:rPr lang="en-US" altLang="zh-CN" dirty="0" smtClean="0"/>
              <a:t>n&lt;=10^5</a:t>
            </a:r>
            <a:r>
              <a:rPr lang="zh-CN" altLang="en-US" dirty="0" smtClean="0"/>
              <a:t>个元素和</a:t>
            </a:r>
            <a:r>
              <a:rPr lang="en-US" altLang="zh-CN" dirty="0" smtClean="0"/>
              <a:t>m&lt;=10^5</a:t>
            </a:r>
            <a:r>
              <a:rPr lang="zh-CN" altLang="en-US" dirty="0" smtClean="0"/>
              <a:t>条限制，每条限制是说某三个元素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要么满足</a:t>
            </a:r>
            <a:r>
              <a:rPr lang="en-US" altLang="zh-CN" dirty="0" smtClean="0"/>
              <a:t>a&lt;b&lt;c</a:t>
            </a:r>
            <a:r>
              <a:rPr lang="zh-CN" altLang="en-US" dirty="0" smtClean="0"/>
              <a:t>要么满足</a:t>
            </a:r>
            <a:r>
              <a:rPr lang="en-US" altLang="zh-CN" dirty="0" smtClean="0"/>
              <a:t>c&lt;b&lt;a</a:t>
            </a:r>
            <a:r>
              <a:rPr lang="zh-CN" altLang="en-US" dirty="0" smtClean="0"/>
              <a:t>。求一个满足</a:t>
            </a:r>
            <a:r>
              <a:rPr lang="en-US" altLang="zh-CN" dirty="0" smtClean="0"/>
              <a:t>&gt;=m/2</a:t>
            </a:r>
            <a:r>
              <a:rPr lang="zh-CN" altLang="en-US" dirty="0" smtClean="0"/>
              <a:t>条限制的排序，保证存在一个排序满足所有限制。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6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特殊要求：</a:t>
            </a:r>
            <a:r>
              <a:rPr lang="en-US" altLang="zh-CN" dirty="0" smtClean="0"/>
              <a:t>&gt;=m/2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有些怎样的思路？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常见思路一：随机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近似算法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常见思路二：类似均摊分析 挂权重</a:t>
            </a:r>
            <a:r>
              <a:rPr lang="en-US" altLang="zh-CN" dirty="0" smtClean="0"/>
              <a:t>+</a:t>
            </a:r>
            <a:r>
              <a:rPr lang="zh-CN" altLang="en-US" dirty="0" smtClean="0"/>
              <a:t>贪心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特殊条件：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要求</a:t>
            </a:r>
            <a:r>
              <a:rPr lang="en-US" altLang="zh-CN" dirty="0" smtClean="0"/>
              <a:t>a&lt;b&lt;c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c&lt;b&lt;a</a:t>
            </a:r>
            <a:endParaRPr lang="en-US" altLang="zh-CN" dirty="0"/>
          </a:p>
          <a:p>
            <a:pPr marL="1314450" lvl="2" indent="-514350"/>
            <a:r>
              <a:rPr lang="zh-CN" altLang="en-US" dirty="0" smtClean="0"/>
              <a:t>说明</a:t>
            </a:r>
            <a:r>
              <a:rPr lang="en-US" altLang="zh-CN" dirty="0" smtClean="0"/>
              <a:t>a/c</a:t>
            </a:r>
            <a:r>
              <a:rPr lang="zh-CN" altLang="en-US" dirty="0" smtClean="0"/>
              <a:t>有且仅有一个在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前边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特殊条件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’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zh-CN" altLang="en-US" dirty="0"/>
              <a:t>保证存在一个序列满足所有要求</a:t>
            </a:r>
            <a:endParaRPr lang="en-US" altLang="zh-CN" dirty="0"/>
          </a:p>
          <a:p>
            <a:pPr marL="1314450" lvl="2" indent="-514350"/>
            <a:r>
              <a:rPr lang="zh-CN" altLang="en-US" dirty="0"/>
              <a:t>这</a:t>
            </a:r>
            <a:r>
              <a:rPr lang="zh-CN" altLang="en-US" dirty="0" smtClean="0"/>
              <a:t>有什么用？怎么和其他条件建立联系？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弱化方法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假设只需保证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中有人在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前面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连有向边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有环！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r>
              <a:rPr lang="zh-CN" altLang="en-US" dirty="0" smtClean="0"/>
              <a:t>只算为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因为保证有满足所有要求的序列，这样一定可以排出某个拓扑序</a:t>
            </a:r>
            <a:endParaRPr lang="en-US" altLang="zh-CN" dirty="0" smtClean="0"/>
          </a:p>
          <a:p>
            <a:pPr marL="1314450" lvl="2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5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按照这一拓扑序贪心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按逆拓扑序从中间向两边放，每次放在满足条件多的那边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当中一定有一个在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后面被贪到，所以一条限制至少给答案贡献了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，满足题目要求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在计划</a:t>
            </a:r>
            <a:r>
              <a:rPr lang="zh-CN" altLang="en-US" dirty="0"/>
              <a:t>中</a:t>
            </a:r>
            <a:r>
              <a:rPr lang="zh-CN" altLang="en-US" dirty="0" smtClean="0"/>
              <a:t>看好思路方向，防止思维定式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不常见的特殊条件和特殊要求通常很关键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采用弱化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强化条件的方法寻找联系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8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[2015</a:t>
            </a:r>
            <a:r>
              <a:rPr lang="zh-CN" altLang="en-US" dirty="0" smtClean="0"/>
              <a:t> </a:t>
            </a:r>
            <a:r>
              <a:rPr lang="en-US" altLang="zh-CN" dirty="0" smtClean="0"/>
              <a:t>JAG</a:t>
            </a:r>
            <a:r>
              <a:rPr lang="zh-CN" altLang="en-US" dirty="0" smtClean="0"/>
              <a:t> </a:t>
            </a:r>
            <a:r>
              <a:rPr lang="en-US" altLang="zh-CN" dirty="0" smtClean="0"/>
              <a:t>Spring]</a:t>
            </a:r>
            <a:br>
              <a:rPr lang="en-US" altLang="zh-CN" dirty="0" smtClean="0"/>
            </a:b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Game AI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有</a:t>
            </a:r>
            <a:r>
              <a:rPr lang="en-US" altLang="zh-CN" dirty="0" smtClean="0"/>
              <a:t>n&lt;=10^5</a:t>
            </a:r>
            <a:r>
              <a:rPr lang="zh-CN" altLang="en-US" dirty="0" smtClean="0"/>
              <a:t>个人，每个人有防御力</a:t>
            </a:r>
            <a:r>
              <a:rPr lang="en-US" altLang="zh-CN" dirty="0" smtClean="0"/>
              <a:t>di</a:t>
            </a:r>
            <a:r>
              <a:rPr lang="zh-CN" altLang="en-US" dirty="0" smtClean="0"/>
              <a:t>和血量</a:t>
            </a:r>
            <a:r>
              <a:rPr lang="en-US" altLang="zh-CN" dirty="0" smtClean="0"/>
              <a:t>hi</a:t>
            </a:r>
            <a:r>
              <a:rPr lang="zh-CN" altLang="en-US" dirty="0" smtClean="0"/>
              <a:t>，保证没有完全相同的两个人，要选一个人打。现依次考虑每一个人，如果当前人和已选人的血量差不超过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，则留下防御力小的，否则留下血量小的，问有哪些个人最后可能留下。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2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先考虑所有</a:t>
            </a:r>
            <a:r>
              <a:rPr lang="en-US" altLang="zh-CN" dirty="0" smtClean="0"/>
              <a:t>di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</a:t>
            </a:r>
            <a:r>
              <a:rPr lang="zh-CN" altLang="en-US" dirty="0" smtClean="0"/>
              <a:t>均不同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先考虑特殊</a:t>
            </a:r>
            <a:r>
              <a:rPr lang="en-US" altLang="zh-CN" dirty="0" smtClean="0"/>
              <a:t>Case</a:t>
            </a:r>
          </a:p>
          <a:p>
            <a:pPr marL="1314450" lvl="2" indent="-514350"/>
            <a:r>
              <a:rPr lang="en-US" altLang="zh-CN" dirty="0" smtClean="0"/>
              <a:t>hi</a:t>
            </a:r>
            <a:r>
              <a:rPr lang="zh-CN" altLang="en-US" dirty="0" smtClean="0"/>
              <a:t>最小的那一块中，</a:t>
            </a:r>
            <a:r>
              <a:rPr lang="en-US" altLang="zh-CN" dirty="0"/>
              <a:t>d</a:t>
            </a:r>
            <a:r>
              <a:rPr lang="en-US" altLang="zh-CN" dirty="0" smtClean="0"/>
              <a:t>i</a:t>
            </a:r>
            <a:r>
              <a:rPr lang="zh-CN" altLang="en-US" dirty="0" smtClean="0"/>
              <a:t>最小的人一定可以成为答案</a:t>
            </a:r>
            <a:r>
              <a:rPr lang="en-US" altLang="zh-CN" dirty="0" smtClean="0"/>
              <a:t>[</a:t>
            </a:r>
            <a:r>
              <a:rPr lang="zh-CN" altLang="en-US" dirty="0" smtClean="0"/>
              <a:t>简单构造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r>
              <a:rPr lang="en-US" altLang="zh-CN" dirty="0" smtClean="0"/>
              <a:t>]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一般化，如果存在一条链能够直接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间接战胜他的人也可以赢，则也一定可以成为答案</a:t>
            </a:r>
            <a:r>
              <a:rPr lang="en-US" altLang="zh-CN" dirty="0" smtClean="0"/>
              <a:t>[</a:t>
            </a:r>
            <a:r>
              <a:rPr lang="zh-CN" altLang="en-US" dirty="0" smtClean="0"/>
              <a:t>简单构造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r>
              <a:rPr lang="en-US" altLang="zh-CN" dirty="0" smtClean="0"/>
              <a:t>]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其他人遇到他一定会被</a:t>
            </a:r>
            <a:r>
              <a:rPr lang="en-US" altLang="zh-CN" dirty="0" smtClean="0"/>
              <a:t>T</a:t>
            </a:r>
            <a:r>
              <a:rPr lang="zh-CN" altLang="en-US" dirty="0" smtClean="0"/>
              <a:t>掉，无法成为答案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9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/>
              <a:t>再引入有</a:t>
            </a:r>
            <a:r>
              <a:rPr lang="en-US" altLang="zh-CN" dirty="0" smtClean="0"/>
              <a:t>di/hi</a:t>
            </a:r>
            <a:r>
              <a:rPr lang="zh-CN" altLang="en-US" dirty="0" smtClean="0"/>
              <a:t>相同的情况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刚才的结论仍然部分成立，但此时由于</a:t>
            </a:r>
            <a:r>
              <a:rPr lang="en-US" altLang="zh-CN" dirty="0" smtClean="0"/>
              <a:t>di</a:t>
            </a:r>
            <a:r>
              <a:rPr lang="zh-CN" altLang="en-US" dirty="0" smtClean="0"/>
              <a:t>相同，存在谁先上谁就赢的</a:t>
            </a:r>
            <a:r>
              <a:rPr lang="en-US" altLang="zh-CN" dirty="0" smtClean="0"/>
              <a:t>case</a:t>
            </a:r>
          </a:p>
          <a:p>
            <a:pPr marL="1314450" lvl="2" indent="-514350"/>
            <a:r>
              <a:rPr lang="zh-CN" altLang="en-US" dirty="0" smtClean="0"/>
              <a:t>所有人</a:t>
            </a:r>
            <a:r>
              <a:rPr lang="en-US" altLang="zh-CN" dirty="0" smtClean="0"/>
              <a:t>hi</a:t>
            </a:r>
            <a:r>
              <a:rPr lang="zh-CN" altLang="en-US" dirty="0" smtClean="0"/>
              <a:t>仅有微小差距，</a:t>
            </a:r>
            <a:r>
              <a:rPr lang="en-US" altLang="zh-CN" dirty="0" smtClean="0"/>
              <a:t>di</a:t>
            </a:r>
            <a:r>
              <a:rPr lang="zh-CN" altLang="en-US" dirty="0" smtClean="0"/>
              <a:t>均相同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需要打补丁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08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Trivial Question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选取</a:t>
                </a:r>
                <a:r>
                  <a:rPr lang="en-US" altLang="zh-CN" sz="2800" dirty="0" smtClean="0"/>
                  <a:t>15</a:t>
                </a:r>
                <a:r>
                  <a:rPr lang="zh-CN" altLang="en-US" sz="2800" dirty="0" smtClean="0"/>
                  <a:t>个元素的</a:t>
                </a:r>
                <a:r>
                  <a:rPr lang="en-US" altLang="zh-CN" sz="2800" dirty="0" smtClean="0"/>
                  <a:t>&gt;=200</a:t>
                </a:r>
                <a:r>
                  <a:rPr lang="zh-CN" altLang="en-US" sz="2800" dirty="0" smtClean="0"/>
                  <a:t>个大小为</a:t>
                </a:r>
                <a:r>
                  <a:rPr lang="en-US" altLang="zh-CN" sz="2800" dirty="0" smtClean="0"/>
                  <a:t>7</a:t>
                </a:r>
                <a:r>
                  <a:rPr lang="zh-CN" altLang="en-US" sz="2800" dirty="0" smtClean="0"/>
                  <a:t>的子集，使得任意两个被选取的子集交</a:t>
                </a:r>
                <a:r>
                  <a:rPr lang="en-US" altLang="zh-CN" sz="2800" dirty="0" smtClean="0"/>
                  <a:t>&gt;=4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Solution: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8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=216&gt;200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25" t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77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如何才能利用先上的优势取得最终的胜利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设</a:t>
            </a:r>
            <a:r>
              <a:rPr lang="zh-CN" altLang="en-US" dirty="0"/>
              <a:t>刚才求出的答案集合为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zh-CN" altLang="en-US" dirty="0" smtClean="0"/>
              <a:t>显然一旦</a:t>
            </a:r>
            <a:r>
              <a:rPr lang="en-US" altLang="zh-CN" dirty="0" smtClean="0"/>
              <a:t>X</a:t>
            </a:r>
            <a:r>
              <a:rPr lang="zh-CN" altLang="en-US" dirty="0"/>
              <a:t>的某人上位，答案就只能在</a:t>
            </a:r>
            <a:r>
              <a:rPr lang="en-US" altLang="zh-CN" dirty="0"/>
              <a:t>X</a:t>
            </a:r>
            <a:r>
              <a:rPr lang="zh-CN" altLang="en-US" dirty="0"/>
              <a:t>中，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中的每一个人都必须找到一个人利用先上优势挤掉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贪心选择</a:t>
            </a:r>
            <a:r>
              <a:rPr lang="zh-CN" altLang="en-US" dirty="0"/>
              <a:t>这</a:t>
            </a:r>
            <a:r>
              <a:rPr lang="zh-CN" altLang="en-US" dirty="0" smtClean="0"/>
              <a:t>个人，则是</a:t>
            </a:r>
            <a:r>
              <a:rPr lang="en-US" altLang="zh-CN" dirty="0" smtClean="0"/>
              <a:t>di</a:t>
            </a:r>
            <a:r>
              <a:rPr lang="zh-CN" altLang="en-US" dirty="0" smtClean="0"/>
              <a:t>和他相同且</a:t>
            </a:r>
            <a:r>
              <a:rPr lang="en-US" altLang="zh-CN" dirty="0" smtClean="0"/>
              <a:t>hi</a:t>
            </a:r>
            <a:r>
              <a:rPr lang="zh-CN" altLang="en-US" dirty="0" smtClean="0"/>
              <a:t>最小（一定大于他）的这人。如果这还挤不掉他，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就是答案。</a:t>
            </a:r>
            <a:endParaRPr lang="zh-CN" altLang="en-US" dirty="0"/>
          </a:p>
          <a:p>
            <a:pPr marL="514350" indent="-514350">
              <a:buFont typeface="+mj-lt"/>
              <a:buAutoNum type="arabicPeriod" startAt="3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4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如何才能利用先上的优势取得最终的</a:t>
            </a:r>
            <a:r>
              <a:rPr lang="zh-CN" altLang="en-US" dirty="0" smtClean="0"/>
              <a:t>胜利</a:t>
            </a:r>
            <a:r>
              <a:rPr lang="en-US" altLang="zh-CN" dirty="0" err="1" smtClean="0"/>
              <a:t>cont</a:t>
            </a:r>
            <a:r>
              <a:rPr lang="en-US" altLang="zh-CN" dirty="0" smtClean="0"/>
              <a:t>’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zh-CN" altLang="en-US" dirty="0" smtClean="0"/>
              <a:t>于是现在对于每个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的人都能想办法挤掉，此时，利用之前的思路，去掉</a:t>
            </a:r>
            <a:r>
              <a:rPr lang="en-US" altLang="zh-CN" dirty="0" smtClean="0"/>
              <a:t>X</a:t>
            </a:r>
            <a:r>
              <a:rPr lang="zh-CN" altLang="en-US" dirty="0" smtClean="0"/>
              <a:t>之后的人当中</a:t>
            </a:r>
            <a:r>
              <a:rPr lang="en-US" altLang="zh-CN" dirty="0" smtClean="0"/>
              <a:t>hi</a:t>
            </a:r>
            <a:r>
              <a:rPr lang="zh-CN" altLang="en-US" dirty="0" smtClean="0"/>
              <a:t>最小的一块中</a:t>
            </a:r>
            <a:r>
              <a:rPr lang="en-US" altLang="zh-CN" dirty="0" smtClean="0"/>
              <a:t>di</a:t>
            </a:r>
            <a:r>
              <a:rPr lang="zh-CN" altLang="en-US" dirty="0" smtClean="0"/>
              <a:t>最小的人以及能打败他的人就能成为答案</a:t>
            </a:r>
            <a:r>
              <a:rPr lang="en-US" altLang="zh-CN" dirty="0" smtClean="0"/>
              <a:t>[</a:t>
            </a:r>
            <a:r>
              <a:rPr lang="zh-CN" altLang="en-US" dirty="0" smtClean="0"/>
              <a:t>构造证明</a:t>
            </a:r>
            <a:r>
              <a:rPr lang="en-US" altLang="zh-CN" dirty="0" smtClean="0">
                <a:sym typeface="Wingdings" panose="05000000000000000000" pitchFamily="2" charset="2"/>
              </a:rPr>
              <a:t></a:t>
            </a:r>
            <a:r>
              <a:rPr lang="en-US" altLang="zh-CN" dirty="0" smtClean="0"/>
              <a:t>]</a:t>
            </a:r>
          </a:p>
          <a:p>
            <a:pPr marL="914400" lvl="1" indent="-514350">
              <a:buFont typeface="+mj-lt"/>
              <a:buAutoNum type="arabicPeriod" startAt="3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34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这就完了吗？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未必。在利用前面的思路，如果对于现在扩充的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集合，仍然对于每个人都可以挤掉，还是可以进一步扩充。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于是不断迭代直到不能再扩充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为止就是答案。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惊奇地发现这个过程可以用</a:t>
            </a:r>
            <a:r>
              <a:rPr lang="en-US" altLang="zh-CN" dirty="0" smtClean="0"/>
              <a:t>BFS+</a:t>
            </a:r>
            <a:r>
              <a:rPr lang="zh-CN" altLang="en-US" dirty="0" smtClean="0"/>
              <a:t>线段树维护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6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解难题要用更加复杂的计划和更多的步骤。这对于随机猜测地想题是极为困难的。但如果能够将思路结构化，清晰地组织起来便也是可能在赛场上解出的。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这不是个构造吗？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这不是个构造吗？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这不是个构造吗？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2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Potyczki</a:t>
            </a:r>
            <a:r>
              <a:rPr lang="en-US" altLang="zh-CN" dirty="0"/>
              <a:t> </a:t>
            </a:r>
            <a:r>
              <a:rPr lang="en-US" altLang="zh-CN" dirty="0" err="1"/>
              <a:t>Algorytmiczne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2011]</a:t>
            </a:r>
            <a:br>
              <a:rPr lang="en-US" altLang="zh-CN" dirty="0" smtClean="0"/>
            </a:br>
            <a:r>
              <a:rPr lang="en-US" altLang="zh-CN" dirty="0" smtClean="0"/>
              <a:t>Plotte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定义串</a:t>
            </a:r>
            <a:r>
              <a:rPr lang="en-US" altLang="zh-CN" dirty="0" smtClean="0"/>
              <a:t>L1=L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Li-1</a:t>
            </a:r>
            <a:r>
              <a:rPr lang="zh-CN" altLang="en-US" dirty="0" smtClean="0"/>
              <a:t>中间隔插入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L2=</a:t>
            </a:r>
            <a:r>
              <a:rPr lang="en-US" altLang="zh-CN" u="sng" dirty="0" smtClean="0"/>
              <a:t>L</a:t>
            </a:r>
            <a:r>
              <a:rPr lang="en-US" altLang="zh-CN" dirty="0" smtClean="0"/>
              <a:t>L</a:t>
            </a:r>
            <a:r>
              <a:rPr lang="en-US" altLang="zh-CN" u="sng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L3=</a:t>
            </a:r>
            <a:r>
              <a:rPr lang="en-US" altLang="zh-CN" u="sng" dirty="0" smtClean="0"/>
              <a:t>L</a:t>
            </a:r>
            <a:r>
              <a:rPr lang="en-US" altLang="zh-CN" dirty="0" smtClean="0"/>
              <a:t>L</a:t>
            </a:r>
            <a:r>
              <a:rPr lang="en-US" altLang="zh-CN" u="sng" dirty="0" smtClean="0"/>
              <a:t>R</a:t>
            </a:r>
            <a:r>
              <a:rPr lang="en-US" altLang="zh-CN" dirty="0" smtClean="0"/>
              <a:t>L</a:t>
            </a:r>
            <a:r>
              <a:rPr lang="en-US" altLang="zh-CN" u="sng" dirty="0" smtClean="0"/>
              <a:t>L</a:t>
            </a:r>
            <a:r>
              <a:rPr lang="en-US" altLang="zh-CN" dirty="0" smtClean="0"/>
              <a:t>R</a:t>
            </a:r>
            <a:r>
              <a:rPr lang="en-US" altLang="zh-CN" u="sng" dirty="0" smtClean="0"/>
              <a:t>R</a:t>
            </a:r>
            <a:r>
              <a:rPr lang="en-US" altLang="zh-CN" dirty="0" smtClean="0"/>
              <a:t>……Li</a:t>
            </a:r>
            <a:r>
              <a:rPr lang="zh-CN" altLang="en-US" dirty="0" smtClean="0"/>
              <a:t>对应了一条平面上的折线：从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出发先走到</a:t>
            </a:r>
            <a:r>
              <a:rPr lang="en-US" altLang="zh-CN" dirty="0" smtClean="0"/>
              <a:t>(1,1)</a:t>
            </a:r>
            <a:r>
              <a:rPr lang="zh-CN" altLang="en-US" dirty="0" smtClean="0"/>
              <a:t>，遇到</a:t>
            </a:r>
            <a:r>
              <a:rPr lang="en-US" altLang="zh-CN" dirty="0" smtClean="0"/>
              <a:t>L</a:t>
            </a:r>
            <a:r>
              <a:rPr lang="zh-CN" altLang="en-US" dirty="0" smtClean="0"/>
              <a:t>左转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度走一步，遇到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右转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度走一步。问在</a:t>
            </a:r>
            <a:r>
              <a:rPr lang="en-US" altLang="zh-CN" dirty="0" smtClean="0"/>
              <a:t>Ln</a:t>
            </a:r>
            <a:r>
              <a:rPr lang="zh-CN" altLang="en-US" dirty="0" smtClean="0"/>
              <a:t>的什么时候到达了某个点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n&lt;=2000 </a:t>
            </a:r>
            <a:r>
              <a:rPr lang="zh-CN" altLang="en-US" dirty="0" smtClean="0"/>
              <a:t>询问个数</a:t>
            </a:r>
            <a:r>
              <a:rPr lang="en-US" altLang="zh-CN" dirty="0" smtClean="0"/>
              <a:t>&lt;=2000 |xi|,|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|&lt;=10^9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52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建立工作框架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有计划、有组织地想题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通过可操作的步骤运用积累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进行充分积累</a:t>
            </a:r>
            <a:endParaRPr lang="en-US" altLang="zh-CN" dirty="0"/>
          </a:p>
          <a:p>
            <a:pPr marL="914400" lvl="1" indent="-514350"/>
            <a:r>
              <a:rPr lang="zh-CN" altLang="en-US" dirty="0" smtClean="0"/>
              <a:t>围绕知识点进行组织，形成知识体系</a:t>
            </a:r>
            <a:endParaRPr lang="en-US" altLang="zh-CN" dirty="0" smtClean="0"/>
          </a:p>
          <a:p>
            <a:pPr marL="914400" lvl="1" indent="-514350"/>
            <a:r>
              <a:rPr lang="zh-CN" altLang="en-US" dirty="0"/>
              <a:t>运用</a:t>
            </a:r>
            <a:r>
              <a:rPr lang="zh-CN" altLang="en-US" dirty="0" smtClean="0"/>
              <a:t>启发式的方法，用经验判断时机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41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感谢</a:t>
            </a:r>
            <a:r>
              <a:rPr lang="en-US" altLang="zh-CN" dirty="0" smtClean="0"/>
              <a:t>ICPCCamp2016</a:t>
            </a:r>
            <a:r>
              <a:rPr lang="zh-CN" altLang="en-US" dirty="0" smtClean="0"/>
              <a:t>提供的平台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感谢</a:t>
            </a:r>
            <a:r>
              <a:rPr lang="en-US" altLang="zh-CN" dirty="0" err="1" smtClean="0"/>
              <a:t>ftiasch</a:t>
            </a:r>
            <a:r>
              <a:rPr lang="zh-CN" altLang="en-US" dirty="0" smtClean="0"/>
              <a:t>的指导和反馈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感谢诸位的听讲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2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Polya</a:t>
            </a:r>
            <a:r>
              <a:rPr lang="en-US" altLang="zh-CN" dirty="0" smtClean="0"/>
              <a:t>. 1957. 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G </a:t>
            </a:r>
            <a:r>
              <a:rPr lang="en-US" altLang="zh-CN" dirty="0" err="1" smtClean="0"/>
              <a:t>Polya</a:t>
            </a:r>
            <a:r>
              <a:rPr lang="en-US" altLang="zh-CN" dirty="0" smtClean="0"/>
              <a:t>. 1954. Mathematics and Plausible Reasoning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Coursera: Learning How to Learn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5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理想</a:t>
            </a:r>
            <a:r>
              <a:rPr lang="en-US" altLang="zh-CN" dirty="0" smtClean="0"/>
              <a:t>[</a:t>
            </a:r>
            <a:r>
              <a:rPr lang="zh-CN" altLang="en-US" dirty="0" smtClean="0"/>
              <a:t>大神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 bwMode="auto">
          <a:xfrm>
            <a:off x="1117600" y="2912533"/>
            <a:ext cx="191911" cy="191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309511" y="2595223"/>
            <a:ext cx="931333" cy="509221"/>
            <a:chOff x="1309511" y="2595223"/>
            <a:chExt cx="931333" cy="509221"/>
          </a:xfrm>
        </p:grpSpPr>
        <p:sp>
          <p:nvSpPr>
            <p:cNvPr id="8" name="椭圆 7"/>
            <p:cNvSpPr/>
            <p:nvPr/>
          </p:nvSpPr>
          <p:spPr bwMode="auto">
            <a:xfrm>
              <a:off x="2048933" y="2912533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15" name="直接箭头连接符 14"/>
            <p:cNvCxnSpPr>
              <a:stCxn id="5" idx="6"/>
              <a:endCxn id="8" idx="2"/>
            </p:cNvCxnSpPr>
            <p:nvPr/>
          </p:nvCxnSpPr>
          <p:spPr bwMode="auto">
            <a:xfrm>
              <a:off x="1309511" y="3008489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文本框 23"/>
            <p:cNvSpPr txBox="1"/>
            <p:nvPr/>
          </p:nvSpPr>
          <p:spPr>
            <a:xfrm>
              <a:off x="1358857" y="25952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看题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40844" y="2595223"/>
            <a:ext cx="1862666" cy="509221"/>
            <a:chOff x="2240844" y="2595223"/>
            <a:chExt cx="1862666" cy="509221"/>
          </a:xfrm>
        </p:grpSpPr>
        <p:sp>
          <p:nvSpPr>
            <p:cNvPr id="10" name="椭圆 9"/>
            <p:cNvSpPr/>
            <p:nvPr/>
          </p:nvSpPr>
          <p:spPr bwMode="auto">
            <a:xfrm>
              <a:off x="3911599" y="2912533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17" name="直接箭头连接符 16"/>
            <p:cNvCxnSpPr>
              <a:stCxn id="8" idx="6"/>
              <a:endCxn id="10" idx="2"/>
            </p:cNvCxnSpPr>
            <p:nvPr/>
          </p:nvCxnSpPr>
          <p:spPr bwMode="auto">
            <a:xfrm>
              <a:off x="2240844" y="3008489"/>
              <a:ext cx="167075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文本框 24"/>
            <p:cNvSpPr txBox="1"/>
            <p:nvPr/>
          </p:nvSpPr>
          <p:spPr>
            <a:xfrm>
              <a:off x="2744610" y="25952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想</a:t>
              </a:r>
              <a:r>
                <a:rPr lang="zh-CN" altLang="en-US" dirty="0" smtClean="0"/>
                <a:t>题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103510" y="2595223"/>
            <a:ext cx="1862666" cy="509220"/>
            <a:chOff x="4103510" y="2595223"/>
            <a:chExt cx="1862666" cy="509220"/>
          </a:xfrm>
        </p:grpSpPr>
        <p:sp>
          <p:nvSpPr>
            <p:cNvPr id="12" name="椭圆 11"/>
            <p:cNvSpPr/>
            <p:nvPr/>
          </p:nvSpPr>
          <p:spPr bwMode="auto">
            <a:xfrm>
              <a:off x="5774265" y="2912532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>
              <a:stCxn id="10" idx="6"/>
              <a:endCxn id="12" idx="2"/>
            </p:cNvCxnSpPr>
            <p:nvPr/>
          </p:nvCxnSpPr>
          <p:spPr bwMode="auto">
            <a:xfrm flipV="1">
              <a:off x="4103510" y="3008488"/>
              <a:ext cx="167075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本框 25"/>
            <p:cNvSpPr txBox="1"/>
            <p:nvPr/>
          </p:nvSpPr>
          <p:spPr>
            <a:xfrm>
              <a:off x="4663699" y="25952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写题</a:t>
              </a:r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66176" y="2595223"/>
            <a:ext cx="931333" cy="509220"/>
            <a:chOff x="5966176" y="2595223"/>
            <a:chExt cx="931333" cy="509220"/>
          </a:xfrm>
        </p:grpSpPr>
        <p:sp>
          <p:nvSpPr>
            <p:cNvPr id="11" name="椭圆 10"/>
            <p:cNvSpPr/>
            <p:nvPr/>
          </p:nvSpPr>
          <p:spPr bwMode="auto">
            <a:xfrm>
              <a:off x="6705598" y="2912532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>
              <a:stCxn id="12" idx="6"/>
              <a:endCxn id="11" idx="2"/>
            </p:cNvCxnSpPr>
            <p:nvPr/>
          </p:nvCxnSpPr>
          <p:spPr bwMode="auto">
            <a:xfrm>
              <a:off x="5966176" y="3008488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文本框 26"/>
            <p:cNvSpPr txBox="1"/>
            <p:nvPr/>
          </p:nvSpPr>
          <p:spPr>
            <a:xfrm>
              <a:off x="5990818" y="25952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调题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797657" y="2595223"/>
            <a:ext cx="571163" cy="509220"/>
            <a:chOff x="6797657" y="2595223"/>
            <a:chExt cx="571163" cy="509220"/>
          </a:xfrm>
        </p:grpSpPr>
        <p:sp>
          <p:nvSpPr>
            <p:cNvPr id="13" name="椭圆 12"/>
            <p:cNvSpPr/>
            <p:nvPr/>
          </p:nvSpPr>
          <p:spPr bwMode="auto">
            <a:xfrm>
              <a:off x="7176909" y="2912532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11" idx="6"/>
              <a:endCxn id="13" idx="2"/>
            </p:cNvCxnSpPr>
            <p:nvPr/>
          </p:nvCxnSpPr>
          <p:spPr bwMode="auto">
            <a:xfrm>
              <a:off x="6897509" y="3008488"/>
              <a:ext cx="279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27"/>
            <p:cNvSpPr txBox="1"/>
            <p:nvPr/>
          </p:nvSpPr>
          <p:spPr>
            <a:xfrm>
              <a:off x="6797657" y="259522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AC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505552"/>
            <a:ext cx="31623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Path to 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现实</a:t>
            </a:r>
            <a:r>
              <a:rPr lang="en-US" altLang="zh-CN" dirty="0" smtClean="0"/>
              <a:t>[</a:t>
            </a:r>
            <a:r>
              <a:rPr lang="zh-CN" altLang="en-US" dirty="0" smtClean="0"/>
              <a:t>菜鸡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 bwMode="auto">
          <a:xfrm>
            <a:off x="1103510" y="2952045"/>
            <a:ext cx="191911" cy="191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95421" y="2634735"/>
            <a:ext cx="931333" cy="509221"/>
            <a:chOff x="1295421" y="2634735"/>
            <a:chExt cx="931333" cy="509221"/>
          </a:xfrm>
        </p:grpSpPr>
        <p:sp>
          <p:nvSpPr>
            <p:cNvPr id="30" name="椭圆 29"/>
            <p:cNvSpPr/>
            <p:nvPr/>
          </p:nvSpPr>
          <p:spPr bwMode="auto">
            <a:xfrm>
              <a:off x="2034843" y="2952045"/>
              <a:ext cx="191911" cy="1919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imes New Roman" pitchFamily="18" charset="0"/>
              </a:endParaRPr>
            </a:p>
          </p:txBody>
        </p:sp>
        <p:cxnSp>
          <p:nvCxnSpPr>
            <p:cNvPr id="35" name="直接箭头连接符 34"/>
            <p:cNvCxnSpPr>
              <a:stCxn id="29" idx="6"/>
              <a:endCxn id="30" idx="2"/>
            </p:cNvCxnSpPr>
            <p:nvPr/>
          </p:nvCxnSpPr>
          <p:spPr bwMode="auto">
            <a:xfrm>
              <a:off x="1295421" y="3048001"/>
              <a:ext cx="7394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文本框 39"/>
            <p:cNvSpPr txBox="1"/>
            <p:nvPr/>
          </p:nvSpPr>
          <p:spPr>
            <a:xfrm>
              <a:off x="1344767" y="26347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看题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034569" y="3796538"/>
            <a:ext cx="6691326" cy="2140068"/>
            <a:chOff x="1164392" y="3650357"/>
            <a:chExt cx="6691326" cy="2140068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392" y="3650357"/>
              <a:ext cx="1945516" cy="2140068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3376851" y="4543778"/>
              <a:ext cx="4478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这种</a:t>
              </a:r>
              <a:r>
                <a:rPr lang="en-US" altLang="zh-CN" sz="2800" b="1" dirty="0" smtClean="0"/>
                <a:t>SB</a:t>
              </a:r>
              <a:r>
                <a:rPr lang="zh-CN" altLang="en-US" sz="2800" b="1" dirty="0" smtClean="0"/>
                <a:t>题我会看错？</a:t>
              </a:r>
              <a:endParaRPr lang="zh-CN" altLang="en-US" sz="2800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05816" y="3137607"/>
            <a:ext cx="931333" cy="574324"/>
            <a:chOff x="1205816" y="3137607"/>
            <a:chExt cx="931333" cy="574324"/>
          </a:xfrm>
        </p:grpSpPr>
        <p:cxnSp>
          <p:nvCxnSpPr>
            <p:cNvPr id="47" name="曲线连接符 46"/>
            <p:cNvCxnSpPr>
              <a:stCxn id="30" idx="4"/>
              <a:endCxn id="29" idx="4"/>
            </p:cNvCxnSpPr>
            <p:nvPr/>
          </p:nvCxnSpPr>
          <p:spPr bwMode="auto">
            <a:xfrm rot="5400000">
              <a:off x="1665133" y="2678290"/>
              <a:ext cx="12700" cy="931333"/>
            </a:xfrm>
            <a:prstGeom prst="curvedConnector3">
              <a:avLst>
                <a:gd name="adj1" fmla="val 1800000"/>
              </a:avLst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文本框 49"/>
            <p:cNvSpPr txBox="1"/>
            <p:nvPr/>
          </p:nvSpPr>
          <p:spPr>
            <a:xfrm>
              <a:off x="1503007" y="3342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Wingdings" panose="05000000000000000000" pitchFamily="2" charset="2"/>
                </a:rPr>
                <a:t>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344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print" id="{5078E264-61DF-4B71-8B97-97BD8BA60811}" vid="{4047F50C-7F0B-46E9-B85C-243CD5F75F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blueprint</Template>
  <TotalTime>1612</TotalTime>
  <Words>3097</Words>
  <Application>Microsoft Macintosh PowerPoint</Application>
  <PresentationFormat>On-screen Show (4:3)</PresentationFormat>
  <Paragraphs>420</Paragraphs>
  <Slides>77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Cambria Math</vt:lpstr>
      <vt:lpstr>Tahoma</vt:lpstr>
      <vt:lpstr>Times New Roman</vt:lpstr>
      <vt:lpstr>Wingdings</vt:lpstr>
      <vt:lpstr>宋体</vt:lpstr>
      <vt:lpstr>Arial</vt:lpstr>
      <vt:lpstr>blueprint</vt:lpstr>
      <vt:lpstr>Das Konstruktionsproblemen Drei</vt:lpstr>
      <vt:lpstr>The Hardest Question</vt:lpstr>
      <vt:lpstr>The Hardest Question</vt:lpstr>
      <vt:lpstr>The Hardest Question</vt:lpstr>
      <vt:lpstr>Das Konstruktionsproblemen Drei 构造题选讲改改改</vt:lpstr>
      <vt:lpstr>How to AC it</vt:lpstr>
      <vt:lpstr>A Trivial Question</vt:lpstr>
      <vt:lpstr>The Path to AC</vt:lpstr>
      <vt:lpstr>The Path to AC</vt:lpstr>
      <vt:lpstr>The Path to AC</vt:lpstr>
      <vt:lpstr>The Path to AC</vt:lpstr>
      <vt:lpstr>The Path to AC</vt:lpstr>
      <vt:lpstr>The Path to AC</vt:lpstr>
      <vt:lpstr>The Path to AC</vt:lpstr>
      <vt:lpstr>The Path to AC</vt:lpstr>
      <vt:lpstr>The Path to AC</vt:lpstr>
      <vt:lpstr>How to AC it - Overview</vt:lpstr>
      <vt:lpstr>The Goal - A Top-down View</vt:lpstr>
      <vt:lpstr>The Goal – A Bottom-up View</vt:lpstr>
      <vt:lpstr>The Basic Idea</vt:lpstr>
      <vt:lpstr>The Plan - What</vt:lpstr>
      <vt:lpstr>The Plan - What</vt:lpstr>
      <vt:lpstr>The Plan - Why</vt:lpstr>
      <vt:lpstr>The Plan - Why</vt:lpstr>
      <vt:lpstr>The Plan - How</vt:lpstr>
      <vt:lpstr>The Plan - How</vt:lpstr>
      <vt:lpstr>The Steps</vt:lpstr>
      <vt:lpstr>The Steps - In General</vt:lpstr>
      <vt:lpstr>The Steps – A Closer Look</vt:lpstr>
      <vt:lpstr>Accumulation of Knowledge</vt:lpstr>
      <vt:lpstr>Accumulation of Knowledge</vt:lpstr>
      <vt:lpstr>Accumulation of Knowledge</vt:lpstr>
      <vt:lpstr>Heuristic Methods</vt:lpstr>
      <vt:lpstr>Easy</vt:lpstr>
      <vt:lpstr>[Makoto Soejima Contest 3] Tournament</vt:lpstr>
      <vt:lpstr>Solution</vt:lpstr>
      <vt:lpstr>Solution</vt:lpstr>
      <vt:lpstr>Comments</vt:lpstr>
      <vt:lpstr>[IX Open Cup GP of Azov Sea] HAL 9000</vt:lpstr>
      <vt:lpstr>Solution</vt:lpstr>
      <vt:lpstr>Solution</vt:lpstr>
      <vt:lpstr>Solution</vt:lpstr>
      <vt:lpstr>Comments</vt:lpstr>
      <vt:lpstr>[XVI Open Cup GP of Japan] Laser Cutter</vt:lpstr>
      <vt:lpstr>Solution</vt:lpstr>
      <vt:lpstr>Solution</vt:lpstr>
      <vt:lpstr>Comments</vt:lpstr>
      <vt:lpstr>Comments</vt:lpstr>
      <vt:lpstr>Medium</vt:lpstr>
      <vt:lpstr>[XVI Open Cup GP of St. Pb]  Gardening Lesson</vt:lpstr>
      <vt:lpstr>Solution</vt:lpstr>
      <vt:lpstr>Solution</vt:lpstr>
      <vt:lpstr>Solution</vt:lpstr>
      <vt:lpstr>Comments</vt:lpstr>
      <vt:lpstr>[XVI Open Cup GP of Europe] Greenhouse Growth</vt:lpstr>
      <vt:lpstr>Solution</vt:lpstr>
      <vt:lpstr>Solution</vt:lpstr>
      <vt:lpstr>Solution</vt:lpstr>
      <vt:lpstr>Comments</vt:lpstr>
      <vt:lpstr>[AIM Fund Cup 2015] Decomposition</vt:lpstr>
      <vt:lpstr>Hard</vt:lpstr>
      <vt:lpstr>[2015 NEERC Northern] Insider’s Information</vt:lpstr>
      <vt:lpstr>Solution</vt:lpstr>
      <vt:lpstr>Solution</vt:lpstr>
      <vt:lpstr>Solution</vt:lpstr>
      <vt:lpstr>Comments</vt:lpstr>
      <vt:lpstr>[2015 JAG Spring] New Game AI</vt:lpstr>
      <vt:lpstr>Solution</vt:lpstr>
      <vt:lpstr>Solution</vt:lpstr>
      <vt:lpstr>Solution</vt:lpstr>
      <vt:lpstr>Solution</vt:lpstr>
      <vt:lpstr>Solution</vt:lpstr>
      <vt:lpstr>Comments</vt:lpstr>
      <vt:lpstr>[Potyczki Algorytmiczne 2011] Plotter</vt:lpstr>
      <vt:lpstr>Summary</vt:lpstr>
      <vt:lpstr>Acknowledgement</vt:lpstr>
      <vt:lpstr>Further Readings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AC it</dc:title>
  <dc:creator>Haobin Ni</dc:creator>
  <cp:lastModifiedBy>Haobin Ni</cp:lastModifiedBy>
  <cp:revision>149</cp:revision>
  <dcterms:created xsi:type="dcterms:W3CDTF">2016-01-24T05:04:32Z</dcterms:created>
  <dcterms:modified xsi:type="dcterms:W3CDTF">2016-01-26T00:36:20Z</dcterms:modified>
</cp:coreProperties>
</file>