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Catamaran"/>
      <p:regular r:id="rId22"/>
      <p:bold r:id="rId23"/>
    </p:embeddedFont>
    <p:embeddedFont>
      <p:font typeface="Nunito"/>
      <p:regular r:id="rId24"/>
      <p:bold r:id="rId25"/>
      <p:italic r:id="rId26"/>
      <p:boldItalic r:id="rId27"/>
    </p:embeddedFont>
    <p:embeddedFont>
      <p:font typeface="Catamaran Ligh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tamaran-regular.fntdata"/><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font" Target="fonts/Catamara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CatamaranLight-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tamaranLight-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83d3d59f2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83d3d59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83d3d59f2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83d3d59f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838b9acf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838b9ac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838b9acf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838b9ac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838b9acf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838b9ac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9c6d70173_1_1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9c6d70173_1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838b9acf4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838b9acf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 name="Google Shape;12;p2"/>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 name="Google Shape;13;p2"/>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 name="Google Shape;14;p2"/>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 name="Google Shape;15;p2"/>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 name="Google Shape;16;p2"/>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 name="Google Shape;17;p2"/>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 name="Google Shape;18;p2"/>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 name="Google Shape;19;p2"/>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0" name="Google Shape;20;p2"/>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1" name="Google Shape;21;p2"/>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2" name="Google Shape;22;p2"/>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3" name="Google Shape;23;p2"/>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4" name="Google Shape;24;p2"/>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5" name="Google Shape;25;p2"/>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6" name="Google Shape;26;p2"/>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7" name="Google Shape;27;p2"/>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8" name="Google Shape;28;p2"/>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9" name="Google Shape;29;p2"/>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30" name="Google Shape;30;p2"/>
          <p:cNvSpPr txBox="1"/>
          <p:nvPr>
            <p:ph type="ctrTitle"/>
          </p:nvPr>
        </p:nvSpPr>
        <p:spPr>
          <a:xfrm>
            <a:off x="702900" y="3250075"/>
            <a:ext cx="4955100" cy="1159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172" name="Shape 172"/>
        <p:cNvGrpSpPr/>
        <p:nvPr/>
      </p:nvGrpSpPr>
      <p:grpSpPr>
        <a:xfrm>
          <a:off x="0" y="0"/>
          <a:ext cx="0" cy="0"/>
          <a:chOff x="0" y="0"/>
          <a:chExt cx="0" cy="0"/>
        </a:xfrm>
      </p:grpSpPr>
      <p:sp>
        <p:nvSpPr>
          <p:cNvPr id="173" name="Google Shape;173;p11"/>
          <p:cNvSpPr txBox="1"/>
          <p:nvPr>
            <p:ph idx="12" type="sldNum"/>
          </p:nvPr>
        </p:nvSpPr>
        <p:spPr>
          <a:xfrm>
            <a:off x="8480584" y="4749851"/>
            <a:ext cx="548700" cy="393600"/>
          </a:xfrm>
          <a:prstGeom prst="rect">
            <a:avLst/>
          </a:prstGeom>
          <a:noFill/>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6" name="Google Shape;176;p11"/>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7" name="Google Shape;177;p11"/>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8" name="Google Shape;178;p11"/>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9" name="Google Shape;179;p11"/>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0" name="Google Shape;180;p11"/>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1" name="Google Shape;181;p11"/>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2" name="Google Shape;182;p11"/>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3" name="Google Shape;183;p11"/>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4" name="Google Shape;184;p11"/>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5" name="Google Shape;185;p11"/>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6" name="Google Shape;186;p11"/>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7" name="Google Shape;187;p11"/>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8" name="Google Shape;188;p11"/>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9" name="Google Shape;189;p11"/>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0" name="Google Shape;190;p11"/>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1" name="Google Shape;191;p11"/>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2" name="Google Shape;192;p11"/>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3" name="Google Shape;193;p11"/>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4" name="Google Shape;34;p3"/>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5" name="Google Shape;35;p3"/>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6" name="Google Shape;36;p3"/>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7" name="Google Shape;37;p3"/>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8" name="Google Shape;38;p3"/>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9" name="Google Shape;39;p3"/>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0" name="Google Shape;40;p3"/>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1" name="Google Shape;41;p3"/>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2" name="Google Shape;42;p3"/>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3" name="Google Shape;43;p3"/>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4" name="Google Shape;44;p3"/>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5" name="Google Shape;45;p3"/>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6" name="Google Shape;46;p3"/>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7" name="Google Shape;47;p3"/>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8" name="Google Shape;48;p3"/>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9" name="Google Shape;49;p3"/>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0" name="Google Shape;50;p3"/>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1" name="Google Shape;51;p3"/>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52" name="Google Shape;52;p3"/>
          <p:cNvSpPr txBox="1"/>
          <p:nvPr>
            <p:ph type="ctrTitle"/>
          </p:nvPr>
        </p:nvSpPr>
        <p:spPr>
          <a:xfrm>
            <a:off x="2305150" y="2884378"/>
            <a:ext cx="5811000" cy="4758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3"/>
          <p:cNvSpPr txBox="1"/>
          <p:nvPr>
            <p:ph idx="1" type="subTitle"/>
          </p:nvPr>
        </p:nvSpPr>
        <p:spPr>
          <a:xfrm>
            <a:off x="2305150" y="3385436"/>
            <a:ext cx="5811000" cy="410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54" name="Shape 54"/>
        <p:cNvGrpSpPr/>
        <p:nvPr/>
      </p:nvGrpSpPr>
      <p:grpSpPr>
        <a:xfrm>
          <a:off x="0" y="0"/>
          <a:ext cx="0" cy="0"/>
          <a:chOff x="0" y="0"/>
          <a:chExt cx="0" cy="0"/>
        </a:xfrm>
      </p:grpSpPr>
      <p:sp>
        <p:nvSpPr>
          <p:cNvPr id="55" name="Google Shape;55;p4"/>
          <p:cNvSpPr/>
          <p:nvPr/>
        </p:nvSpPr>
        <p:spPr>
          <a:xfrm>
            <a:off x="2500800" y="285475"/>
            <a:ext cx="4142388" cy="457254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6" name="Google Shape;56;p4"/>
          <p:cNvSpPr/>
          <p:nvPr/>
        </p:nvSpPr>
        <p:spPr>
          <a:xfrm>
            <a:off x="4239143" y="104898"/>
            <a:ext cx="665704" cy="73488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7" name="Google Shape;57;p4"/>
          <p:cNvSpPr txBox="1"/>
          <p:nvPr>
            <p:ph idx="1" type="body"/>
          </p:nvPr>
        </p:nvSpPr>
        <p:spPr>
          <a:xfrm>
            <a:off x="2753950" y="839775"/>
            <a:ext cx="3636000" cy="3636300"/>
          </a:xfrm>
          <a:prstGeom prst="rect">
            <a:avLst/>
          </a:prstGeom>
        </p:spPr>
        <p:txBody>
          <a:bodyPr anchorCtr="0" anchor="ctr" bIns="0" lIns="0" spcFirstLastPara="1" rIns="0" wrap="square" tIns="0">
            <a:noAutofit/>
          </a:bodyPr>
          <a:lstStyle>
            <a:lvl1pPr indent="-330200" lvl="0" marL="457200" rtl="0" algn="ctr">
              <a:spcBef>
                <a:spcPts val="0"/>
              </a:spcBef>
              <a:spcAft>
                <a:spcPts val="0"/>
              </a:spcAft>
              <a:buClr>
                <a:schemeClr val="lt1"/>
              </a:buClr>
              <a:buSzPts val="1600"/>
              <a:buChar char="⬢"/>
              <a:defRPr i="1">
                <a:solidFill>
                  <a:schemeClr val="lt1"/>
                </a:solidFill>
              </a:defRPr>
            </a:lvl1pPr>
            <a:lvl2pPr indent="-330200" lvl="1" marL="914400" rtl="0" algn="ctr">
              <a:spcBef>
                <a:spcPts val="800"/>
              </a:spcBef>
              <a:spcAft>
                <a:spcPts val="0"/>
              </a:spcAft>
              <a:buClr>
                <a:schemeClr val="lt1"/>
              </a:buClr>
              <a:buSzPts val="1600"/>
              <a:buChar char="⬡"/>
              <a:defRPr i="1">
                <a:solidFill>
                  <a:schemeClr val="lt1"/>
                </a:solidFill>
              </a:defRPr>
            </a:lvl2pPr>
            <a:lvl3pPr indent="-330200" lvl="2" marL="1371600" rtl="0" algn="ctr">
              <a:spcBef>
                <a:spcPts val="800"/>
              </a:spcBef>
              <a:spcAft>
                <a:spcPts val="0"/>
              </a:spcAft>
              <a:buClr>
                <a:schemeClr val="lt1"/>
              </a:buClr>
              <a:buSzPts val="1600"/>
              <a:buChar char="⬡"/>
              <a:defRPr i="1">
                <a:solidFill>
                  <a:schemeClr val="lt1"/>
                </a:solidFill>
              </a:defRPr>
            </a:lvl3pPr>
            <a:lvl4pPr indent="-381000" lvl="3" marL="1828800" rtl="0" algn="ctr">
              <a:spcBef>
                <a:spcPts val="800"/>
              </a:spcBef>
              <a:spcAft>
                <a:spcPts val="0"/>
              </a:spcAft>
              <a:buClr>
                <a:schemeClr val="lt1"/>
              </a:buClr>
              <a:buSzPts val="2400"/>
              <a:buChar char="●"/>
              <a:defRPr i="1">
                <a:solidFill>
                  <a:schemeClr val="lt1"/>
                </a:solidFill>
              </a:defRPr>
            </a:lvl4pPr>
            <a:lvl5pPr indent="-381000" lvl="4" marL="2286000" rtl="0" algn="ctr">
              <a:spcBef>
                <a:spcPts val="800"/>
              </a:spcBef>
              <a:spcAft>
                <a:spcPts val="0"/>
              </a:spcAft>
              <a:buClr>
                <a:schemeClr val="lt1"/>
              </a:buClr>
              <a:buSzPts val="2400"/>
              <a:buChar char="○"/>
              <a:defRPr i="1">
                <a:solidFill>
                  <a:schemeClr val="lt1"/>
                </a:solidFill>
              </a:defRPr>
            </a:lvl5pPr>
            <a:lvl6pPr indent="-381000" lvl="5" marL="2743200" rtl="0" algn="ctr">
              <a:spcBef>
                <a:spcPts val="800"/>
              </a:spcBef>
              <a:spcAft>
                <a:spcPts val="0"/>
              </a:spcAft>
              <a:buClr>
                <a:schemeClr val="lt1"/>
              </a:buClr>
              <a:buSzPts val="2400"/>
              <a:buChar char="■"/>
              <a:defRPr i="1">
                <a:solidFill>
                  <a:schemeClr val="lt1"/>
                </a:solidFill>
              </a:defRPr>
            </a:lvl6pPr>
            <a:lvl7pPr indent="-381000" lvl="6" marL="3200400" rtl="0" algn="ctr">
              <a:spcBef>
                <a:spcPts val="800"/>
              </a:spcBef>
              <a:spcAft>
                <a:spcPts val="0"/>
              </a:spcAft>
              <a:buClr>
                <a:schemeClr val="lt1"/>
              </a:buClr>
              <a:buSzPts val="2400"/>
              <a:buChar char="●"/>
              <a:defRPr i="1">
                <a:solidFill>
                  <a:schemeClr val="lt1"/>
                </a:solidFill>
              </a:defRPr>
            </a:lvl7pPr>
            <a:lvl8pPr indent="-381000" lvl="7" marL="3657600" rtl="0" algn="ctr">
              <a:spcBef>
                <a:spcPts val="800"/>
              </a:spcBef>
              <a:spcAft>
                <a:spcPts val="0"/>
              </a:spcAft>
              <a:buClr>
                <a:schemeClr val="lt1"/>
              </a:buClr>
              <a:buSzPts val="2400"/>
              <a:buChar char="○"/>
              <a:defRPr i="1">
                <a:solidFill>
                  <a:schemeClr val="lt1"/>
                </a:solidFill>
              </a:defRPr>
            </a:lvl8pPr>
            <a:lvl9pPr indent="-381000" lvl="8" marL="4114800" rtl="0" algn="ctr">
              <a:spcBef>
                <a:spcPts val="800"/>
              </a:spcBef>
              <a:spcAft>
                <a:spcPts val="800"/>
              </a:spcAft>
              <a:buClr>
                <a:schemeClr val="lt1"/>
              </a:buClr>
              <a:buSzPts val="2400"/>
              <a:buChar char="■"/>
              <a:defRPr i="1">
                <a:solidFill>
                  <a:schemeClr val="lt1"/>
                </a:solidFill>
              </a:defRPr>
            </a:lvl9pPr>
          </a:lstStyle>
          <a:p/>
        </p:txBody>
      </p:sp>
      <p:sp>
        <p:nvSpPr>
          <p:cNvPr id="58" name="Google Shape;58;p4"/>
          <p:cNvSpPr txBox="1"/>
          <p:nvPr/>
        </p:nvSpPr>
        <p:spPr>
          <a:xfrm>
            <a:off x="3593400" y="384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1" name="Google Shape;61;p4"/>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2" name="Google Shape;62;p4"/>
          <p:cNvSpPr/>
          <p:nvPr/>
        </p:nvSpPr>
        <p:spPr>
          <a:xfrm>
            <a:off x="160965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3" name="Google Shape;63;p4"/>
          <p:cNvSpPr/>
          <p:nvPr/>
        </p:nvSpPr>
        <p:spPr>
          <a:xfrm>
            <a:off x="75911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4" name="Google Shape;64;p4"/>
          <p:cNvSpPr/>
          <p:nvPr/>
        </p:nvSpPr>
        <p:spPr>
          <a:xfrm>
            <a:off x="875251" y="3108746"/>
            <a:ext cx="1238537" cy="1367251"/>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5" name="Google Shape;65;p4"/>
          <p:cNvSpPr/>
          <p:nvPr/>
        </p:nvSpPr>
        <p:spPr>
          <a:xfrm>
            <a:off x="6750099" y="2565690"/>
            <a:ext cx="1670713" cy="184417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6" name="Google Shape;66;p4"/>
          <p:cNvSpPr/>
          <p:nvPr/>
        </p:nvSpPr>
        <p:spPr>
          <a:xfrm>
            <a:off x="8078502" y="1646297"/>
            <a:ext cx="1238537" cy="136719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7" name="Google Shape;67;p4"/>
          <p:cNvSpPr/>
          <p:nvPr/>
        </p:nvSpPr>
        <p:spPr>
          <a:xfrm>
            <a:off x="-27622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8" name="Google Shape;68;p4"/>
          <p:cNvSpPr/>
          <p:nvPr/>
        </p:nvSpPr>
        <p:spPr>
          <a:xfrm>
            <a:off x="6750100" y="9939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9" name="Google Shape;69;p4"/>
          <p:cNvSpPr/>
          <p:nvPr/>
        </p:nvSpPr>
        <p:spPr>
          <a:xfrm>
            <a:off x="-211075" y="40392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0" name="Shape 70"/>
        <p:cNvGrpSpPr/>
        <p:nvPr/>
      </p:nvGrpSpPr>
      <p:grpSpPr>
        <a:xfrm>
          <a:off x="0" y="0"/>
          <a:ext cx="0" cy="0"/>
          <a:chOff x="0" y="0"/>
          <a:chExt cx="0" cy="0"/>
        </a:xfrm>
      </p:grpSpPr>
      <p:sp>
        <p:nvSpPr>
          <p:cNvPr id="71" name="Google Shape;71;p5"/>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4" name="Google Shape;74;p5"/>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5" name="Google Shape;75;p5"/>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6" name="Google Shape;76;p5"/>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7" name="Google Shape;77;p5"/>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8" name="Google Shape;78;p5"/>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9" name="Google Shape;79;p5"/>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0" name="Google Shape;80;p5"/>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1" name="Google Shape;81;p5"/>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2" name="Google Shape;82;p5"/>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3" name="Google Shape;83;p5"/>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84" name="Google Shape;84;p5"/>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 name="Google Shape;85;p5"/>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86" name="Google Shape;8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6"/>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1" name="Google Shape;91;p6"/>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2" name="Google Shape;92;p6"/>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3" name="Google Shape;93;p6"/>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4" name="Google Shape;94;p6"/>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5" name="Google Shape;95;p6"/>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6" name="Google Shape;96;p6"/>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7" name="Google Shape;97;p6"/>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8" name="Google Shape;98;p6"/>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9" name="Google Shape;99;p6"/>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0" name="Google Shape;100;p6"/>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01" name="Google Shape;101;p6"/>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2" name="Google Shape;102;p6"/>
          <p:cNvSpPr txBox="1"/>
          <p:nvPr>
            <p:ph idx="1" type="body"/>
          </p:nvPr>
        </p:nvSpPr>
        <p:spPr>
          <a:xfrm>
            <a:off x="779075"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3" name="Google Shape;103;p6"/>
          <p:cNvSpPr txBox="1"/>
          <p:nvPr>
            <p:ph idx="2" type="body"/>
          </p:nvPr>
        </p:nvSpPr>
        <p:spPr>
          <a:xfrm>
            <a:off x="3981304"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4" name="Google Shape;10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5" name="Shape 105"/>
        <p:cNvGrpSpPr/>
        <p:nvPr/>
      </p:nvGrpSpPr>
      <p:grpSpPr>
        <a:xfrm>
          <a:off x="0" y="0"/>
          <a:ext cx="0" cy="0"/>
          <a:chOff x="0" y="0"/>
          <a:chExt cx="0" cy="0"/>
        </a:xfrm>
      </p:grpSpPr>
      <p:sp>
        <p:nvSpPr>
          <p:cNvPr id="106" name="Google Shape;106;p7"/>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9" name="Google Shape;109;p7"/>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0" name="Google Shape;110;p7"/>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1" name="Google Shape;111;p7"/>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2" name="Google Shape;112;p7"/>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3" name="Google Shape;113;p7"/>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4" name="Google Shape;114;p7"/>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5" name="Google Shape;115;p7"/>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6" name="Google Shape;116;p7"/>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7" name="Google Shape;117;p7"/>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8" name="Google Shape;118;p7"/>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19" name="Google Shape;119;p7"/>
          <p:cNvSpPr txBox="1"/>
          <p:nvPr>
            <p:ph type="title"/>
          </p:nvPr>
        </p:nvSpPr>
        <p:spPr>
          <a:xfrm>
            <a:off x="779100" y="836000"/>
            <a:ext cx="66771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 name="Google Shape;120;p7"/>
          <p:cNvSpPr txBox="1"/>
          <p:nvPr>
            <p:ph idx="1" type="body"/>
          </p:nvPr>
        </p:nvSpPr>
        <p:spPr>
          <a:xfrm>
            <a:off x="779100"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1" name="Google Shape;121;p7"/>
          <p:cNvSpPr txBox="1"/>
          <p:nvPr>
            <p:ph idx="2" type="body"/>
          </p:nvPr>
        </p:nvSpPr>
        <p:spPr>
          <a:xfrm>
            <a:off x="3077669"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2" name="Google Shape;122;p7"/>
          <p:cNvSpPr txBox="1"/>
          <p:nvPr>
            <p:ph idx="3" type="body"/>
          </p:nvPr>
        </p:nvSpPr>
        <p:spPr>
          <a:xfrm>
            <a:off x="5376238"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3" name="Google Shape;12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8" name="Google Shape;128;p8"/>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9" name="Google Shape;129;p8"/>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0" name="Google Shape;130;p8"/>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1" name="Google Shape;131;p8"/>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2" name="Google Shape;132;p8"/>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3" name="Google Shape;133;p8"/>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4" name="Google Shape;134;p8"/>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5" name="Google Shape;135;p8"/>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6" name="Google Shape;136;p8"/>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7" name="Google Shape;137;p8"/>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38" name="Google Shape;138;p8"/>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9" name="Google Shape;13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3" name="Google Shape;143;p9"/>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4" name="Google Shape;144;p9"/>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5" name="Google Shape;145;p9"/>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6" name="Google Shape;146;p9"/>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7" name="Google Shape;147;p9"/>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8" name="Google Shape;148;p9"/>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9" name="Google Shape;149;p9"/>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0" name="Google Shape;150;p9"/>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1" name="Google Shape;151;p9"/>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2" name="Google Shape;152;p9"/>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3" name="Google Shape;153;p9"/>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54" name="Google Shape;154;p9"/>
          <p:cNvSpPr txBox="1"/>
          <p:nvPr>
            <p:ph idx="1" type="body"/>
          </p:nvPr>
        </p:nvSpPr>
        <p:spPr>
          <a:xfrm>
            <a:off x="855300" y="4330100"/>
            <a:ext cx="7433400" cy="2802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155" name="Google Shape;15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7"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0" name="Google Shape;160;p10"/>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1" name="Google Shape;161;p10"/>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2" name="Google Shape;162;p10"/>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3" name="Google Shape;163;p10"/>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4" name="Google Shape;164;p10"/>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5" name="Google Shape;165;p10"/>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6" name="Google Shape;166;p10"/>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7" name="Google Shape;167;p10"/>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8" name="Google Shape;168;p10"/>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9" name="Google Shape;169;p10"/>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0" name="Google Shape;170;p10"/>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71" name="Google Shape;17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9pPr>
          </a:lstStyle>
          <a:p/>
        </p:txBody>
      </p:sp>
      <p:sp>
        <p:nvSpPr>
          <p:cNvPr id="7" name="Google Shape;7;p1"/>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indent="-330200" lvl="1" marL="9144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indent="-330200" lvl="2" marL="13716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indent="-381000" lvl="3" marL="18288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indent="-381000" lvl="4" marL="2286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indent="-381000" lvl="5" marL="27432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indent="-381000" lvl="6" marL="32004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indent="-381000" lvl="7" marL="36576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indent="-381000" lvl="8" marL="41148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Catamaran"/>
                <a:ea typeface="Catamaran"/>
                <a:cs typeface="Catamaran"/>
                <a:sym typeface="Catamaran"/>
              </a:defRPr>
            </a:lvl1pPr>
            <a:lvl2pPr lvl="1" rtl="0" algn="r">
              <a:buNone/>
              <a:defRPr sz="1300">
                <a:solidFill>
                  <a:schemeClr val="accent1"/>
                </a:solidFill>
                <a:latin typeface="Catamaran"/>
                <a:ea typeface="Catamaran"/>
                <a:cs typeface="Catamaran"/>
                <a:sym typeface="Catamaran"/>
              </a:defRPr>
            </a:lvl2pPr>
            <a:lvl3pPr lvl="2" rtl="0" algn="r">
              <a:buNone/>
              <a:defRPr sz="1300">
                <a:solidFill>
                  <a:schemeClr val="accent1"/>
                </a:solidFill>
                <a:latin typeface="Catamaran"/>
                <a:ea typeface="Catamaran"/>
                <a:cs typeface="Catamaran"/>
                <a:sym typeface="Catamaran"/>
              </a:defRPr>
            </a:lvl3pPr>
            <a:lvl4pPr lvl="3" rtl="0" algn="r">
              <a:buNone/>
              <a:defRPr sz="1300">
                <a:solidFill>
                  <a:schemeClr val="accent1"/>
                </a:solidFill>
                <a:latin typeface="Catamaran"/>
                <a:ea typeface="Catamaran"/>
                <a:cs typeface="Catamaran"/>
                <a:sym typeface="Catamaran"/>
              </a:defRPr>
            </a:lvl4pPr>
            <a:lvl5pPr lvl="4" rtl="0" algn="r">
              <a:buNone/>
              <a:defRPr sz="1300">
                <a:solidFill>
                  <a:schemeClr val="accent1"/>
                </a:solidFill>
                <a:latin typeface="Catamaran"/>
                <a:ea typeface="Catamaran"/>
                <a:cs typeface="Catamaran"/>
                <a:sym typeface="Catamaran"/>
              </a:defRPr>
            </a:lvl5pPr>
            <a:lvl6pPr lvl="5" rtl="0" algn="r">
              <a:buNone/>
              <a:defRPr sz="1300">
                <a:solidFill>
                  <a:schemeClr val="accent1"/>
                </a:solidFill>
                <a:latin typeface="Catamaran"/>
                <a:ea typeface="Catamaran"/>
                <a:cs typeface="Catamaran"/>
                <a:sym typeface="Catamaran"/>
              </a:defRPr>
            </a:lvl6pPr>
            <a:lvl7pPr lvl="6" rtl="0" algn="r">
              <a:buNone/>
              <a:defRPr sz="1300">
                <a:solidFill>
                  <a:schemeClr val="accent1"/>
                </a:solidFill>
                <a:latin typeface="Catamaran"/>
                <a:ea typeface="Catamaran"/>
                <a:cs typeface="Catamaran"/>
                <a:sym typeface="Catamaran"/>
              </a:defRPr>
            </a:lvl7pPr>
            <a:lvl8pPr lvl="7" rtl="0" algn="r">
              <a:buNone/>
              <a:defRPr sz="1300">
                <a:solidFill>
                  <a:schemeClr val="accent1"/>
                </a:solidFill>
                <a:latin typeface="Catamaran"/>
                <a:ea typeface="Catamaran"/>
                <a:cs typeface="Catamaran"/>
                <a:sym typeface="Catamaran"/>
              </a:defRPr>
            </a:lvl8pPr>
            <a:lvl9pPr lvl="8" rtl="0" algn="r">
              <a:buNone/>
              <a:defRPr sz="13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journals.sagepub.com/doi/full/10.1177/0706743719828977" TargetMode="External"/><Relationship Id="rId4" Type="http://schemas.openxmlformats.org/officeDocument/2006/relationships/hyperlink" Target="https://ieeexplore.ieee.org/document/8472986" TargetMode="External"/><Relationship Id="rId5" Type="http://schemas.openxmlformats.org/officeDocument/2006/relationships/hyperlink" Target="https://ieeexplore.ieee.org/document/1540700/citations#citations" TargetMode="External"/><Relationship Id="rId6" Type="http://schemas.openxmlformats.org/officeDocument/2006/relationships/hyperlink" Target="https://www.facebook.com/Chatbot.Brad" TargetMode="External"/><Relationship Id="rId7" Type="http://schemas.openxmlformats.org/officeDocument/2006/relationships/hyperlink" Target="https://www.techwithtim.net" TargetMode="External"/><Relationship Id="rId8" Type="http://schemas.openxmlformats.org/officeDocument/2006/relationships/hyperlink" Target="https://archive.ics.uci.edu/ml/datasets/Student+Performa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ieeexplore.ieee.org/xpl/conhome/8466130/procee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ieeexplore.ieee.org/author/3739903130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494825" y="2998650"/>
            <a:ext cx="4955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ONLINE PSYCHIATRY APPLICATION</a:t>
            </a:r>
            <a:endParaRPr/>
          </a:p>
        </p:txBody>
      </p:sp>
      <p:pic>
        <p:nvPicPr>
          <p:cNvPr id="199" name="Google Shape;199;p12"/>
          <p:cNvPicPr preferRelativeResize="0"/>
          <p:nvPr/>
        </p:nvPicPr>
        <p:blipFill>
          <a:blip r:embed="rId3">
            <a:alphaModFix/>
          </a:blip>
          <a:stretch>
            <a:fillRect/>
          </a:stretch>
        </p:blipFill>
        <p:spPr>
          <a:xfrm>
            <a:off x="5241350" y="-77450"/>
            <a:ext cx="3181201" cy="3181201"/>
          </a:xfrm>
          <a:prstGeom prst="rect">
            <a:avLst/>
          </a:prstGeom>
          <a:noFill/>
          <a:ln>
            <a:noFill/>
          </a:ln>
        </p:spPr>
      </p:pic>
      <p:sp>
        <p:nvSpPr>
          <p:cNvPr id="200" name="Google Shape;200;p12"/>
          <p:cNvSpPr txBox="1"/>
          <p:nvPr/>
        </p:nvSpPr>
        <p:spPr>
          <a:xfrm>
            <a:off x="5395200" y="2860650"/>
            <a:ext cx="3097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Team Members :</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
                <a:solidFill>
                  <a:schemeClr val="lt1"/>
                </a:solidFill>
                <a:latin typeface="Nunito"/>
                <a:ea typeface="Nunito"/>
                <a:cs typeface="Nunito"/>
                <a:sym typeface="Nunito"/>
              </a:rPr>
              <a:t>Bhumi Avhad : 20102B2002</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
                <a:solidFill>
                  <a:schemeClr val="lt1"/>
                </a:solidFill>
                <a:latin typeface="Nunito"/>
                <a:ea typeface="Nunito"/>
                <a:cs typeface="Nunito"/>
                <a:sym typeface="Nunito"/>
              </a:rPr>
              <a:t>Sapana Survase: 20102B2005</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
                <a:solidFill>
                  <a:schemeClr val="lt1"/>
                </a:solidFill>
                <a:latin typeface="Nunito"/>
                <a:ea typeface="Nunito"/>
                <a:cs typeface="Nunito"/>
                <a:sym typeface="Nunito"/>
              </a:rPr>
              <a:t>Rahul Shewale : 20102A2003</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
                <a:solidFill>
                  <a:schemeClr val="lt1"/>
                </a:solidFill>
                <a:latin typeface="Nunito"/>
                <a:ea typeface="Nunito"/>
                <a:cs typeface="Nunito"/>
                <a:sym typeface="Nunito"/>
              </a:rPr>
              <a:t>Harsh Pandita : </a:t>
            </a:r>
            <a:r>
              <a:rPr lang="en">
                <a:solidFill>
                  <a:schemeClr val="lt1"/>
                </a:solidFill>
                <a:latin typeface="Times New Roman"/>
                <a:ea typeface="Times New Roman"/>
                <a:cs typeface="Times New Roman"/>
                <a:sym typeface="Times New Roman"/>
              </a:rPr>
              <a:t>19102A0040</a:t>
            </a:r>
            <a:endParaRPr b="1">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rgbClr val="B6D7A8"/>
              </a:solidFill>
              <a:latin typeface="Catamaran Light"/>
              <a:ea typeface="Catamaran Light"/>
              <a:cs typeface="Catamaran Light"/>
              <a:sym typeface="Catamaran Light"/>
            </a:endParaRPr>
          </a:p>
        </p:txBody>
      </p:sp>
      <p:pic>
        <p:nvPicPr>
          <p:cNvPr id="201" name="Google Shape;201;p12"/>
          <p:cNvPicPr preferRelativeResize="0"/>
          <p:nvPr/>
        </p:nvPicPr>
        <p:blipFill>
          <a:blip r:embed="rId4">
            <a:alphaModFix/>
          </a:blip>
          <a:stretch>
            <a:fillRect/>
          </a:stretch>
        </p:blipFill>
        <p:spPr>
          <a:xfrm>
            <a:off x="319325" y="276175"/>
            <a:ext cx="2099225" cy="910125"/>
          </a:xfrm>
          <a:prstGeom prst="rect">
            <a:avLst/>
          </a:prstGeom>
          <a:noFill/>
          <a:ln>
            <a:noFill/>
          </a:ln>
        </p:spPr>
      </p:pic>
      <p:sp>
        <p:nvSpPr>
          <p:cNvPr id="202" name="Google Shape;202;p12"/>
          <p:cNvSpPr txBox="1"/>
          <p:nvPr/>
        </p:nvSpPr>
        <p:spPr>
          <a:xfrm>
            <a:off x="5395200" y="2510700"/>
            <a:ext cx="32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Light"/>
                <a:ea typeface="Catamaran Light"/>
                <a:cs typeface="Catamaran Light"/>
                <a:sym typeface="Catamaran Light"/>
              </a:rPr>
              <a:t>Project Guide - Mrs. Divya Nimbalkar</a:t>
            </a:r>
            <a:endParaRPr>
              <a:solidFill>
                <a:schemeClr val="lt1"/>
              </a:solidFill>
              <a:latin typeface="Catamaran Light"/>
              <a:ea typeface="Catamaran Light"/>
              <a:cs typeface="Catamaran Light"/>
              <a:sym typeface="Catamaran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type="title"/>
          </p:nvPr>
        </p:nvSpPr>
        <p:spPr>
          <a:xfrm>
            <a:off x="819300" y="56475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latin typeface="Arial"/>
                <a:ea typeface="Arial"/>
                <a:cs typeface="Arial"/>
                <a:sym typeface="Arial"/>
              </a:rPr>
              <a:t>Graphical Representation of the technical implementation of chatbots</a:t>
            </a:r>
            <a:endParaRPr sz="2400">
              <a:latin typeface="Arial"/>
              <a:ea typeface="Arial"/>
              <a:cs typeface="Arial"/>
              <a:sym typeface="Arial"/>
            </a:endParaRPr>
          </a:p>
        </p:txBody>
      </p:sp>
      <p:sp>
        <p:nvSpPr>
          <p:cNvPr id="310" name="Google Shape;310;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21"/>
          <p:cNvSpPr txBox="1"/>
          <p:nvPr/>
        </p:nvSpPr>
        <p:spPr>
          <a:xfrm>
            <a:off x="703225" y="1577200"/>
            <a:ext cx="74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Light"/>
              <a:ea typeface="Catamaran Light"/>
              <a:cs typeface="Catamaran Light"/>
              <a:sym typeface="Catamaran Light"/>
            </a:endParaRPr>
          </a:p>
        </p:txBody>
      </p:sp>
      <p:pic>
        <p:nvPicPr>
          <p:cNvPr id="312" name="Google Shape;312;p21"/>
          <p:cNvPicPr preferRelativeResize="0"/>
          <p:nvPr/>
        </p:nvPicPr>
        <p:blipFill>
          <a:blip r:embed="rId3">
            <a:alphaModFix/>
          </a:blip>
          <a:stretch>
            <a:fillRect/>
          </a:stretch>
        </p:blipFill>
        <p:spPr>
          <a:xfrm>
            <a:off x="2652063" y="1034675"/>
            <a:ext cx="2893225" cy="4108775"/>
          </a:xfrm>
          <a:prstGeom prst="rect">
            <a:avLst/>
          </a:prstGeom>
          <a:noFill/>
          <a:ln>
            <a:noFill/>
          </a:ln>
        </p:spPr>
      </p:pic>
      <p:sp>
        <p:nvSpPr>
          <p:cNvPr id="313" name="Google Shape;313;p21"/>
          <p:cNvSpPr/>
          <p:nvPr/>
        </p:nvSpPr>
        <p:spPr>
          <a:xfrm>
            <a:off x="3652850" y="2593550"/>
            <a:ext cx="3309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4448175" y="2649525"/>
            <a:ext cx="3309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3782625" y="1516050"/>
            <a:ext cx="8250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3246825" y="3846900"/>
            <a:ext cx="1843200" cy="116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 name="Google Shape;317;p21"/>
          <p:cNvCxnSpPr/>
          <p:nvPr/>
        </p:nvCxnSpPr>
        <p:spPr>
          <a:xfrm>
            <a:off x="3268275" y="3824300"/>
            <a:ext cx="1660800" cy="12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Limitations</a:t>
            </a:r>
            <a:endParaRPr/>
          </a:p>
        </p:txBody>
      </p:sp>
      <p:sp>
        <p:nvSpPr>
          <p:cNvPr id="323" name="Google Shape;32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22"/>
          <p:cNvSpPr txBox="1"/>
          <p:nvPr/>
        </p:nvSpPr>
        <p:spPr>
          <a:xfrm>
            <a:off x="753450" y="1456650"/>
            <a:ext cx="8187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33333"/>
              </a:buClr>
              <a:buSzPts val="1400"/>
              <a:buChar char="●"/>
            </a:pPr>
            <a:r>
              <a:rPr lang="en">
                <a:solidFill>
                  <a:srgbClr val="333333"/>
                </a:solidFill>
                <a:highlight>
                  <a:srgbClr val="FFFFFF"/>
                </a:highlight>
              </a:rPr>
              <a:t>Qualities specific to chatbots such as their multiple input and output modalities or engagement metrics, including attitude, acceptability, helpfulness, and satisfaction, require special consideration and specific guidelines that currently lack consensus.</a:t>
            </a:r>
            <a:endParaRPr>
              <a:solidFill>
                <a:srgbClr val="333333"/>
              </a:solidFill>
              <a:highlight>
                <a:srgbClr val="FFFFFF"/>
              </a:highlight>
            </a:endParaRPr>
          </a:p>
          <a:p>
            <a:pPr indent="0" lvl="0" marL="457200" rtl="0" algn="l">
              <a:spcBef>
                <a:spcPts val="0"/>
              </a:spcBef>
              <a:spcAft>
                <a:spcPts val="0"/>
              </a:spcAft>
              <a:buNone/>
            </a:pPr>
            <a:r>
              <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In reporting of subject demographics, adherence and engagement measures, and clinical outcomes make it difficult to draw firm conclusions.</a:t>
            </a:r>
            <a:endParaRPr>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FUTURE SCOPE</a:t>
            </a:r>
            <a:endParaRPr/>
          </a:p>
        </p:txBody>
      </p:sp>
      <p:sp>
        <p:nvSpPr>
          <p:cNvPr id="330" name="Google Shape;330;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23"/>
          <p:cNvSpPr txBox="1"/>
          <p:nvPr/>
        </p:nvSpPr>
        <p:spPr>
          <a:xfrm>
            <a:off x="779100" y="1557125"/>
            <a:ext cx="77601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solidFill>
                  <a:srgbClr val="333333"/>
                </a:solidFill>
                <a:highlight>
                  <a:srgbClr val="FFFFFF"/>
                </a:highlight>
              </a:rPr>
              <a:t>Chatbots might be offered in the future to stabilize intervention effects, facilitate the transfer of the therapeutic content into daily life, and reduce the likelihood of relapse.</a:t>
            </a:r>
            <a:endParaRPr>
              <a:solidFill>
                <a:srgbClr val="333333"/>
              </a:solidFill>
              <a:highlight>
                <a:srgbClr val="FFFFFF"/>
              </a:highlight>
            </a:endParaRPr>
          </a:p>
          <a:p>
            <a:pPr indent="0" lvl="0" marL="457200" rtl="0" algn="l">
              <a:spcBef>
                <a:spcPts val="0"/>
              </a:spcBef>
              <a:spcAft>
                <a:spcPts val="0"/>
              </a:spcAft>
              <a:buNone/>
            </a:pPr>
            <a:r>
              <a:t/>
            </a:r>
            <a:endParaRPr>
              <a:solidFill>
                <a:srgbClr val="333333"/>
              </a:solidFill>
              <a:highlight>
                <a:srgbClr val="FFFFFF"/>
              </a:highlight>
            </a:endParaRPr>
          </a:p>
          <a:p>
            <a:pPr indent="-317500" lvl="0" marL="457200" rtl="0" algn="l">
              <a:spcBef>
                <a:spcPts val="0"/>
              </a:spcBef>
              <a:spcAft>
                <a:spcPts val="0"/>
              </a:spcAft>
              <a:buSzPts val="1400"/>
              <a:buChar char="●"/>
            </a:pPr>
            <a:r>
              <a:rPr lang="en">
                <a:solidFill>
                  <a:srgbClr val="333333"/>
                </a:solidFill>
                <a:highlight>
                  <a:srgbClr val="FFFFFF"/>
                </a:highlight>
              </a:rPr>
              <a:t>Chatbots could take over time-consuming psychother­apeutic interventions that do not require more complex therapeutic </a:t>
            </a:r>
            <a:r>
              <a:rPr lang="en">
                <a:solidFill>
                  <a:srgbClr val="333333"/>
                </a:solidFill>
                <a:highlight>
                  <a:srgbClr val="FFFFFF"/>
                </a:highlight>
              </a:rPr>
              <a:t>competence</a:t>
            </a:r>
            <a:r>
              <a:rPr lang="en">
                <a:solidFill>
                  <a:srgbClr val="333333"/>
                </a:solidFill>
                <a:highlight>
                  <a:srgbClr val="FFFFFF"/>
                </a:highlight>
              </a:rPr>
              <a:t>.</a:t>
            </a:r>
            <a:endParaRPr>
              <a:solidFill>
                <a:srgbClr val="333333"/>
              </a:solidFill>
              <a:highlight>
                <a:srgbClr val="FFFFFF"/>
              </a:highlight>
            </a:endParaRPr>
          </a:p>
          <a:p>
            <a:pPr indent="0" lvl="0" marL="457200" rtl="0" algn="l">
              <a:spcBef>
                <a:spcPts val="0"/>
              </a:spcBef>
              <a:spcAft>
                <a:spcPts val="0"/>
              </a:spcAft>
              <a:buNone/>
            </a:pPr>
            <a:r>
              <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Combined with linguistic analyses such as sentiment analysis (a method for detecting moods), chatbots would be able to react to the mood of the users. This allows the selection of emotion-dependent response options and thematization of content adapted to the user's input or the forwarding of relevant information about psychological variables to the practi­tioner.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35" name="Shape 335"/>
        <p:cNvGrpSpPr/>
        <p:nvPr/>
      </p:nvGrpSpPr>
      <p:grpSpPr>
        <a:xfrm>
          <a:off x="0" y="0"/>
          <a:ext cx="0" cy="0"/>
          <a:chOff x="0" y="0"/>
          <a:chExt cx="0" cy="0"/>
        </a:xfrm>
      </p:grpSpPr>
      <p:sp>
        <p:nvSpPr>
          <p:cNvPr id="336" name="Google Shape;336;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337" name="Google Shape;337;p24"/>
          <p:cNvGrpSpPr/>
          <p:nvPr/>
        </p:nvGrpSpPr>
        <p:grpSpPr>
          <a:xfrm>
            <a:off x="1127258" y="186045"/>
            <a:ext cx="7857805" cy="4683725"/>
            <a:chOff x="1177450" y="241631"/>
            <a:chExt cx="6173152" cy="3616776"/>
          </a:xfrm>
        </p:grpSpPr>
        <p:sp>
          <p:nvSpPr>
            <p:cNvPr id="338" name="Google Shape;338;p2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2" name="Google Shape;342;p24"/>
          <p:cNvSpPr txBox="1"/>
          <p:nvPr>
            <p:ph idx="4294967295" type="body"/>
          </p:nvPr>
        </p:nvSpPr>
        <p:spPr>
          <a:xfrm>
            <a:off x="0" y="0"/>
            <a:ext cx="1717800" cy="17604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b="1" lang="en" sz="3000">
                <a:solidFill>
                  <a:schemeClr val="lt1"/>
                </a:solidFill>
                <a:latin typeface="Catamaran"/>
                <a:ea typeface="Catamaran"/>
                <a:cs typeface="Catamaran"/>
                <a:sym typeface="Catamaran"/>
              </a:rPr>
              <a:t>RESULT</a:t>
            </a:r>
            <a:endParaRPr sz="1800">
              <a:solidFill>
                <a:schemeClr val="lt1"/>
              </a:solidFill>
            </a:endParaRPr>
          </a:p>
        </p:txBody>
      </p:sp>
      <p:pic>
        <p:nvPicPr>
          <p:cNvPr id="343" name="Google Shape;343;p24"/>
          <p:cNvPicPr preferRelativeResize="0"/>
          <p:nvPr/>
        </p:nvPicPr>
        <p:blipFill>
          <a:blip r:embed="rId3">
            <a:alphaModFix/>
          </a:blip>
          <a:stretch>
            <a:fillRect/>
          </a:stretch>
        </p:blipFill>
        <p:spPr>
          <a:xfrm>
            <a:off x="2004150" y="448475"/>
            <a:ext cx="6124548" cy="395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47" name="Shape 347"/>
        <p:cNvGrpSpPr/>
        <p:nvPr/>
      </p:nvGrpSpPr>
      <p:grpSpPr>
        <a:xfrm>
          <a:off x="0" y="0"/>
          <a:ext cx="0" cy="0"/>
          <a:chOff x="0" y="0"/>
          <a:chExt cx="0" cy="0"/>
        </a:xfrm>
      </p:grpSpPr>
      <p:sp>
        <p:nvSpPr>
          <p:cNvPr id="348" name="Google Shape;348;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349" name="Google Shape;349;p25"/>
          <p:cNvGrpSpPr/>
          <p:nvPr/>
        </p:nvGrpSpPr>
        <p:grpSpPr>
          <a:xfrm>
            <a:off x="558183" y="153195"/>
            <a:ext cx="7857805" cy="4683725"/>
            <a:chOff x="1177450" y="241631"/>
            <a:chExt cx="6173152" cy="3616776"/>
          </a:xfrm>
        </p:grpSpPr>
        <p:sp>
          <p:nvSpPr>
            <p:cNvPr id="350" name="Google Shape;350;p25"/>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54" name="Google Shape;354;p25"/>
          <p:cNvPicPr preferRelativeResize="0"/>
          <p:nvPr/>
        </p:nvPicPr>
        <p:blipFill>
          <a:blip r:embed="rId3">
            <a:alphaModFix/>
          </a:blip>
          <a:stretch>
            <a:fillRect/>
          </a:stretch>
        </p:blipFill>
        <p:spPr>
          <a:xfrm>
            <a:off x="1443550" y="406425"/>
            <a:ext cx="6096527" cy="3966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58" name="Shape 358"/>
        <p:cNvGrpSpPr/>
        <p:nvPr/>
      </p:nvGrpSpPr>
      <p:grpSpPr>
        <a:xfrm>
          <a:off x="0" y="0"/>
          <a:ext cx="0" cy="0"/>
          <a:chOff x="0" y="0"/>
          <a:chExt cx="0" cy="0"/>
        </a:xfrm>
      </p:grpSpPr>
      <p:sp>
        <p:nvSpPr>
          <p:cNvPr id="359" name="Google Shape;359;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360" name="Google Shape;360;p26"/>
          <p:cNvGrpSpPr/>
          <p:nvPr/>
        </p:nvGrpSpPr>
        <p:grpSpPr>
          <a:xfrm>
            <a:off x="622758" y="229882"/>
            <a:ext cx="7857805" cy="4683725"/>
            <a:chOff x="1177450" y="241631"/>
            <a:chExt cx="6173152" cy="3616776"/>
          </a:xfrm>
        </p:grpSpPr>
        <p:sp>
          <p:nvSpPr>
            <p:cNvPr id="361" name="Google Shape;361;p26"/>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6"/>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6"/>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6"/>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65" name="Google Shape;365;p26"/>
          <p:cNvPicPr preferRelativeResize="0"/>
          <p:nvPr/>
        </p:nvPicPr>
        <p:blipFill>
          <a:blip r:embed="rId3">
            <a:alphaModFix/>
          </a:blip>
          <a:stretch>
            <a:fillRect/>
          </a:stretch>
        </p:blipFill>
        <p:spPr>
          <a:xfrm>
            <a:off x="1527625" y="476500"/>
            <a:ext cx="6068501" cy="3952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REFERENCES</a:t>
            </a:r>
            <a:r>
              <a:rPr lang="en"/>
              <a:t> </a:t>
            </a:r>
            <a:endParaRPr/>
          </a:p>
        </p:txBody>
      </p:sp>
      <p:sp>
        <p:nvSpPr>
          <p:cNvPr id="371" name="Google Shape;371;p27"/>
          <p:cNvSpPr txBox="1"/>
          <p:nvPr>
            <p:ph idx="1" type="body"/>
          </p:nvPr>
        </p:nvSpPr>
        <p:spPr>
          <a:xfrm>
            <a:off x="205475" y="1095000"/>
            <a:ext cx="9567300" cy="4048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400"/>
          </a:p>
          <a:p>
            <a:pPr indent="-317500" lvl="0" marL="457200" rtl="0" algn="l">
              <a:spcBef>
                <a:spcPts val="800"/>
              </a:spcBef>
              <a:spcAft>
                <a:spcPts val="0"/>
              </a:spcAft>
              <a:buSzPts val="1400"/>
              <a:buChar char="⬢"/>
            </a:pPr>
            <a:r>
              <a:rPr lang="en" sz="1400"/>
              <a:t>DOCUMENTATION </a:t>
            </a:r>
            <a:endParaRPr b="1" sz="1400">
              <a:solidFill>
                <a:srgbClr val="222222"/>
              </a:solidFill>
              <a:latin typeface="Arial"/>
              <a:ea typeface="Arial"/>
              <a:cs typeface="Arial"/>
              <a:sym typeface="Arial"/>
            </a:endParaRPr>
          </a:p>
          <a:p>
            <a:pPr indent="0" lvl="0" marL="457200" rtl="0" algn="l">
              <a:lnSpc>
                <a:spcPct val="50000"/>
              </a:lnSpc>
              <a:spcBef>
                <a:spcPts val="800"/>
              </a:spcBef>
              <a:spcAft>
                <a:spcPts val="0"/>
              </a:spcAft>
              <a:buNone/>
            </a:pPr>
            <a:r>
              <a:rPr lang="en" sz="1400">
                <a:solidFill>
                  <a:srgbClr val="555555"/>
                </a:solidFill>
                <a:highlight>
                  <a:schemeClr val="lt1"/>
                </a:highlight>
                <a:latin typeface="Arial"/>
                <a:ea typeface="Arial"/>
                <a:cs typeface="Arial"/>
                <a:sym typeface="Arial"/>
              </a:rPr>
              <a:t>Chatbots and Conversational Agents in Mental Health: A Review of the         </a:t>
            </a:r>
            <a:endParaRPr sz="1400">
              <a:solidFill>
                <a:srgbClr val="555555"/>
              </a:solidFill>
              <a:highlight>
                <a:schemeClr val="lt1"/>
              </a:highlight>
              <a:latin typeface="Arial"/>
              <a:ea typeface="Arial"/>
              <a:cs typeface="Arial"/>
              <a:sym typeface="Arial"/>
            </a:endParaRPr>
          </a:p>
          <a:p>
            <a:pPr indent="0" lvl="0" marL="457200" rtl="0" algn="l">
              <a:lnSpc>
                <a:spcPct val="50000"/>
              </a:lnSpc>
              <a:spcBef>
                <a:spcPts val="1200"/>
              </a:spcBef>
              <a:spcAft>
                <a:spcPts val="0"/>
              </a:spcAft>
              <a:buNone/>
            </a:pPr>
            <a:r>
              <a:rPr lang="en" sz="1400">
                <a:solidFill>
                  <a:srgbClr val="555555"/>
                </a:solidFill>
                <a:highlight>
                  <a:schemeClr val="lt1"/>
                </a:highlight>
                <a:latin typeface="Arial"/>
                <a:ea typeface="Arial"/>
                <a:cs typeface="Arial"/>
                <a:sym typeface="Arial"/>
              </a:rPr>
              <a:t> Psychiatric Landscape.”  </a:t>
            </a:r>
            <a:r>
              <a:rPr lang="en" sz="1400">
                <a:solidFill>
                  <a:srgbClr val="111111"/>
                </a:solidFill>
                <a:highlight>
                  <a:schemeClr val="lt1"/>
                </a:highlight>
                <a:latin typeface="Arial"/>
                <a:ea typeface="Arial"/>
                <a:cs typeface="Arial"/>
                <a:sym typeface="Arial"/>
              </a:rPr>
              <a:t>The Canadian Journal of Psychiatry. </a:t>
            </a:r>
            <a:endParaRPr sz="1400">
              <a:solidFill>
                <a:srgbClr val="111111"/>
              </a:solidFill>
              <a:highlight>
                <a:schemeClr val="lt1"/>
              </a:highlight>
              <a:latin typeface="Arial"/>
              <a:ea typeface="Arial"/>
              <a:cs typeface="Arial"/>
              <a:sym typeface="Arial"/>
            </a:endParaRPr>
          </a:p>
          <a:p>
            <a:pPr indent="0" lvl="0" marL="457200" rtl="0" algn="l">
              <a:lnSpc>
                <a:spcPct val="50000"/>
              </a:lnSpc>
              <a:spcBef>
                <a:spcPts val="1200"/>
              </a:spcBef>
              <a:spcAft>
                <a:spcPts val="0"/>
              </a:spcAft>
              <a:buNone/>
            </a:pPr>
            <a:r>
              <a:rPr lang="en" sz="1400" u="sng">
                <a:solidFill>
                  <a:srgbClr val="F06292"/>
                </a:solidFill>
                <a:highlight>
                  <a:schemeClr val="lt1"/>
                </a:highlight>
                <a:latin typeface="Arial"/>
                <a:ea typeface="Arial"/>
                <a:cs typeface="Arial"/>
                <a:sym typeface="Arial"/>
                <a:hlinkClick r:id="rId3">
                  <a:extLst>
                    <a:ext uri="{A12FA001-AC4F-418D-AE19-62706E023703}">
                      <ahyp:hlinkClr val="tx"/>
                    </a:ext>
                  </a:extLst>
                </a:hlinkClick>
              </a:rPr>
              <a:t>https://journals.sagepub.com/doi/full/10.1177/0706743719828977</a:t>
            </a:r>
            <a:endParaRPr sz="1400">
              <a:solidFill>
                <a:srgbClr val="111111"/>
              </a:solidFill>
              <a:highlight>
                <a:schemeClr val="lt1"/>
              </a:highlight>
              <a:latin typeface="Arial"/>
              <a:ea typeface="Arial"/>
              <a:cs typeface="Arial"/>
              <a:sym typeface="Arial"/>
            </a:endParaRPr>
          </a:p>
          <a:p>
            <a:pPr indent="457200" lvl="0" marL="0" rtl="0" algn="l">
              <a:lnSpc>
                <a:spcPct val="50000"/>
              </a:lnSpc>
              <a:spcBef>
                <a:spcPts val="1200"/>
              </a:spcBef>
              <a:spcAft>
                <a:spcPts val="0"/>
              </a:spcAft>
              <a:buNone/>
            </a:pPr>
            <a:r>
              <a:rPr lang="en" sz="1400">
                <a:solidFill>
                  <a:srgbClr val="111111"/>
                </a:solidFill>
                <a:highlight>
                  <a:schemeClr val="lt1"/>
                </a:highlight>
                <a:latin typeface="Arial"/>
                <a:ea typeface="Arial"/>
                <a:cs typeface="Arial"/>
                <a:sym typeface="Arial"/>
              </a:rPr>
              <a:t>Digital Psychiatry - </a:t>
            </a:r>
            <a:r>
              <a:rPr lang="en" sz="1400" u="sng">
                <a:solidFill>
                  <a:srgbClr val="F06292"/>
                </a:solidFill>
                <a:highlight>
                  <a:schemeClr val="lt1"/>
                </a:highlight>
                <a:latin typeface="Arial"/>
                <a:ea typeface="Arial"/>
                <a:cs typeface="Arial"/>
                <a:sym typeface="Arial"/>
                <a:hlinkClick r:id="rId4">
                  <a:extLst>
                    <a:ext uri="{A12FA001-AC4F-418D-AE19-62706E023703}">
                      <ahyp:hlinkClr val="tx"/>
                    </a:ext>
                  </a:extLst>
                </a:hlinkClick>
              </a:rPr>
              <a:t>https://ieeexplore.ieee.org/document/8472986</a:t>
            </a:r>
            <a:endParaRPr sz="1400">
              <a:solidFill>
                <a:srgbClr val="111111"/>
              </a:solidFill>
              <a:highlight>
                <a:schemeClr val="lt1"/>
              </a:highlight>
              <a:latin typeface="Arial"/>
              <a:ea typeface="Arial"/>
              <a:cs typeface="Arial"/>
              <a:sym typeface="Arial"/>
            </a:endParaRPr>
          </a:p>
          <a:p>
            <a:pPr indent="0" lvl="0" marL="457200" rtl="0" algn="l">
              <a:lnSpc>
                <a:spcPct val="130000"/>
              </a:lnSpc>
              <a:spcBef>
                <a:spcPts val="1200"/>
              </a:spcBef>
              <a:spcAft>
                <a:spcPts val="0"/>
              </a:spcAft>
              <a:buNone/>
            </a:pPr>
            <a:r>
              <a:rPr lang="en" sz="1400">
                <a:solidFill>
                  <a:srgbClr val="333333"/>
                </a:solidFill>
                <a:highlight>
                  <a:schemeClr val="lt1"/>
                </a:highlight>
                <a:latin typeface="Arial"/>
                <a:ea typeface="Arial"/>
                <a:cs typeface="Arial"/>
                <a:sym typeface="Arial"/>
              </a:rPr>
              <a:t>A neural network prediction model for a psychiatric application - </a:t>
            </a:r>
            <a:r>
              <a:rPr lang="en" sz="1400" u="sng">
                <a:solidFill>
                  <a:srgbClr val="F06292"/>
                </a:solidFill>
                <a:highlight>
                  <a:schemeClr val="lt1"/>
                </a:highlight>
                <a:latin typeface="Arial"/>
                <a:ea typeface="Arial"/>
                <a:cs typeface="Arial"/>
                <a:sym typeface="Arial"/>
                <a:hlinkClick r:id="rId5">
                  <a:extLst>
                    <a:ext uri="{A12FA001-AC4F-418D-AE19-62706E023703}">
                      <ahyp:hlinkClr val="tx"/>
                    </a:ext>
                  </a:extLst>
                </a:hlinkClick>
              </a:rPr>
              <a:t>https://ieeexplore.ieee.org/document/1540700/citations#citations</a:t>
            </a:r>
            <a:endParaRPr sz="1400"/>
          </a:p>
          <a:p>
            <a:pPr indent="-317500" lvl="0" marL="457200" rtl="0" algn="l">
              <a:lnSpc>
                <a:spcPct val="115000"/>
              </a:lnSpc>
              <a:spcBef>
                <a:spcPts val="0"/>
              </a:spcBef>
              <a:spcAft>
                <a:spcPts val="0"/>
              </a:spcAft>
              <a:buSzPts val="1400"/>
              <a:buChar char="⬢"/>
            </a:pPr>
            <a:r>
              <a:rPr lang="en" sz="1400"/>
              <a:t>CHATBOT </a:t>
            </a:r>
            <a:endParaRPr sz="1400"/>
          </a:p>
          <a:p>
            <a:pPr indent="0" lvl="0" marL="457200" rtl="0" algn="l">
              <a:spcBef>
                <a:spcPts val="800"/>
              </a:spcBef>
              <a:spcAft>
                <a:spcPts val="0"/>
              </a:spcAft>
              <a:buNone/>
            </a:pPr>
            <a:r>
              <a:rPr lang="en" sz="1400">
                <a:solidFill>
                  <a:srgbClr val="222222"/>
                </a:solidFill>
                <a:latin typeface="Arial"/>
                <a:ea typeface="Arial"/>
                <a:cs typeface="Arial"/>
                <a:sym typeface="Arial"/>
              </a:rPr>
              <a:t>Depression Therapy using Chatbot -</a:t>
            </a:r>
            <a:r>
              <a:rPr b="1" lang="en" sz="1400">
                <a:solidFill>
                  <a:srgbClr val="222222"/>
                </a:solidFill>
                <a:latin typeface="Arial"/>
                <a:ea typeface="Arial"/>
                <a:cs typeface="Arial"/>
                <a:sym typeface="Arial"/>
              </a:rPr>
              <a:t> </a:t>
            </a:r>
            <a:r>
              <a:rPr lang="en" sz="1400" u="sng">
                <a:solidFill>
                  <a:srgbClr val="F06292"/>
                </a:solidFill>
                <a:latin typeface="Calibri"/>
                <a:ea typeface="Calibri"/>
                <a:cs typeface="Calibri"/>
                <a:sym typeface="Calibri"/>
                <a:hlinkClick r:id="rId6">
                  <a:extLst>
                    <a:ext uri="{A12FA001-AC4F-418D-AE19-62706E023703}">
                      <ahyp:hlinkClr val="tx"/>
                    </a:ext>
                  </a:extLst>
                </a:hlinkClick>
              </a:rPr>
              <a:t>https://www.facebook.com/Chatbot.Brad</a:t>
            </a:r>
            <a:endParaRPr sz="1400">
              <a:solidFill>
                <a:srgbClr val="222222"/>
              </a:solidFill>
              <a:latin typeface="Calibri"/>
              <a:ea typeface="Calibri"/>
              <a:cs typeface="Calibri"/>
              <a:sym typeface="Calibri"/>
            </a:endParaRPr>
          </a:p>
          <a:p>
            <a:pPr indent="-317500" lvl="0" marL="457200" rtl="0" algn="l">
              <a:spcBef>
                <a:spcPts val="800"/>
              </a:spcBef>
              <a:spcAft>
                <a:spcPts val="0"/>
              </a:spcAft>
              <a:buSzPts val="1400"/>
              <a:buChar char="⬢"/>
            </a:pPr>
            <a:r>
              <a:rPr lang="en" sz="1400"/>
              <a:t>DATASET </a:t>
            </a:r>
            <a:endParaRPr sz="1400"/>
          </a:p>
          <a:p>
            <a:pPr indent="0" lvl="0" marL="457200" rtl="0" algn="l">
              <a:lnSpc>
                <a:spcPct val="150000"/>
              </a:lnSpc>
              <a:spcBef>
                <a:spcPts val="800"/>
              </a:spcBef>
              <a:spcAft>
                <a:spcPts val="0"/>
              </a:spcAft>
              <a:buNone/>
            </a:pPr>
            <a:r>
              <a:rPr lang="en" sz="1400" u="sng">
                <a:solidFill>
                  <a:srgbClr val="F06292"/>
                </a:solidFill>
                <a:latin typeface="Arial"/>
                <a:ea typeface="Arial"/>
                <a:cs typeface="Arial"/>
                <a:sym typeface="Arial"/>
                <a:hlinkClick r:id="rId7">
                  <a:extLst>
                    <a:ext uri="{A12FA001-AC4F-418D-AE19-62706E023703}">
                      <ahyp:hlinkClr val="tx"/>
                    </a:ext>
                  </a:extLst>
                </a:hlinkClick>
              </a:rPr>
              <a:t>https://www.techwithtim.net</a:t>
            </a:r>
            <a:endParaRPr b="1" sz="1400">
              <a:solidFill>
                <a:srgbClr val="222222"/>
              </a:solidFill>
              <a:latin typeface="Arial"/>
              <a:ea typeface="Arial"/>
              <a:cs typeface="Arial"/>
              <a:sym typeface="Arial"/>
            </a:endParaRPr>
          </a:p>
          <a:p>
            <a:pPr indent="0" lvl="0" marL="457200" rtl="0" algn="l">
              <a:lnSpc>
                <a:spcPct val="150000"/>
              </a:lnSpc>
              <a:spcBef>
                <a:spcPts val="1200"/>
              </a:spcBef>
              <a:spcAft>
                <a:spcPts val="0"/>
              </a:spcAft>
              <a:buNone/>
            </a:pPr>
            <a:r>
              <a:rPr lang="en" sz="1400" u="sng">
                <a:solidFill>
                  <a:srgbClr val="F06292"/>
                </a:solidFill>
                <a:latin typeface="Arial"/>
                <a:ea typeface="Arial"/>
                <a:cs typeface="Arial"/>
                <a:sym typeface="Arial"/>
                <a:hlinkClick r:id="rId8">
                  <a:extLst>
                    <a:ext uri="{A12FA001-AC4F-418D-AE19-62706E023703}">
                      <ahyp:hlinkClr val="tx"/>
                    </a:ext>
                  </a:extLst>
                </a:hlinkClick>
              </a:rPr>
              <a:t>https://archive.ics.uci.edu/ml/datasets/Student+Performance </a:t>
            </a:r>
            <a:endParaRPr b="1" sz="1400">
              <a:solidFill>
                <a:srgbClr val="222222"/>
              </a:solidFill>
              <a:latin typeface="Arial"/>
              <a:ea typeface="Arial"/>
              <a:cs typeface="Arial"/>
              <a:sym typeface="Arial"/>
            </a:endParaRPr>
          </a:p>
          <a:p>
            <a:pPr indent="0" lvl="0" marL="457200" rtl="0" algn="l">
              <a:spcBef>
                <a:spcPts val="1200"/>
              </a:spcBef>
              <a:spcAft>
                <a:spcPts val="0"/>
              </a:spcAft>
              <a:buNone/>
            </a:pPr>
            <a:r>
              <a:t/>
            </a:r>
            <a:endParaRPr sz="1400"/>
          </a:p>
          <a:p>
            <a:pPr indent="0" lvl="0" marL="0" rtl="0" algn="l">
              <a:lnSpc>
                <a:spcPct val="115000"/>
              </a:lnSpc>
              <a:spcBef>
                <a:spcPts val="800"/>
              </a:spcBef>
              <a:spcAft>
                <a:spcPts val="800"/>
              </a:spcAft>
              <a:buNone/>
            </a:pPr>
            <a:r>
              <a:t/>
            </a:r>
            <a:endParaRPr sz="1400"/>
          </a:p>
        </p:txBody>
      </p:sp>
      <p:sp>
        <p:nvSpPr>
          <p:cNvPr id="372" name="Google Shape;372;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27"/>
          <p:cNvSpPr/>
          <p:nvPr/>
        </p:nvSpPr>
        <p:spPr>
          <a:xfrm>
            <a:off x="65725" y="859250"/>
            <a:ext cx="360900" cy="349800"/>
          </a:xfrm>
          <a:prstGeom prst="flowChartMagneticTap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4294967295" type="ctrTitle"/>
          </p:nvPr>
        </p:nvSpPr>
        <p:spPr>
          <a:xfrm>
            <a:off x="3370225" y="1010400"/>
            <a:ext cx="4422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200">
                <a:solidFill>
                  <a:schemeClr val="lt1"/>
                </a:solidFill>
              </a:rPr>
              <a:t>THANKS!</a:t>
            </a:r>
            <a:endParaRPr sz="7200">
              <a:solidFill>
                <a:schemeClr val="lt1"/>
              </a:solidFill>
            </a:endParaRPr>
          </a:p>
        </p:txBody>
      </p:sp>
      <p:sp>
        <p:nvSpPr>
          <p:cNvPr id="379" name="Google Shape;379;p28"/>
          <p:cNvSpPr txBox="1"/>
          <p:nvPr>
            <p:ph idx="4294967295" type="subTitle"/>
          </p:nvPr>
        </p:nvSpPr>
        <p:spPr>
          <a:xfrm>
            <a:off x="1772875" y="2604000"/>
            <a:ext cx="6817800" cy="1662300"/>
          </a:xfrm>
          <a:prstGeom prst="rect">
            <a:avLst/>
          </a:prstGeom>
        </p:spPr>
        <p:txBody>
          <a:bodyPr anchorCtr="0" anchor="t" bIns="0" lIns="0" spcFirstLastPara="1" rIns="0" wrap="square" tIns="0">
            <a:noAutofit/>
          </a:bodyPr>
          <a:lstStyle/>
          <a:p>
            <a:pPr indent="0" lvl="0" marL="457200" rtl="0" algn="l">
              <a:spcBef>
                <a:spcPts val="0"/>
              </a:spcBef>
              <a:spcAft>
                <a:spcPts val="800"/>
              </a:spcAft>
              <a:buNone/>
            </a:pPr>
            <a:r>
              <a:rPr b="1" lang="en">
                <a:solidFill>
                  <a:srgbClr val="F4CCCC"/>
                </a:solidFill>
                <a:latin typeface="Catamaran"/>
                <a:ea typeface="Catamaran"/>
                <a:cs typeface="Catamaran"/>
                <a:sym typeface="Catamaran"/>
              </a:rPr>
              <a:t>YOU’RE MORE THAN YOUR MENTAL ILLNESS …... </a:t>
            </a:r>
            <a:endParaRPr b="1">
              <a:solidFill>
                <a:srgbClr val="F4CCCC"/>
              </a:solidFill>
              <a:latin typeface="Catamaran"/>
              <a:ea typeface="Catamaran"/>
              <a:cs typeface="Catamaran"/>
              <a:sym typeface="Catamaran"/>
            </a:endParaRPr>
          </a:p>
        </p:txBody>
      </p:sp>
      <p:sp>
        <p:nvSpPr>
          <p:cNvPr id="380" name="Google Shape;380;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1" name="Google Shape;381;p28"/>
          <p:cNvPicPr preferRelativeResize="0"/>
          <p:nvPr/>
        </p:nvPicPr>
        <p:blipFill>
          <a:blip r:embed="rId3">
            <a:alphaModFix/>
          </a:blip>
          <a:stretch>
            <a:fillRect/>
          </a:stretch>
        </p:blipFill>
        <p:spPr>
          <a:xfrm>
            <a:off x="557325" y="666750"/>
            <a:ext cx="2619300" cy="1743000"/>
          </a:xfrm>
          <a:prstGeom prst="wedgeRoundRectCallout">
            <a:avLst>
              <a:gd fmla="val -20833" name="adj1"/>
              <a:gd fmla="val 62500" name="adj2"/>
              <a:gd fmla="val 0" name="adj3"/>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700">
                <a:latin typeface="Arial"/>
                <a:ea typeface="Arial"/>
                <a:cs typeface="Arial"/>
                <a:sym typeface="Arial"/>
              </a:rPr>
              <a:t>OBJECTIVE</a:t>
            </a:r>
            <a:endParaRPr sz="2600">
              <a:latin typeface="Arial"/>
              <a:ea typeface="Arial"/>
              <a:cs typeface="Arial"/>
              <a:sym typeface="Arial"/>
            </a:endParaRPr>
          </a:p>
        </p:txBody>
      </p:sp>
      <p:sp>
        <p:nvSpPr>
          <p:cNvPr id="208" name="Google Shape;208;p13"/>
          <p:cNvSpPr txBox="1"/>
          <p:nvPr>
            <p:ph idx="1" type="body"/>
          </p:nvPr>
        </p:nvSpPr>
        <p:spPr>
          <a:xfrm>
            <a:off x="779075" y="1503550"/>
            <a:ext cx="6425700" cy="32685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Psychiatry means</a:t>
            </a:r>
            <a:r>
              <a:rPr lang="en" sz="1400">
                <a:solidFill>
                  <a:srgbClr val="212D74"/>
                </a:solidFill>
                <a:latin typeface="Arial"/>
                <a:ea typeface="Arial"/>
                <a:cs typeface="Arial"/>
                <a:sym typeface="Arial"/>
              </a:rPr>
              <a:t> </a:t>
            </a:r>
            <a:r>
              <a:rPr lang="en" sz="1400">
                <a:solidFill>
                  <a:srgbClr val="111111"/>
                </a:solidFill>
                <a:highlight>
                  <a:schemeClr val="lt1"/>
                </a:highlight>
                <a:latin typeface="Arial"/>
                <a:ea typeface="Arial"/>
                <a:cs typeface="Arial"/>
                <a:sym typeface="Arial"/>
              </a:rPr>
              <a:t>the branch of medicine concerned with the study, diagnosis, and treatment of mental illness.</a:t>
            </a:r>
            <a:endParaRPr sz="1400">
              <a:solidFill>
                <a:srgbClr val="111111"/>
              </a:solidFill>
              <a:highlight>
                <a:schemeClr val="lt1"/>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Online Psychiatry application  is a web-application designed to help people facing various mental issues such as depression, anxiety, eating disorders, etc to connect with therapists online as well as have an access to a variety of mental health blogs.</a:t>
            </a:r>
            <a:endParaRPr sz="1400">
              <a:solidFill>
                <a:srgbClr val="434343"/>
              </a:solidFill>
              <a:latin typeface="Arial"/>
              <a:ea typeface="Arial"/>
              <a:cs typeface="Arial"/>
              <a:sym typeface="Arial"/>
            </a:endParaRPr>
          </a:p>
          <a:p>
            <a:pPr indent="0" lvl="0" marL="457200" rtl="0" algn="l">
              <a:spcBef>
                <a:spcPts val="1200"/>
              </a:spcBef>
              <a:spcAft>
                <a:spcPts val="0"/>
              </a:spcAft>
              <a:buNone/>
            </a:pPr>
            <a:r>
              <a:t/>
            </a:r>
            <a:endParaRPr sz="1400">
              <a:solidFill>
                <a:srgbClr val="111111"/>
              </a:solidFill>
              <a:highlight>
                <a:schemeClr val="lt1"/>
              </a:highlight>
              <a:latin typeface="Arial"/>
              <a:ea typeface="Arial"/>
              <a:cs typeface="Arial"/>
              <a:sym typeface="Arial"/>
            </a:endParaRPr>
          </a:p>
          <a:p>
            <a:pPr indent="0" lvl="0" marL="0" rtl="0" algn="l">
              <a:spcBef>
                <a:spcPts val="1200"/>
              </a:spcBef>
              <a:spcAft>
                <a:spcPts val="800"/>
              </a:spcAft>
              <a:buClr>
                <a:schemeClr val="dk1"/>
              </a:buClr>
              <a:buSzPts val="1100"/>
              <a:buFont typeface="Arial"/>
              <a:buNone/>
            </a:pPr>
            <a:r>
              <a:t/>
            </a:r>
            <a:endParaRPr sz="1100">
              <a:latin typeface="Arial"/>
              <a:ea typeface="Arial"/>
              <a:cs typeface="Arial"/>
              <a:sym typeface="Arial"/>
            </a:endParaRPr>
          </a:p>
        </p:txBody>
      </p:sp>
      <p:sp>
        <p:nvSpPr>
          <p:cNvPr id="209" name="Google Shape;209;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10" name="Google Shape;210;p13"/>
          <p:cNvGrpSpPr/>
          <p:nvPr/>
        </p:nvGrpSpPr>
        <p:grpSpPr>
          <a:xfrm>
            <a:off x="132749" y="915045"/>
            <a:ext cx="269364" cy="224087"/>
            <a:chOff x="1926350" y="995225"/>
            <a:chExt cx="428650" cy="356600"/>
          </a:xfrm>
        </p:grpSpPr>
        <p:sp>
          <p:nvSpPr>
            <p:cNvPr id="211" name="Google Shape;211;p13"/>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 name="Google Shape;212;p13"/>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 name="Google Shape;213;p13"/>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 name="Google Shape;214;p13"/>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idx="4294967295" type="ctrTitle"/>
          </p:nvPr>
        </p:nvSpPr>
        <p:spPr>
          <a:xfrm>
            <a:off x="1759450" y="1054175"/>
            <a:ext cx="7012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PROBLEM DEFINITION </a:t>
            </a:r>
            <a:endParaRPr sz="3600"/>
          </a:p>
        </p:txBody>
      </p:sp>
      <p:sp>
        <p:nvSpPr>
          <p:cNvPr id="220" name="Google Shape;220;p14"/>
          <p:cNvSpPr txBox="1"/>
          <p:nvPr>
            <p:ph idx="4294967295" type="subTitle"/>
          </p:nvPr>
        </p:nvSpPr>
        <p:spPr>
          <a:xfrm>
            <a:off x="2671275" y="2337375"/>
            <a:ext cx="5809200" cy="2581500"/>
          </a:xfrm>
          <a:prstGeom prst="rect">
            <a:avLst/>
          </a:prstGeom>
        </p:spPr>
        <p:txBody>
          <a:bodyPr anchorCtr="0" anchor="t" bIns="0" lIns="0" spcFirstLastPara="1" rIns="0" wrap="square" tIns="0">
            <a:noAutofit/>
          </a:bodyPr>
          <a:lstStyle/>
          <a:p>
            <a:pPr indent="-317500" lvl="0" marL="457200" rtl="0" algn="just">
              <a:lnSpc>
                <a:spcPct val="150000"/>
              </a:lnSpc>
              <a:spcBef>
                <a:spcPts val="0"/>
              </a:spcBef>
              <a:spcAft>
                <a:spcPts val="0"/>
              </a:spcAft>
              <a:buClr>
                <a:schemeClr val="dk1"/>
              </a:buClr>
              <a:buSzPts val="1400"/>
              <a:buFont typeface="Noto Sans Symbols"/>
              <a:buChar char="●"/>
            </a:pPr>
            <a:r>
              <a:rPr lang="en" sz="1400">
                <a:latin typeface="Times New Roman"/>
                <a:ea typeface="Times New Roman"/>
                <a:cs typeface="Times New Roman"/>
                <a:sym typeface="Times New Roman"/>
              </a:rPr>
              <a:t>As the number of psychotherapists is not enough, it is necessary for people to be able to keep their mental wellness on their own.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Noto Sans Symbols"/>
              <a:buChar char="●"/>
            </a:pPr>
            <a:r>
              <a:rPr lang="en" sz="1400">
                <a:latin typeface="Times New Roman"/>
                <a:ea typeface="Times New Roman"/>
                <a:cs typeface="Times New Roman"/>
                <a:sym typeface="Times New Roman"/>
              </a:rPr>
              <a:t>Recent reviews of applications which are developed for mental health disorders shows that online therapists are distant from the client, it can be difficult for them to respond quickly and effectively.</a:t>
            </a:r>
            <a:endParaRPr sz="1400">
              <a:latin typeface="Calibri"/>
              <a:ea typeface="Calibri"/>
              <a:cs typeface="Calibri"/>
              <a:sym typeface="Calibri"/>
            </a:endParaRPr>
          </a:p>
          <a:p>
            <a:pPr indent="0" lvl="0" marL="0" rtl="0" algn="l">
              <a:spcBef>
                <a:spcPts val="1000"/>
              </a:spcBef>
              <a:spcAft>
                <a:spcPts val="800"/>
              </a:spcAft>
              <a:buClr>
                <a:schemeClr val="dk1"/>
              </a:buClr>
              <a:buSzPts val="1100"/>
              <a:buFont typeface="Arial"/>
              <a:buNone/>
            </a:pPr>
            <a:r>
              <a:t/>
            </a:r>
            <a:endParaRPr b="1" sz="1400"/>
          </a:p>
        </p:txBody>
      </p:sp>
      <p:sp>
        <p:nvSpPr>
          <p:cNvPr id="221" name="Google Shape;221;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14"/>
          <p:cNvSpPr txBox="1"/>
          <p:nvPr/>
        </p:nvSpPr>
        <p:spPr>
          <a:xfrm>
            <a:off x="77600" y="2201325"/>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t/>
            </a:r>
            <a:endParaRPr b="1" sz="9600">
              <a:solidFill>
                <a:schemeClr val="lt1"/>
              </a:solidFill>
              <a:latin typeface="Catamaran"/>
              <a:ea typeface="Catamaran"/>
              <a:cs typeface="Catamaran"/>
              <a:sym typeface="Catamaran"/>
            </a:endParaRPr>
          </a:p>
        </p:txBody>
      </p:sp>
      <p:sp>
        <p:nvSpPr>
          <p:cNvPr id="223" name="Google Shape;223;p14"/>
          <p:cNvSpPr/>
          <p:nvPr/>
        </p:nvSpPr>
        <p:spPr>
          <a:xfrm rot="8849008">
            <a:off x="-862161" y="490180"/>
            <a:ext cx="2035372" cy="1942992"/>
          </a:xfrm>
          <a:prstGeom prst="hexagon">
            <a:avLst>
              <a:gd fmla="val 25000" name="adj"/>
              <a:gd fmla="val 115470" name="vf"/>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PROPOSED SYSTEM</a:t>
            </a:r>
            <a:endParaRPr/>
          </a:p>
        </p:txBody>
      </p:sp>
      <p:sp>
        <p:nvSpPr>
          <p:cNvPr id="229" name="Google Shape;229;p15"/>
          <p:cNvSpPr txBox="1"/>
          <p:nvPr>
            <p:ph idx="1" type="body"/>
          </p:nvPr>
        </p:nvSpPr>
        <p:spPr>
          <a:xfrm>
            <a:off x="779100" y="1503550"/>
            <a:ext cx="7453200" cy="2884200"/>
          </a:xfrm>
          <a:prstGeom prst="rect">
            <a:avLst/>
          </a:prstGeom>
        </p:spPr>
        <p:txBody>
          <a:bodyPr anchorCtr="0" anchor="t" bIns="0" lIns="0" spcFirstLastPara="1" rIns="0" wrap="square" tIns="0">
            <a:noAutofit/>
          </a:bodyPr>
          <a:lstStyle/>
          <a:p>
            <a:pPr indent="-317500" lvl="0" marL="457200" rtl="0" algn="just">
              <a:lnSpc>
                <a:spcPct val="150000"/>
              </a:lnSpc>
              <a:spcBef>
                <a:spcPts val="0"/>
              </a:spcBef>
              <a:spcAft>
                <a:spcPts val="0"/>
              </a:spcAft>
              <a:buClr>
                <a:schemeClr val="dk1"/>
              </a:buClr>
              <a:buSzPts val="1400"/>
              <a:buChar char="⬢"/>
            </a:pPr>
            <a:r>
              <a:rPr lang="en" sz="1400">
                <a:latin typeface="Times New Roman"/>
                <a:ea typeface="Times New Roman"/>
                <a:cs typeface="Times New Roman"/>
                <a:sym typeface="Times New Roman"/>
              </a:rPr>
              <a:t>The ultimate aim is to provide an effective application which has the ability to give the solution or solve the problems via chatbot and if the situation is serious then assist the therapist.</a:t>
            </a:r>
            <a:endParaRPr sz="1400"/>
          </a:p>
          <a:p>
            <a:pPr indent="-317500" lvl="0" marL="457200" rtl="0" algn="just">
              <a:lnSpc>
                <a:spcPct val="150000"/>
              </a:lnSpc>
              <a:spcBef>
                <a:spcPts val="1000"/>
              </a:spcBef>
              <a:spcAft>
                <a:spcPts val="0"/>
              </a:spcAft>
              <a:buClr>
                <a:schemeClr val="dk1"/>
              </a:buClr>
              <a:buSzPts val="1400"/>
              <a:buChar char="⬢"/>
            </a:pPr>
            <a:r>
              <a:rPr lang="en" sz="1400">
                <a:latin typeface="Times New Roman"/>
                <a:ea typeface="Times New Roman"/>
                <a:cs typeface="Times New Roman"/>
                <a:sym typeface="Times New Roman"/>
              </a:rPr>
              <a:t>For these the sentiment analysis will be referred in which the natural language processing, text analysis and computational linguistics to study subjective states of the text presented. Using datasets freely available online, we can train models(chatbot) and then use sentiment analysis to find out if the user’s response is positive, neutral or serious, and thus decide the response accordingly.</a:t>
            </a:r>
            <a:endParaRPr sz="1400">
              <a:latin typeface="Times New Roman"/>
              <a:ea typeface="Times New Roman"/>
              <a:cs typeface="Times New Roman"/>
              <a:sym typeface="Times New Roman"/>
            </a:endParaRPr>
          </a:p>
          <a:p>
            <a:pPr indent="0" lvl="0" marL="0" rtl="0" algn="l">
              <a:spcBef>
                <a:spcPts val="1000"/>
              </a:spcBef>
              <a:spcAft>
                <a:spcPts val="800"/>
              </a:spcAft>
              <a:buNone/>
            </a:pPr>
            <a:r>
              <a:t/>
            </a:r>
            <a:endParaRPr sz="1400"/>
          </a:p>
        </p:txBody>
      </p:sp>
      <p:sp>
        <p:nvSpPr>
          <p:cNvPr id="230" name="Google Shape;23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31" name="Google Shape;231;p15"/>
          <p:cNvGrpSpPr/>
          <p:nvPr/>
        </p:nvGrpSpPr>
        <p:grpSpPr>
          <a:xfrm>
            <a:off x="135880" y="874786"/>
            <a:ext cx="257118" cy="276131"/>
            <a:chOff x="611175" y="2326900"/>
            <a:chExt cx="362700" cy="389575"/>
          </a:xfrm>
        </p:grpSpPr>
        <p:sp>
          <p:nvSpPr>
            <p:cNvPr id="232" name="Google Shape;232;p15"/>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 name="Google Shape;233;p15"/>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 name="Google Shape;234;p15"/>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 name="Google Shape;235;p15"/>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idx="1" type="body"/>
          </p:nvPr>
        </p:nvSpPr>
        <p:spPr>
          <a:xfrm>
            <a:off x="654900" y="1529500"/>
            <a:ext cx="8180700" cy="3517800"/>
          </a:xfrm>
          <a:prstGeom prst="rect">
            <a:avLst/>
          </a:prstGeom>
        </p:spPr>
        <p:txBody>
          <a:bodyPr anchorCtr="0" anchor="t" bIns="0" lIns="0" spcFirstLastPara="1" rIns="0" wrap="square" tIns="0">
            <a:no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Published in: </a:t>
            </a:r>
            <a:r>
              <a:rPr lang="en" sz="1400">
                <a:solidFill>
                  <a:srgbClr val="000000"/>
                </a:solidFill>
                <a:latin typeface="Times New Roman"/>
                <a:ea typeface="Times New Roman"/>
                <a:cs typeface="Times New Roman"/>
                <a:sym typeface="Times New Roman"/>
              </a:rPr>
              <a:t>2018 Second International Conference on Inventive Communication</a:t>
            </a:r>
            <a:endParaRPr b="1"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Published by: </a:t>
            </a:r>
            <a:r>
              <a:rPr lang="en" sz="1400">
                <a:solidFill>
                  <a:srgbClr val="000000"/>
                </a:solidFill>
                <a:latin typeface="Times New Roman"/>
                <a:ea typeface="Times New Roman"/>
                <a:cs typeface="Times New Roman"/>
                <a:sym typeface="Times New Roman"/>
              </a:rPr>
              <a:t>Bhuvan Sharma, Harshita Puri, Deepika Rawat</a:t>
            </a:r>
            <a:endParaRPr b="1"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Funding: </a:t>
            </a:r>
            <a:r>
              <a:rPr lang="en" sz="1400">
                <a:solidFill>
                  <a:srgbClr val="000000"/>
                </a:solidFill>
                <a:latin typeface="Times New Roman"/>
                <a:ea typeface="Times New Roman"/>
                <a:cs typeface="Times New Roman"/>
                <a:sym typeface="Times New Roman"/>
              </a:rPr>
              <a:t>The author(s) received no financial support for the research, authorship, or publication of this article.</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The objective of this research is to devise a cognitive behavioural therapy system or a Therapy Chatbot capable of catering to the health and informative needs of a user. Also, the key focus is on the therapy element which detects the level of depression in a particular individual. This study is intended to target 300 million people worldwide.</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The system not only detects the level of depression in an individual but also suggests remedies to lower the level of depression in an individual. This study uses python as the base language which can be integrated with android so as to serve as a messaging platform so that it can target a larger audience. It is designed in such a way that it can emulate a psychotherapist.</a:t>
            </a:r>
            <a:r>
              <a:rPr lang="en" sz="14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800"/>
              </a:spcAft>
              <a:buNone/>
            </a:pPr>
            <a:r>
              <a:t/>
            </a:r>
            <a:endParaRPr b="1" sz="1400"/>
          </a:p>
        </p:txBody>
      </p:sp>
      <p:sp>
        <p:nvSpPr>
          <p:cNvPr id="241" name="Google Shape;241;p16"/>
          <p:cNvSpPr txBox="1"/>
          <p:nvPr>
            <p:ph type="title"/>
          </p:nvPr>
        </p:nvSpPr>
        <p:spPr>
          <a:xfrm>
            <a:off x="451725" y="232375"/>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LITERATURE</a:t>
            </a:r>
            <a:r>
              <a:rPr lang="en"/>
              <a:t> REVIEW </a:t>
            </a:r>
            <a:endParaRPr/>
          </a:p>
        </p:txBody>
      </p:sp>
      <p:sp>
        <p:nvSpPr>
          <p:cNvPr id="242" name="Google Shape;242;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43" name="Google Shape;243;p16"/>
          <p:cNvGrpSpPr/>
          <p:nvPr/>
        </p:nvGrpSpPr>
        <p:grpSpPr>
          <a:xfrm>
            <a:off x="93375" y="872236"/>
            <a:ext cx="358351" cy="298118"/>
            <a:chOff x="1926350" y="995225"/>
            <a:chExt cx="428650" cy="356600"/>
          </a:xfrm>
        </p:grpSpPr>
        <p:sp>
          <p:nvSpPr>
            <p:cNvPr id="244" name="Google Shape;244;p16"/>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 name="Google Shape;245;p16"/>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 name="Google Shape;246;p16"/>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 name="Google Shape;247;p16"/>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48" name="Google Shape;248;p16"/>
          <p:cNvSpPr txBox="1"/>
          <p:nvPr/>
        </p:nvSpPr>
        <p:spPr>
          <a:xfrm>
            <a:off x="654900" y="744875"/>
            <a:ext cx="8489100" cy="1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0B5394"/>
                </a:solidFill>
                <a:highlight>
                  <a:schemeClr val="lt1"/>
                </a:highlight>
              </a:rPr>
              <a:t>Digital Psychiatry - Curbing Depression using Therapy Chatbot and Depression Analysis</a:t>
            </a:r>
            <a:endParaRPr b="1" sz="1800">
              <a:solidFill>
                <a:srgbClr val="0B5394"/>
              </a:solidFill>
              <a:highlight>
                <a:schemeClr val="lt1"/>
              </a:highlight>
            </a:endParaRPr>
          </a:p>
          <a:p>
            <a:pPr indent="0" lvl="0" marL="0" rtl="0" algn="l">
              <a:spcBef>
                <a:spcPts val="0"/>
              </a:spcBef>
              <a:spcAft>
                <a:spcPts val="0"/>
              </a:spcAft>
              <a:buNone/>
            </a:pPr>
            <a:r>
              <a:t/>
            </a:r>
            <a:endParaRPr sz="1600">
              <a:solidFill>
                <a:srgbClr val="0B5394"/>
              </a:solidFill>
              <a:latin typeface="Catamaran Light"/>
              <a:ea typeface="Catamaran Light"/>
              <a:cs typeface="Catamaran Light"/>
              <a:sym typeface="Catamara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714875" y="810300"/>
            <a:ext cx="6677100" cy="3963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sz="1900">
              <a:solidFill>
                <a:srgbClr val="0B5394"/>
              </a:solidFill>
              <a:latin typeface="Arial"/>
              <a:ea typeface="Arial"/>
              <a:cs typeface="Arial"/>
              <a:sym typeface="Arial"/>
            </a:endParaRPr>
          </a:p>
          <a:p>
            <a:pPr indent="0" lvl="0" marL="0" rtl="0" algn="l">
              <a:lnSpc>
                <a:spcPct val="100000"/>
              </a:lnSpc>
              <a:spcBef>
                <a:spcPts val="0"/>
              </a:spcBef>
              <a:spcAft>
                <a:spcPts val="0"/>
              </a:spcAft>
              <a:buNone/>
            </a:pPr>
            <a:r>
              <a:rPr lang="en" sz="1900">
                <a:solidFill>
                  <a:srgbClr val="0B5394"/>
                </a:solidFill>
                <a:latin typeface="Arial"/>
                <a:ea typeface="Arial"/>
                <a:cs typeface="Arial"/>
                <a:sym typeface="Arial"/>
              </a:rPr>
              <a:t>  Chatbot and Conversational Agents in Mental Health</a:t>
            </a:r>
            <a:endParaRPr sz="1900">
              <a:solidFill>
                <a:srgbClr val="0B5394"/>
              </a:solidFill>
              <a:latin typeface="Arial"/>
              <a:ea typeface="Arial"/>
              <a:cs typeface="Arial"/>
              <a:sym typeface="Arial"/>
            </a:endParaRPr>
          </a:p>
          <a:p>
            <a:pPr indent="0" lvl="0" marL="0" rtl="0" algn="l">
              <a:spcBef>
                <a:spcPts val="0"/>
              </a:spcBef>
              <a:spcAft>
                <a:spcPts val="0"/>
              </a:spcAft>
              <a:buNone/>
            </a:pPr>
            <a:r>
              <a:t/>
            </a:r>
            <a:endParaRPr sz="1900">
              <a:solidFill>
                <a:srgbClr val="0B5394"/>
              </a:solidFill>
            </a:endParaRPr>
          </a:p>
        </p:txBody>
      </p:sp>
      <p:sp>
        <p:nvSpPr>
          <p:cNvPr id="254" name="Google Shape;254;p17"/>
          <p:cNvSpPr txBox="1"/>
          <p:nvPr>
            <p:ph idx="1" type="body"/>
          </p:nvPr>
        </p:nvSpPr>
        <p:spPr>
          <a:xfrm>
            <a:off x="308250" y="1431900"/>
            <a:ext cx="8527500" cy="37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solidFill>
                  <a:srgbClr val="434343"/>
                </a:solidFill>
                <a:latin typeface="Arial"/>
                <a:ea typeface="Arial"/>
                <a:cs typeface="Arial"/>
                <a:sym typeface="Arial"/>
              </a:rPr>
              <a:t>Published in: </a:t>
            </a:r>
            <a:r>
              <a:rPr lang="en" sz="1400">
                <a:solidFill>
                  <a:srgbClr val="434343"/>
                </a:solidFill>
                <a:latin typeface="Arial"/>
                <a:ea typeface="Arial"/>
                <a:cs typeface="Arial"/>
                <a:sym typeface="Arial"/>
              </a:rPr>
              <a:t>March 21, ‘19</a:t>
            </a:r>
            <a:r>
              <a:rPr b="1" lang="en" sz="1400">
                <a:solidFill>
                  <a:srgbClr val="434343"/>
                </a:solidFill>
                <a:latin typeface="Arial"/>
                <a:ea typeface="Arial"/>
                <a:cs typeface="Arial"/>
                <a:sym typeface="Arial"/>
              </a:rPr>
              <a:t> </a:t>
            </a:r>
            <a:r>
              <a:rPr lang="en" sz="1400">
                <a:solidFill>
                  <a:srgbClr val="545454"/>
                </a:solidFill>
                <a:highlight>
                  <a:srgbClr val="F2F2F2"/>
                </a:highlight>
                <a:latin typeface="Arial"/>
                <a:ea typeface="Arial"/>
                <a:cs typeface="Arial"/>
                <a:sym typeface="Arial"/>
              </a:rPr>
              <a:t> </a:t>
            </a:r>
            <a:r>
              <a:rPr lang="en" sz="1400">
                <a:solidFill>
                  <a:srgbClr val="111111"/>
                </a:solidFill>
                <a:highlight>
                  <a:schemeClr val="lt1"/>
                </a:highlight>
                <a:latin typeface="Arial"/>
                <a:ea typeface="Arial"/>
                <a:cs typeface="Arial"/>
                <a:sym typeface="Arial"/>
              </a:rPr>
              <a:t>PubMed, EmBase, PsycINFO, Cochrane, Web of Science, and IEEE Xplore</a:t>
            </a:r>
            <a:endParaRPr b="1" sz="1400">
              <a:solidFill>
                <a:srgbClr val="111111"/>
              </a:solidFill>
              <a:highlight>
                <a:schemeClr val="lt1"/>
              </a:highlight>
              <a:latin typeface="Arial"/>
              <a:ea typeface="Arial"/>
              <a:cs typeface="Arial"/>
              <a:sym typeface="Arial"/>
            </a:endParaRPr>
          </a:p>
          <a:p>
            <a:pPr indent="0" lvl="0" marL="0" rtl="0" algn="l">
              <a:spcBef>
                <a:spcPts val="1200"/>
              </a:spcBef>
              <a:spcAft>
                <a:spcPts val="0"/>
              </a:spcAft>
              <a:buNone/>
            </a:pPr>
            <a:r>
              <a:rPr b="1" lang="en" sz="1400">
                <a:solidFill>
                  <a:srgbClr val="434343"/>
                </a:solidFill>
                <a:latin typeface="Arial"/>
                <a:ea typeface="Arial"/>
                <a:cs typeface="Arial"/>
                <a:sym typeface="Arial"/>
              </a:rPr>
              <a:t>Published by:</a:t>
            </a:r>
            <a:r>
              <a:rPr lang="en" sz="1400">
                <a:solidFill>
                  <a:srgbClr val="434343"/>
                </a:solidFill>
                <a:latin typeface="Arial"/>
                <a:ea typeface="Arial"/>
                <a:cs typeface="Arial"/>
                <a:sym typeface="Arial"/>
              </a:rPr>
              <a:t> </a:t>
            </a:r>
            <a:r>
              <a:rPr lang="en" sz="1400">
                <a:solidFill>
                  <a:srgbClr val="434343"/>
                </a:solidFill>
                <a:highlight>
                  <a:schemeClr val="lt1"/>
                </a:highlight>
                <a:latin typeface="Arial"/>
                <a:ea typeface="Arial"/>
                <a:cs typeface="Arial"/>
                <a:sym typeface="Arial"/>
              </a:rPr>
              <a:t>Aditya Vaidyam</a:t>
            </a:r>
            <a:r>
              <a:rPr lang="en" sz="1400">
                <a:solidFill>
                  <a:srgbClr val="222222"/>
                </a:solidFill>
                <a:highlight>
                  <a:schemeClr val="lt1"/>
                </a:highlight>
                <a:latin typeface="Arial"/>
                <a:ea typeface="Arial"/>
                <a:cs typeface="Arial"/>
                <a:sym typeface="Arial"/>
              </a:rPr>
              <a:t>, Hannah Wisniewski, John Halamka, Matcheri Kashavan and John Torous.</a:t>
            </a:r>
            <a:endParaRPr sz="1400">
              <a:solidFill>
                <a:srgbClr val="222222"/>
              </a:solidFill>
              <a:highlight>
                <a:schemeClr val="lt1"/>
              </a:highlight>
              <a:latin typeface="Arial"/>
              <a:ea typeface="Arial"/>
              <a:cs typeface="Arial"/>
              <a:sym typeface="Arial"/>
            </a:endParaRPr>
          </a:p>
          <a:p>
            <a:pPr indent="0" lvl="0" marL="0" rtl="0" algn="l">
              <a:spcBef>
                <a:spcPts val="1200"/>
              </a:spcBef>
              <a:spcAft>
                <a:spcPts val="0"/>
              </a:spcAft>
              <a:buNone/>
            </a:pPr>
            <a:r>
              <a:rPr b="1" lang="en" sz="1400">
                <a:solidFill>
                  <a:srgbClr val="222222"/>
                </a:solidFill>
                <a:highlight>
                  <a:schemeClr val="lt1"/>
                </a:highlight>
                <a:latin typeface="Arial"/>
                <a:ea typeface="Arial"/>
                <a:cs typeface="Arial"/>
                <a:sym typeface="Arial"/>
              </a:rPr>
              <a:t>Funding: </a:t>
            </a:r>
            <a:r>
              <a:rPr lang="en" sz="1400">
                <a:solidFill>
                  <a:srgbClr val="333333"/>
                </a:solidFill>
                <a:highlight>
                  <a:schemeClr val="lt1"/>
                </a:highlight>
                <a:latin typeface="Arial"/>
                <a:ea typeface="Arial"/>
                <a:cs typeface="Arial"/>
                <a:sym typeface="Arial"/>
              </a:rPr>
              <a:t>The author(s) received no financial support for the research, authorship, and/or publication of this article.</a:t>
            </a:r>
            <a:endParaRPr sz="1400">
              <a:solidFill>
                <a:srgbClr val="222222"/>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The aim of this review was to explore the current evidence for conversational agents or chatbots in the field of psychiatry and their role in screening, diagnosis, and treatment of mental illnesses.</a:t>
            </a:r>
            <a:r>
              <a:rPr lang="en" sz="1400">
                <a:solidFill>
                  <a:srgbClr val="222222"/>
                </a:solidFill>
                <a:highlight>
                  <a:schemeClr val="lt1"/>
                </a:highlight>
                <a:latin typeface="Arial"/>
                <a:ea typeface="Arial"/>
                <a:cs typeface="Arial"/>
                <a:sym typeface="Arial"/>
              </a:rPr>
              <a:t>From the selected databases, 1466 records were retrieved and 8 studies met the inclusion criteria.</a:t>
            </a:r>
            <a:endParaRPr sz="1400">
              <a:solidFill>
                <a:srgbClr val="222222"/>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222222"/>
                </a:solidFill>
                <a:highlight>
                  <a:schemeClr val="lt1"/>
                </a:highlight>
                <a:latin typeface="Arial"/>
                <a:ea typeface="Arial"/>
                <a:cs typeface="Arial"/>
                <a:sym typeface="Arial"/>
              </a:rPr>
              <a:t>Preliminary evidence for psychiatric use of chatbots is favourable. However, given the heterogeneity of the reviewed studies, further research with standardized outcomes reporting is required to more thoroughly examine the effectiveness of conversational agents. Regardless, early evidence shows that with the proper approach and research, the mental health field could use conversational agents in psychiatric treatment.</a:t>
            </a:r>
            <a:endParaRPr sz="1400">
              <a:solidFill>
                <a:srgbClr val="222222"/>
              </a:solidFill>
              <a:highlight>
                <a:schemeClr val="lt1"/>
              </a:highlight>
              <a:latin typeface="Arial"/>
              <a:ea typeface="Arial"/>
              <a:cs typeface="Arial"/>
              <a:sym typeface="Arial"/>
            </a:endParaRPr>
          </a:p>
          <a:p>
            <a:pPr indent="0" lvl="0" marL="0" rtl="0" algn="l">
              <a:spcBef>
                <a:spcPts val="1200"/>
              </a:spcBef>
              <a:spcAft>
                <a:spcPts val="800"/>
              </a:spcAft>
              <a:buNone/>
            </a:pPr>
            <a:r>
              <a:t/>
            </a:r>
            <a:endParaRPr b="1" sz="1400"/>
          </a:p>
        </p:txBody>
      </p:sp>
      <p:sp>
        <p:nvSpPr>
          <p:cNvPr id="255" name="Google Shape;255;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56" name="Google Shape;256;p17"/>
          <p:cNvGrpSpPr/>
          <p:nvPr/>
        </p:nvGrpSpPr>
        <p:grpSpPr>
          <a:xfrm>
            <a:off x="93375" y="872236"/>
            <a:ext cx="358351" cy="298118"/>
            <a:chOff x="1926350" y="995225"/>
            <a:chExt cx="428650" cy="356600"/>
          </a:xfrm>
        </p:grpSpPr>
        <p:sp>
          <p:nvSpPr>
            <p:cNvPr id="257" name="Google Shape;257;p17"/>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 name="Google Shape;258;p17"/>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 name="Google Shape;259;p17"/>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0" name="Google Shape;260;p17"/>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779100" y="538500"/>
            <a:ext cx="7247700" cy="538800"/>
          </a:xfrm>
          <a:prstGeom prst="rect">
            <a:avLst/>
          </a:prstGeom>
        </p:spPr>
        <p:txBody>
          <a:bodyPr anchorCtr="0" anchor="ctr" bIns="0" lIns="0" spcFirstLastPara="1" rIns="0" wrap="square" tIns="0">
            <a:noAutofit/>
          </a:bodyPr>
          <a:lstStyle/>
          <a:p>
            <a:pPr indent="0" lvl="0" marL="0" rtl="0" algn="l">
              <a:lnSpc>
                <a:spcPct val="130000"/>
              </a:lnSpc>
              <a:spcBef>
                <a:spcPts val="0"/>
              </a:spcBef>
              <a:spcAft>
                <a:spcPts val="0"/>
              </a:spcAft>
              <a:buNone/>
            </a:pPr>
            <a:r>
              <a:t/>
            </a:r>
            <a:endParaRPr sz="1800">
              <a:solidFill>
                <a:srgbClr val="0B539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sz="1800">
              <a:solidFill>
                <a:srgbClr val="0B539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sz="1800">
              <a:solidFill>
                <a:srgbClr val="0B539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 sz="1800">
                <a:solidFill>
                  <a:srgbClr val="0B5394"/>
                </a:solidFill>
                <a:highlight>
                  <a:schemeClr val="lt1"/>
                </a:highlight>
                <a:latin typeface="Arial"/>
                <a:ea typeface="Arial"/>
                <a:cs typeface="Arial"/>
                <a:sym typeface="Arial"/>
              </a:rPr>
              <a:t>A neural network prediction model for a psychiatric application</a:t>
            </a:r>
            <a:endParaRPr sz="1800">
              <a:solidFill>
                <a:srgbClr val="0B5394"/>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b="0" sz="1800">
              <a:solidFill>
                <a:srgbClr val="0B5394"/>
              </a:solidFill>
              <a:latin typeface="Arial"/>
              <a:ea typeface="Arial"/>
              <a:cs typeface="Arial"/>
              <a:sym typeface="Arial"/>
            </a:endParaRPr>
          </a:p>
          <a:p>
            <a:pPr indent="0" lvl="0" marL="0" rtl="0" algn="l">
              <a:spcBef>
                <a:spcPts val="0"/>
              </a:spcBef>
              <a:spcAft>
                <a:spcPts val="0"/>
              </a:spcAft>
              <a:buNone/>
            </a:pPr>
            <a:r>
              <a:t/>
            </a:r>
            <a:endParaRPr sz="1800">
              <a:solidFill>
                <a:srgbClr val="0B5394"/>
              </a:solidFill>
            </a:endParaRPr>
          </a:p>
        </p:txBody>
      </p:sp>
      <p:sp>
        <p:nvSpPr>
          <p:cNvPr id="266" name="Google Shape;266;p18"/>
          <p:cNvSpPr txBox="1"/>
          <p:nvPr>
            <p:ph idx="1" type="body"/>
          </p:nvPr>
        </p:nvSpPr>
        <p:spPr>
          <a:xfrm>
            <a:off x="308225" y="1327175"/>
            <a:ext cx="8784300" cy="31728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 sz="1400">
                <a:solidFill>
                  <a:srgbClr val="434343"/>
                </a:solidFill>
                <a:latin typeface="Arial"/>
                <a:ea typeface="Arial"/>
                <a:cs typeface="Arial"/>
                <a:sym typeface="Arial"/>
              </a:rPr>
              <a:t>Published in:  </a:t>
            </a:r>
            <a:r>
              <a:rPr lang="en" sz="1400">
                <a:solidFill>
                  <a:srgbClr val="434343"/>
                </a:solidFill>
                <a:latin typeface="Arial"/>
                <a:ea typeface="Arial"/>
                <a:cs typeface="Arial"/>
                <a:sym typeface="Arial"/>
              </a:rPr>
              <a:t>16-18 Aug, ‘05</a:t>
            </a:r>
            <a:r>
              <a:rPr b="1" lang="en" sz="1400">
                <a:solidFill>
                  <a:srgbClr val="434343"/>
                </a:solidFill>
                <a:latin typeface="Arial"/>
                <a:ea typeface="Arial"/>
                <a:cs typeface="Arial"/>
                <a:sym typeface="Arial"/>
              </a:rPr>
              <a:t> </a:t>
            </a:r>
            <a:r>
              <a:rPr lang="en" sz="1400">
                <a:solidFill>
                  <a:srgbClr val="434343"/>
                </a:solidFill>
                <a:highlight>
                  <a:schemeClr val="lt1"/>
                </a:highlight>
                <a:latin typeface="Arial"/>
                <a:ea typeface="Arial"/>
                <a:cs typeface="Arial"/>
                <a:sym typeface="Arial"/>
              </a:rPr>
              <a:t>Sixth International Conference on Computational Intelligence and Multimedia Applications (ICCIMA'05)</a:t>
            </a:r>
            <a:endParaRPr b="1" sz="1400">
              <a:solidFill>
                <a:srgbClr val="434343"/>
              </a:solidFill>
              <a:latin typeface="Arial"/>
              <a:ea typeface="Arial"/>
              <a:cs typeface="Arial"/>
              <a:sym typeface="Arial"/>
            </a:endParaRPr>
          </a:p>
          <a:p>
            <a:pPr indent="0" lvl="0" marL="0" rtl="0" algn="just">
              <a:spcBef>
                <a:spcPts val="1200"/>
              </a:spcBef>
              <a:spcAft>
                <a:spcPts val="0"/>
              </a:spcAft>
              <a:buNone/>
            </a:pPr>
            <a:r>
              <a:rPr b="1" lang="en" sz="1400">
                <a:solidFill>
                  <a:srgbClr val="434343"/>
                </a:solidFill>
                <a:latin typeface="Arial"/>
                <a:ea typeface="Arial"/>
                <a:cs typeface="Arial"/>
                <a:sym typeface="Arial"/>
              </a:rPr>
              <a:t>Published by:  </a:t>
            </a:r>
            <a:r>
              <a:rPr lang="en" sz="1400">
                <a:solidFill>
                  <a:srgbClr val="222222"/>
                </a:solidFill>
                <a:highlight>
                  <a:schemeClr val="lt1"/>
                </a:highlight>
                <a:uFill>
                  <a:noFill/>
                </a:uFill>
                <a:latin typeface="Arial"/>
                <a:ea typeface="Arial"/>
                <a:cs typeface="Arial"/>
                <a:sym typeface="Arial"/>
                <a:hlinkClick r:id="rId3">
                  <a:extLst>
                    <a:ext uri="{A12FA001-AC4F-418D-AE19-62706E023703}">
                      <ahyp:hlinkClr val="tx"/>
                    </a:ext>
                  </a:extLst>
                </a:hlinkClick>
              </a:rPr>
              <a:t>K.R. Linstrom</a:t>
            </a:r>
            <a:r>
              <a:rPr b="1" lang="en" sz="1400">
                <a:solidFill>
                  <a:srgbClr val="222222"/>
                </a:solidFill>
                <a:highlight>
                  <a:schemeClr val="lt1"/>
                </a:highlight>
                <a:latin typeface="Arial"/>
                <a:ea typeface="Arial"/>
                <a:cs typeface="Arial"/>
                <a:sym typeface="Arial"/>
              </a:rPr>
              <a:t>, </a:t>
            </a:r>
            <a:r>
              <a:rPr lang="en" sz="1400">
                <a:solidFill>
                  <a:srgbClr val="222222"/>
                </a:solidFill>
                <a:highlight>
                  <a:schemeClr val="lt1"/>
                </a:highlight>
                <a:latin typeface="Arial"/>
                <a:ea typeface="Arial"/>
                <a:cs typeface="Arial"/>
                <a:sym typeface="Arial"/>
              </a:rPr>
              <a:t>A.J. Boye</a:t>
            </a:r>
            <a:endParaRPr sz="1400">
              <a:solidFill>
                <a:srgbClr val="222222"/>
              </a:solidFill>
              <a:highlight>
                <a:schemeClr val="lt1"/>
              </a:highlight>
              <a:latin typeface="Arial"/>
              <a:ea typeface="Arial"/>
              <a:cs typeface="Arial"/>
              <a:sym typeface="Arial"/>
            </a:endParaRPr>
          </a:p>
          <a:p>
            <a:pPr indent="0" lvl="0" marL="0" rtl="0" algn="just">
              <a:spcBef>
                <a:spcPts val="1200"/>
              </a:spcBef>
              <a:spcAft>
                <a:spcPts val="0"/>
              </a:spcAft>
              <a:buNone/>
            </a:pPr>
            <a:r>
              <a:rPr b="1" lang="en" sz="1400">
                <a:solidFill>
                  <a:srgbClr val="222222"/>
                </a:solidFill>
                <a:highlight>
                  <a:schemeClr val="lt1"/>
                </a:highlight>
                <a:latin typeface="Arial"/>
                <a:ea typeface="Arial"/>
                <a:cs typeface="Arial"/>
                <a:sym typeface="Arial"/>
              </a:rPr>
              <a:t>Funding: </a:t>
            </a:r>
            <a:r>
              <a:rPr lang="en" sz="1400">
                <a:solidFill>
                  <a:srgbClr val="333333"/>
                </a:solidFill>
                <a:highlight>
                  <a:schemeClr val="lt1"/>
                </a:highlight>
                <a:latin typeface="Arial"/>
                <a:ea typeface="Arial"/>
                <a:cs typeface="Arial"/>
                <a:sym typeface="Arial"/>
              </a:rPr>
              <a:t>The author(s) received no financial support for the research, authorship, and/or publication of this article.</a:t>
            </a:r>
            <a:endParaRPr sz="1400">
              <a:solidFill>
                <a:srgbClr val="222222"/>
              </a:solidFill>
              <a:highlight>
                <a:schemeClr val="lt1"/>
              </a:highlight>
              <a:latin typeface="Arial"/>
              <a:ea typeface="Arial"/>
              <a:cs typeface="Arial"/>
              <a:sym typeface="Arial"/>
            </a:endParaRPr>
          </a:p>
          <a:p>
            <a:pPr indent="0" lvl="0" marL="0" rtl="0" algn="just">
              <a:spcBef>
                <a:spcPts val="1200"/>
              </a:spcBef>
              <a:spcAft>
                <a:spcPts val="0"/>
              </a:spcAft>
              <a:buNone/>
            </a:pPr>
            <a:r>
              <a:rPr lang="en" sz="1400">
                <a:solidFill>
                  <a:srgbClr val="222222"/>
                </a:solidFill>
                <a:highlight>
                  <a:schemeClr val="lt1"/>
                </a:highlight>
                <a:latin typeface="Arial"/>
                <a:ea typeface="Arial"/>
                <a:cs typeface="Arial"/>
                <a:sym typeface="Arial"/>
              </a:rPr>
              <a:t>This paper presents a unique application of artificial neural networks used to predict the successful or unsuccessful completion of special education programming for students diagnosed with serious emotional disturbance (SED). </a:t>
            </a:r>
            <a:endParaRPr sz="1400">
              <a:solidFill>
                <a:srgbClr val="222222"/>
              </a:solidFill>
              <a:highlight>
                <a:schemeClr val="lt1"/>
              </a:highlight>
              <a:latin typeface="Arial"/>
              <a:ea typeface="Arial"/>
              <a:cs typeface="Arial"/>
              <a:sym typeface="Arial"/>
            </a:endParaRPr>
          </a:p>
          <a:p>
            <a:pPr indent="0" lvl="0" marL="0" rtl="0" algn="just">
              <a:spcBef>
                <a:spcPts val="1200"/>
              </a:spcBef>
              <a:spcAft>
                <a:spcPts val="0"/>
              </a:spcAft>
              <a:buNone/>
            </a:pPr>
            <a:r>
              <a:rPr lang="en" sz="1400">
                <a:solidFill>
                  <a:srgbClr val="222222"/>
                </a:solidFill>
                <a:highlight>
                  <a:schemeClr val="lt1"/>
                </a:highlight>
                <a:latin typeface="Arial"/>
                <a:ea typeface="Arial"/>
                <a:cs typeface="Arial"/>
                <a:sym typeface="Arial"/>
              </a:rPr>
              <a:t>In this study, as is common in medical applications, there is an insufficient amount of input data for training and testing the neural network. Bootstrapping and noisy replication of the input data are two techniques used to attempt to compensate for this small amount of available data. While the results would have benefited if more data were available, the results show some promise in being able to correctly predict the successful or unsuccessful completion of SED programming with artificial neural networks, particularly as a diagnostic test.</a:t>
            </a:r>
            <a:endParaRPr sz="1400">
              <a:solidFill>
                <a:srgbClr val="222222"/>
              </a:solidFill>
              <a:highlight>
                <a:schemeClr val="lt1"/>
              </a:highlight>
              <a:latin typeface="Arial"/>
              <a:ea typeface="Arial"/>
              <a:cs typeface="Arial"/>
              <a:sym typeface="Arial"/>
            </a:endParaRPr>
          </a:p>
          <a:p>
            <a:pPr indent="0" lvl="0" marL="0" rtl="0" algn="just">
              <a:spcBef>
                <a:spcPts val="1200"/>
              </a:spcBef>
              <a:spcAft>
                <a:spcPts val="800"/>
              </a:spcAft>
              <a:buNone/>
            </a:pPr>
            <a:r>
              <a:t/>
            </a:r>
            <a:endParaRPr sz="1400"/>
          </a:p>
        </p:txBody>
      </p:sp>
      <p:sp>
        <p:nvSpPr>
          <p:cNvPr id="267" name="Google Shape;267;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68" name="Google Shape;268;p18"/>
          <p:cNvGrpSpPr/>
          <p:nvPr/>
        </p:nvGrpSpPr>
        <p:grpSpPr>
          <a:xfrm>
            <a:off x="93375" y="872236"/>
            <a:ext cx="358351" cy="298118"/>
            <a:chOff x="1926350" y="995225"/>
            <a:chExt cx="428650" cy="356600"/>
          </a:xfrm>
        </p:grpSpPr>
        <p:sp>
          <p:nvSpPr>
            <p:cNvPr id="269" name="Google Shape;269;p18"/>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 name="Google Shape;270;p18"/>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 name="Google Shape;271;p18"/>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2" name="Google Shape;272;p18"/>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type="title"/>
          </p:nvPr>
        </p:nvSpPr>
        <p:spPr>
          <a:xfrm>
            <a:off x="779100" y="836000"/>
            <a:ext cx="66771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Requirements</a:t>
            </a:r>
            <a:endParaRPr/>
          </a:p>
        </p:txBody>
      </p:sp>
      <p:sp>
        <p:nvSpPr>
          <p:cNvPr id="278" name="Google Shape;278;p19"/>
          <p:cNvSpPr txBox="1"/>
          <p:nvPr>
            <p:ph idx="1" type="body"/>
          </p:nvPr>
        </p:nvSpPr>
        <p:spPr>
          <a:xfrm>
            <a:off x="252550" y="1129725"/>
            <a:ext cx="4576200" cy="32685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t/>
            </a:r>
            <a:endParaRPr/>
          </a:p>
          <a:p>
            <a:pPr indent="-330200" lvl="0" marL="457200" rtl="0" algn="just">
              <a:lnSpc>
                <a:spcPct val="150000"/>
              </a:lnSpc>
              <a:spcBef>
                <a:spcPts val="800"/>
              </a:spcBef>
              <a:spcAft>
                <a:spcPts val="0"/>
              </a:spcAft>
              <a:buClr>
                <a:srgbClr val="434343"/>
              </a:buClr>
              <a:buSzPts val="1600"/>
              <a:buFont typeface="Arial"/>
              <a:buChar char="❏"/>
            </a:pPr>
            <a:r>
              <a:rPr lang="en" sz="1600">
                <a:solidFill>
                  <a:srgbClr val="434343"/>
                </a:solidFill>
                <a:latin typeface="Arial"/>
                <a:ea typeface="Arial"/>
                <a:cs typeface="Arial"/>
                <a:sym typeface="Arial"/>
              </a:rPr>
              <a:t>Languages Implemented: HTML,CSS,JS Python, Machine Learning (Deep learning), Neural networks</a:t>
            </a:r>
            <a:endParaRPr sz="1600">
              <a:solidFill>
                <a:srgbClr val="434343"/>
              </a:solidFill>
              <a:latin typeface="Arial"/>
              <a:ea typeface="Arial"/>
              <a:cs typeface="Arial"/>
              <a:sym typeface="Arial"/>
            </a:endParaRPr>
          </a:p>
          <a:p>
            <a:pPr indent="-330200" lvl="0" marL="457200" rtl="0" algn="just">
              <a:lnSpc>
                <a:spcPct val="150000"/>
              </a:lnSpc>
              <a:spcBef>
                <a:spcPts val="0"/>
              </a:spcBef>
              <a:spcAft>
                <a:spcPts val="0"/>
              </a:spcAft>
              <a:buClr>
                <a:srgbClr val="434343"/>
              </a:buClr>
              <a:buSzPts val="1600"/>
              <a:buFont typeface="Arial"/>
              <a:buChar char="❏"/>
            </a:pPr>
            <a:r>
              <a:rPr lang="en" sz="1600">
                <a:solidFill>
                  <a:srgbClr val="434343"/>
                </a:solidFill>
                <a:latin typeface="Arial"/>
                <a:ea typeface="Arial"/>
                <a:cs typeface="Arial"/>
                <a:sym typeface="Arial"/>
              </a:rPr>
              <a:t>Libraries Imported: NLTK (Natural Language Toolkit), NumPy, TFLearn, TensorFlow, Random, JSon, Pickle, Lancaster Stemmer</a:t>
            </a:r>
            <a:endParaRPr sz="1600">
              <a:solidFill>
                <a:srgbClr val="434343"/>
              </a:solidFill>
              <a:latin typeface="Arial"/>
              <a:ea typeface="Arial"/>
              <a:cs typeface="Arial"/>
              <a:sym typeface="Arial"/>
            </a:endParaRPr>
          </a:p>
          <a:p>
            <a:pPr indent="-330200" lvl="0" marL="457200" rtl="0" algn="just">
              <a:lnSpc>
                <a:spcPct val="150000"/>
              </a:lnSpc>
              <a:spcBef>
                <a:spcPts val="0"/>
              </a:spcBef>
              <a:spcAft>
                <a:spcPts val="0"/>
              </a:spcAft>
              <a:buClr>
                <a:srgbClr val="434343"/>
              </a:buClr>
              <a:buSzPts val="1600"/>
              <a:buFont typeface="Arial"/>
              <a:buChar char="❏"/>
            </a:pPr>
            <a:r>
              <a:rPr lang="en" sz="1600">
                <a:solidFill>
                  <a:srgbClr val="434343"/>
                </a:solidFill>
                <a:latin typeface="Arial"/>
                <a:ea typeface="Arial"/>
                <a:cs typeface="Arial"/>
                <a:sym typeface="Arial"/>
              </a:rPr>
              <a:t>Data-set: The dataset was from TechWithTim website about Deep Learning. </a:t>
            </a:r>
            <a:r>
              <a:rPr lang="en"/>
              <a:t> </a:t>
            </a:r>
            <a:endParaRPr/>
          </a:p>
        </p:txBody>
      </p:sp>
      <p:sp>
        <p:nvSpPr>
          <p:cNvPr id="279" name="Google Shape;27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DFD </a:t>
            </a:r>
            <a:endParaRPr/>
          </a:p>
        </p:txBody>
      </p:sp>
      <p:sp>
        <p:nvSpPr>
          <p:cNvPr id="285" name="Google Shape;285;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86" name="Google Shape;286;p20"/>
          <p:cNvGrpSpPr/>
          <p:nvPr/>
        </p:nvGrpSpPr>
        <p:grpSpPr>
          <a:xfrm>
            <a:off x="65644" y="811385"/>
            <a:ext cx="443879" cy="445541"/>
            <a:chOff x="4764809" y="3184208"/>
            <a:chExt cx="717090" cy="719775"/>
          </a:xfrm>
        </p:grpSpPr>
        <p:sp>
          <p:nvSpPr>
            <p:cNvPr id="287" name="Google Shape;287;p20"/>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rgbClr val="CFE2F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chemeClr val="dk1"/>
                </a:solidFill>
                <a:latin typeface="Catamaran"/>
                <a:ea typeface="Catamaran"/>
                <a:cs typeface="Catamaran"/>
                <a:sym typeface="Catamaran"/>
              </a:endParaRPr>
            </a:p>
          </p:txBody>
        </p:sp>
        <p:sp>
          <p:nvSpPr>
            <p:cNvPr id="288" name="Google Shape;288;p20"/>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rgbClr val="CFE2F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chemeClr val="dk1"/>
                </a:solidFill>
                <a:latin typeface="Catamaran"/>
                <a:ea typeface="Catamaran"/>
                <a:cs typeface="Catamaran"/>
                <a:sym typeface="Catamaran"/>
              </a:endParaRPr>
            </a:p>
          </p:txBody>
        </p:sp>
        <p:sp>
          <p:nvSpPr>
            <p:cNvPr id="289" name="Google Shape;289;p20"/>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rgbClr val="CFE2F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chemeClr val="dk1"/>
                </a:solidFill>
                <a:latin typeface="Catamaran"/>
                <a:ea typeface="Catamaran"/>
                <a:cs typeface="Catamaran"/>
                <a:sym typeface="Catamaran"/>
              </a:endParaRPr>
            </a:p>
          </p:txBody>
        </p:sp>
      </p:grpSp>
      <p:sp>
        <p:nvSpPr>
          <p:cNvPr id="290" name="Google Shape;290;p20"/>
          <p:cNvSpPr/>
          <p:nvPr/>
        </p:nvSpPr>
        <p:spPr>
          <a:xfrm>
            <a:off x="4931600" y="1682375"/>
            <a:ext cx="1952100" cy="1887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t>Online Psychiatry Application</a:t>
            </a:r>
            <a:endParaRPr sz="1800"/>
          </a:p>
        </p:txBody>
      </p:sp>
      <p:sp>
        <p:nvSpPr>
          <p:cNvPr id="291" name="Google Shape;291;p20"/>
          <p:cNvSpPr/>
          <p:nvPr/>
        </p:nvSpPr>
        <p:spPr>
          <a:xfrm>
            <a:off x="873300" y="2067675"/>
            <a:ext cx="1952100" cy="873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   USER</a:t>
            </a:r>
            <a:endParaRPr/>
          </a:p>
        </p:txBody>
      </p:sp>
      <p:cxnSp>
        <p:nvCxnSpPr>
          <p:cNvPr id="292" name="Google Shape;292;p20"/>
          <p:cNvCxnSpPr/>
          <p:nvPr/>
        </p:nvCxnSpPr>
        <p:spPr>
          <a:xfrm flipH="1" rot="10800000">
            <a:off x="2838225" y="2284225"/>
            <a:ext cx="2170500" cy="129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0"/>
          <p:cNvCxnSpPr/>
          <p:nvPr/>
        </p:nvCxnSpPr>
        <p:spPr>
          <a:xfrm rot="10800000">
            <a:off x="2838225" y="2723625"/>
            <a:ext cx="2138400" cy="63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20"/>
          <p:cNvSpPr txBox="1"/>
          <p:nvPr/>
        </p:nvSpPr>
        <p:spPr>
          <a:xfrm>
            <a:off x="3018025" y="1990625"/>
            <a:ext cx="16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Ask </a:t>
            </a:r>
            <a:r>
              <a:rPr lang="en">
                <a:latin typeface="Catamaran Light"/>
                <a:ea typeface="Catamaran Light"/>
                <a:cs typeface="Catamaran Light"/>
                <a:sym typeface="Catamaran Light"/>
              </a:rPr>
              <a:t>Queries</a:t>
            </a:r>
            <a:endParaRPr>
              <a:latin typeface="Catamaran Light"/>
              <a:ea typeface="Catamaran Light"/>
              <a:cs typeface="Catamaran Light"/>
              <a:sym typeface="Catamaran Light"/>
            </a:endParaRPr>
          </a:p>
        </p:txBody>
      </p:sp>
      <p:sp>
        <p:nvSpPr>
          <p:cNvPr id="295" name="Google Shape;295;p20"/>
          <p:cNvSpPr txBox="1"/>
          <p:nvPr/>
        </p:nvSpPr>
        <p:spPr>
          <a:xfrm>
            <a:off x="3114375" y="2672250"/>
            <a:ext cx="195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Remedial</a:t>
            </a:r>
            <a:r>
              <a:rPr lang="en">
                <a:latin typeface="Catamaran Light"/>
                <a:ea typeface="Catamaran Light"/>
                <a:cs typeface="Catamaran Light"/>
                <a:sym typeface="Catamaran Light"/>
              </a:rPr>
              <a:t> treatment</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(suggestions/directions )</a:t>
            </a:r>
            <a:endParaRPr>
              <a:latin typeface="Catamaran Light"/>
              <a:ea typeface="Catamaran Light"/>
              <a:cs typeface="Catamaran Light"/>
              <a:sym typeface="Catamaran Light"/>
            </a:endParaRPr>
          </a:p>
        </p:txBody>
      </p:sp>
      <p:sp>
        <p:nvSpPr>
          <p:cNvPr id="296" name="Google Shape;296;p20"/>
          <p:cNvSpPr/>
          <p:nvPr/>
        </p:nvSpPr>
        <p:spPr>
          <a:xfrm>
            <a:off x="6601150" y="4598250"/>
            <a:ext cx="1233000" cy="44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t>Level 0</a:t>
            </a:r>
            <a:endParaRPr sz="1600"/>
          </a:p>
        </p:txBody>
      </p:sp>
      <p:grpSp>
        <p:nvGrpSpPr>
          <p:cNvPr id="297" name="Google Shape;297;p20"/>
          <p:cNvGrpSpPr/>
          <p:nvPr/>
        </p:nvGrpSpPr>
        <p:grpSpPr>
          <a:xfrm>
            <a:off x="7121178" y="2318547"/>
            <a:ext cx="1111167" cy="615575"/>
            <a:chOff x="1177450" y="241631"/>
            <a:chExt cx="6173152" cy="3616776"/>
          </a:xfrm>
        </p:grpSpPr>
        <p:sp>
          <p:nvSpPr>
            <p:cNvPr id="298" name="Google Shape;298;p20"/>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0"/>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0"/>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0"/>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2" name="Google Shape;302;p20"/>
          <p:cNvGrpSpPr/>
          <p:nvPr/>
        </p:nvGrpSpPr>
        <p:grpSpPr>
          <a:xfrm>
            <a:off x="439524" y="2269741"/>
            <a:ext cx="145004" cy="445565"/>
            <a:chOff x="4076175" y="2267050"/>
            <a:chExt cx="173450" cy="504375"/>
          </a:xfrm>
        </p:grpSpPr>
        <p:sp>
          <p:nvSpPr>
            <p:cNvPr id="303" name="Google Shape;303;p20"/>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4" name="Google Shape;304;p20"/>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