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2"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02" d="100"/>
          <a:sy n="102" d="100"/>
        </p:scale>
        <p:origin x="120" y="6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8/28/2022</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730492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8/28/2022</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0353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8/28/2022</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65263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8/28/2022</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774605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8/28/2022</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731878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8/28/2022</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8714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8/28/2022</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9050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8/28/2022</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56259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8/28/2022</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15817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8/28/2022</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8178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8/28/2022</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885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8/28/2022</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15492259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4" r:id="rId6"/>
    <p:sldLayoutId id="2147483719"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C67F3A-2872-429D-8CB0-AE08D4C5500E}"/>
              </a:ext>
            </a:extLst>
          </p:cNvPr>
          <p:cNvSpPr>
            <a:spLocks noGrp="1"/>
          </p:cNvSpPr>
          <p:nvPr>
            <p:ph type="ctrTitle"/>
          </p:nvPr>
        </p:nvSpPr>
        <p:spPr>
          <a:xfrm>
            <a:off x="1015488" y="533400"/>
            <a:ext cx="4493885" cy="3614271"/>
          </a:xfrm>
        </p:spPr>
        <p:txBody>
          <a:bodyPr>
            <a:normAutofit/>
          </a:bodyPr>
          <a:lstStyle/>
          <a:p>
            <a:pPr algn="l"/>
            <a:r>
              <a:rPr lang="en-US" sz="5400" dirty="0"/>
              <a:t>WHAT IS MVC?</a:t>
            </a:r>
          </a:p>
        </p:txBody>
      </p:sp>
      <p:sp>
        <p:nvSpPr>
          <p:cNvPr id="3" name="Subtitle 2">
            <a:extLst>
              <a:ext uri="{FF2B5EF4-FFF2-40B4-BE49-F238E27FC236}">
                <a16:creationId xmlns:a16="http://schemas.microsoft.com/office/drawing/2014/main" id="{D7461CC4-FC17-4DEA-AE07-0C9B53557813}"/>
              </a:ext>
            </a:extLst>
          </p:cNvPr>
          <p:cNvSpPr>
            <a:spLocks noGrp="1"/>
          </p:cNvSpPr>
          <p:nvPr>
            <p:ph type="subTitle" idx="1"/>
          </p:nvPr>
        </p:nvSpPr>
        <p:spPr>
          <a:xfrm>
            <a:off x="1015489" y="4386729"/>
            <a:ext cx="4194222" cy="1937871"/>
          </a:xfrm>
        </p:spPr>
        <p:txBody>
          <a:bodyPr>
            <a:normAutofit/>
          </a:bodyPr>
          <a:lstStyle/>
          <a:p>
            <a:pPr algn="l"/>
            <a:r>
              <a:rPr lang="en-US" dirty="0"/>
              <a:t>By: Ribbal Hussain</a:t>
            </a:r>
          </a:p>
        </p:txBody>
      </p:sp>
      <p:cxnSp>
        <p:nvCxnSpPr>
          <p:cNvPr id="1046" name="Straight Connector 1045">
            <a:extLst>
              <a:ext uri="{FF2B5EF4-FFF2-40B4-BE49-F238E27FC236}">
                <a16:creationId xmlns:a16="http://schemas.microsoft.com/office/drawing/2014/main" id="{B42E889C-BF1F-40B2-86C2-92153DB7E6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38034" y="0"/>
            <a:ext cx="6553966" cy="354261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8557940A-71CE-48E1-BD71-2BEF15613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851108" y="4783369"/>
            <a:ext cx="5340893" cy="207463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4777C915-01E5-4C85-B3BF-7BF7CC3FE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021640" y="0"/>
            <a:ext cx="1268175"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1030" name="Picture 6" descr="Comic question mark stock vector. Illustration of effect - 106902064">
            <a:extLst>
              <a:ext uri="{FF2B5EF4-FFF2-40B4-BE49-F238E27FC236}">
                <a16:creationId xmlns:a16="http://schemas.microsoft.com/office/drawing/2014/main" id="{1EB1D779-37E3-4F38-AC1D-606E3B9A81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62" r="718"/>
          <a:stretch/>
        </p:blipFill>
        <p:spPr bwMode="auto">
          <a:xfrm>
            <a:off x="6009054" y="533400"/>
            <a:ext cx="5497008"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004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36D37D-65E3-48D0-AF78-2EA39244A3CA}"/>
              </a:ext>
            </a:extLst>
          </p:cNvPr>
          <p:cNvSpPr>
            <a:spLocks noGrp="1"/>
          </p:cNvSpPr>
          <p:nvPr>
            <p:ph type="title"/>
          </p:nvPr>
        </p:nvSpPr>
        <p:spPr>
          <a:xfrm>
            <a:off x="1114426" y="533400"/>
            <a:ext cx="4529138" cy="1671639"/>
          </a:xfrm>
        </p:spPr>
        <p:txBody>
          <a:bodyPr>
            <a:normAutofit/>
          </a:bodyPr>
          <a:lstStyle/>
          <a:p>
            <a:r>
              <a:rPr lang="en-US" dirty="0"/>
              <a:t>Model-View-Controller</a:t>
            </a:r>
          </a:p>
        </p:txBody>
      </p:sp>
      <p:sp>
        <p:nvSpPr>
          <p:cNvPr id="3" name="Content Placeholder 2">
            <a:extLst>
              <a:ext uri="{FF2B5EF4-FFF2-40B4-BE49-F238E27FC236}">
                <a16:creationId xmlns:a16="http://schemas.microsoft.com/office/drawing/2014/main" id="{0402927A-E154-481C-AC08-E1DFAB66222B}"/>
              </a:ext>
            </a:extLst>
          </p:cNvPr>
          <p:cNvSpPr>
            <a:spLocks noGrp="1"/>
          </p:cNvSpPr>
          <p:nvPr>
            <p:ph idx="1"/>
          </p:nvPr>
        </p:nvSpPr>
        <p:spPr>
          <a:xfrm>
            <a:off x="1104900" y="2205038"/>
            <a:ext cx="4405314" cy="4119561"/>
          </a:xfrm>
        </p:spPr>
        <p:txBody>
          <a:bodyPr>
            <a:normAutofit/>
          </a:bodyPr>
          <a:lstStyle/>
          <a:p>
            <a:pPr marL="0" indent="0">
              <a:lnSpc>
                <a:spcPct val="90000"/>
              </a:lnSpc>
              <a:buNone/>
            </a:pPr>
            <a:r>
              <a:rPr lang="en-US" sz="2200" dirty="0"/>
              <a:t>MVC (Model-View-Controller) is a pattern in software design commonly used to implement user interfaces, data, and controlling logic. It emphasizes a separation between the software's business logic and display. This "separation of concerns" provides for a better division of labor and improved maintenance. Some other design patterns are based on MVC, such as MVVM (Model-View-</a:t>
            </a:r>
            <a:r>
              <a:rPr lang="en-US" sz="2200" dirty="0" err="1"/>
              <a:t>Viewmodel</a:t>
            </a:r>
            <a:r>
              <a:rPr lang="en-US" sz="2200" dirty="0"/>
              <a:t>), MVP (Model-View-Presenter), and MVW (Model-View-Whatever).</a:t>
            </a:r>
          </a:p>
        </p:txBody>
      </p:sp>
      <p:cxnSp>
        <p:nvCxnSpPr>
          <p:cNvPr id="21" name="Straight Connector 20">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30398" y="-1"/>
            <a:ext cx="2559923"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874503-FE8B-408C-ABAF-2B72BAC29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741182" y="0"/>
            <a:ext cx="725518"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Game controller">
            <a:extLst>
              <a:ext uri="{FF2B5EF4-FFF2-40B4-BE49-F238E27FC236}">
                <a16:creationId xmlns:a16="http://schemas.microsoft.com/office/drawing/2014/main" id="{BF8E47EA-AE7A-1584-5963-692501B54A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1" y="647700"/>
            <a:ext cx="5562600" cy="5562600"/>
          </a:xfrm>
          <a:prstGeom prst="rect">
            <a:avLst/>
          </a:prstGeom>
        </p:spPr>
      </p:pic>
    </p:spTree>
    <p:extLst>
      <p:ext uri="{BB962C8B-B14F-4D97-AF65-F5344CB8AC3E}">
        <p14:creationId xmlns:p14="http://schemas.microsoft.com/office/powerpoint/2010/main" val="178497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55" name="Straight Connector 2054">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069" name="Rectangle 2068">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71" name="Straight Connector 2070">
            <a:extLst>
              <a:ext uri="{FF2B5EF4-FFF2-40B4-BE49-F238E27FC236}">
                <a16:creationId xmlns:a16="http://schemas.microsoft.com/office/drawing/2014/main" id="{C64A9919-C77B-4DEE-B7F8-B9A289E9E6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7289975" cy="133894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073" name="Rectangle 2072">
            <a:extLst>
              <a:ext uri="{FF2B5EF4-FFF2-40B4-BE49-F238E27FC236}">
                <a16:creationId xmlns:a16="http://schemas.microsoft.com/office/drawing/2014/main" id="{F67B5ED5-2C08-4519-B88A-E933BAA84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827850"/>
            <a:ext cx="12192000" cy="20540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AB6F5-4827-46A3-A788-CD2CF88AF9CD}"/>
              </a:ext>
            </a:extLst>
          </p:cNvPr>
          <p:cNvSpPr>
            <a:spLocks noGrp="1"/>
          </p:cNvSpPr>
          <p:nvPr>
            <p:ph type="title"/>
          </p:nvPr>
        </p:nvSpPr>
        <p:spPr>
          <a:xfrm>
            <a:off x="1034143" y="5234529"/>
            <a:ext cx="10102920" cy="675417"/>
          </a:xfrm>
        </p:spPr>
        <p:txBody>
          <a:bodyPr vert="horz" lIns="91440" tIns="45720" rIns="91440" bIns="45720" rtlCol="0" anchor="b">
            <a:normAutofit/>
          </a:bodyPr>
          <a:lstStyle/>
          <a:p>
            <a:pPr algn="ctr"/>
            <a:r>
              <a:rPr lang="en-US" sz="4000" dirty="0"/>
              <a:t>???</a:t>
            </a:r>
          </a:p>
        </p:txBody>
      </p:sp>
      <p:cxnSp>
        <p:nvCxnSpPr>
          <p:cNvPr id="2075" name="Straight Connector 2074">
            <a:extLst>
              <a:ext uri="{FF2B5EF4-FFF2-40B4-BE49-F238E27FC236}">
                <a16:creationId xmlns:a16="http://schemas.microsoft.com/office/drawing/2014/main" id="{4BB9CE4F-048D-4320-B7EF-E5AEA4020C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0990" y="0"/>
            <a:ext cx="863010" cy="485029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717DE3F0-E5A7-4C2D-927E-5663808678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632375"/>
            <a:ext cx="3875314" cy="11954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4E9EA87C-793F-4321-A0BC-4DB860289D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763624" y="1392865"/>
            <a:ext cx="1428376" cy="345743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DEE00FC4-5601-4185-8A23-E15BD4D7B4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367404" y="0"/>
            <a:ext cx="1824596" cy="433891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Gintoki Sakata Gintama GIF - Gintoki Sakata Gintama Anime - Discover &amp;  Share GIFs">
            <a:extLst>
              <a:ext uri="{FF2B5EF4-FFF2-40B4-BE49-F238E27FC236}">
                <a16:creationId xmlns:a16="http://schemas.microsoft.com/office/drawing/2014/main" id="{DB359BE6-C592-4A86-BF58-DA2DE284C8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89620" y="533400"/>
            <a:ext cx="6812759" cy="372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71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5" name="Rectangle 3078">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6" name="Freeform: Shape 3080">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7F577E2-BA0C-46D1-AF2C-366806843A1B}"/>
              </a:ext>
            </a:extLst>
          </p:cNvPr>
          <p:cNvSpPr>
            <a:spLocks noGrp="1"/>
          </p:cNvSpPr>
          <p:nvPr>
            <p:ph type="title"/>
          </p:nvPr>
        </p:nvSpPr>
        <p:spPr>
          <a:xfrm>
            <a:off x="7218705" y="542926"/>
            <a:ext cx="4439894" cy="1668143"/>
          </a:xfrm>
        </p:spPr>
        <p:txBody>
          <a:bodyPr>
            <a:normAutofit/>
          </a:bodyPr>
          <a:lstStyle/>
          <a:p>
            <a:r>
              <a:rPr lang="en-US" dirty="0"/>
              <a:t>So, what is it?</a:t>
            </a:r>
          </a:p>
        </p:txBody>
      </p:sp>
      <p:pic>
        <p:nvPicPr>
          <p:cNvPr id="3074" name="Picture 2" descr="Model-View-Controller (MVC) Explained – With Legos – Real Python">
            <a:extLst>
              <a:ext uri="{FF2B5EF4-FFF2-40B4-BE49-F238E27FC236}">
                <a16:creationId xmlns:a16="http://schemas.microsoft.com/office/drawing/2014/main" id="{E0213AD8-99BF-4D7C-97AD-DE5EC9F1A6B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 y="1749171"/>
            <a:ext cx="5270053" cy="3359658"/>
          </a:xfrm>
          <a:prstGeom prst="rect">
            <a:avLst/>
          </a:prstGeom>
          <a:noFill/>
          <a:extLst>
            <a:ext uri="{909E8E84-426E-40DD-AFC4-6F175D3DCCD1}">
              <a14:hiddenFill xmlns:a14="http://schemas.microsoft.com/office/drawing/2010/main">
                <a:solidFill>
                  <a:srgbClr val="FFFFFF"/>
                </a:solidFill>
              </a14:hiddenFill>
            </a:ext>
          </a:extLst>
        </p:spPr>
      </p:pic>
      <p:cxnSp>
        <p:nvCxnSpPr>
          <p:cNvPr id="3087" name="Straight Connector 3082">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385D20-81DF-4FCB-9568-E14116D2A2CE}"/>
              </a:ext>
            </a:extLst>
          </p:cNvPr>
          <p:cNvSpPr>
            <a:spLocks noGrp="1"/>
          </p:cNvSpPr>
          <p:nvPr>
            <p:ph idx="1"/>
          </p:nvPr>
        </p:nvSpPr>
        <p:spPr>
          <a:xfrm>
            <a:off x="7218706" y="2211069"/>
            <a:ext cx="4439894" cy="4113531"/>
          </a:xfrm>
        </p:spPr>
        <p:txBody>
          <a:bodyPr>
            <a:normAutofit/>
          </a:bodyPr>
          <a:lstStyle/>
          <a:p>
            <a:pPr>
              <a:lnSpc>
                <a:spcPct val="90000"/>
              </a:lnSpc>
            </a:pPr>
            <a:r>
              <a:rPr lang="en-US" sz="1700" b="0" i="0" dirty="0">
                <a:effectLst/>
                <a:latin typeface="Apercu"/>
              </a:rPr>
              <a:t>MVC is short for </a:t>
            </a:r>
            <a:r>
              <a:rPr lang="en-US" sz="1700" b="0" i="0" dirty="0">
                <a:solidFill>
                  <a:srgbClr val="00B050"/>
                </a:solidFill>
                <a:effectLst/>
                <a:latin typeface="Apercu"/>
              </a:rPr>
              <a:t>Model</a:t>
            </a:r>
            <a:r>
              <a:rPr lang="en-US" sz="1700" b="0" i="0" dirty="0">
                <a:effectLst/>
                <a:latin typeface="Apercu"/>
              </a:rPr>
              <a:t>, </a:t>
            </a:r>
            <a:r>
              <a:rPr lang="en-US" sz="1700" b="0" i="0" dirty="0">
                <a:solidFill>
                  <a:srgbClr val="7030A0"/>
                </a:solidFill>
                <a:effectLst/>
                <a:latin typeface="Apercu"/>
              </a:rPr>
              <a:t>View</a:t>
            </a:r>
            <a:r>
              <a:rPr lang="en-US" sz="1700" b="0" i="0" dirty="0">
                <a:effectLst/>
                <a:latin typeface="Apercu"/>
              </a:rPr>
              <a:t>, and </a:t>
            </a:r>
            <a:r>
              <a:rPr lang="en-US" sz="1700" b="0" i="0" dirty="0">
                <a:solidFill>
                  <a:srgbClr val="FF0000"/>
                </a:solidFill>
                <a:effectLst/>
                <a:latin typeface="Apercu"/>
              </a:rPr>
              <a:t>Controller</a:t>
            </a:r>
            <a:r>
              <a:rPr lang="en-US" sz="1700" b="0" i="0" dirty="0">
                <a:effectLst/>
                <a:latin typeface="Apercu"/>
              </a:rPr>
              <a:t>. MVC is a popular way of organizing your code. The big idea behind MVC is that each section of your code is separated and holds different functionality. One </a:t>
            </a:r>
            <a:r>
              <a:rPr lang="en-US" sz="1700" dirty="0">
                <a:latin typeface="Apercu"/>
              </a:rPr>
              <a:t>section</a:t>
            </a:r>
            <a:r>
              <a:rPr lang="en-US" sz="1700" b="0" i="0" dirty="0">
                <a:effectLst/>
                <a:latin typeface="Apercu"/>
              </a:rPr>
              <a:t> of code may hold the data and the some other might direct what to do with said data.</a:t>
            </a:r>
          </a:p>
          <a:p>
            <a:pPr>
              <a:lnSpc>
                <a:spcPct val="90000"/>
              </a:lnSpc>
            </a:pPr>
            <a:r>
              <a:rPr lang="en-US" sz="1700" b="0" i="0" dirty="0">
                <a:effectLst/>
                <a:latin typeface="Apercu"/>
              </a:rPr>
              <a:t>MVC is a way to organize your code’s core functions into their own, neatly organized boxes. This makes modifying your code, revisiting it and sharing it among team members very easy.</a:t>
            </a:r>
          </a:p>
          <a:p>
            <a:pPr>
              <a:lnSpc>
                <a:spcPct val="90000"/>
              </a:lnSpc>
            </a:pPr>
            <a:endParaRPr lang="en-US" sz="1700" dirty="0"/>
          </a:p>
        </p:txBody>
      </p:sp>
    </p:spTree>
    <p:extLst>
      <p:ext uri="{BB962C8B-B14F-4D97-AF65-F5344CB8AC3E}">
        <p14:creationId xmlns:p14="http://schemas.microsoft.com/office/powerpoint/2010/main" val="230201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8" name="Rectangle 4102">
            <a:extLst>
              <a:ext uri="{FF2B5EF4-FFF2-40B4-BE49-F238E27FC236}">
                <a16:creationId xmlns:a16="http://schemas.microsoft.com/office/drawing/2014/main" id="{7E105210-61FE-4E9D-9076-A5618FDA8D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04BB6-085F-4E5A-ACC2-F1DB61961AF2}"/>
              </a:ext>
            </a:extLst>
          </p:cNvPr>
          <p:cNvSpPr>
            <a:spLocks noGrp="1"/>
          </p:cNvSpPr>
          <p:nvPr>
            <p:ph type="title"/>
          </p:nvPr>
        </p:nvSpPr>
        <p:spPr>
          <a:xfrm>
            <a:off x="1143001" y="533400"/>
            <a:ext cx="6008914" cy="1683487"/>
          </a:xfrm>
        </p:spPr>
        <p:txBody>
          <a:bodyPr>
            <a:normAutofit/>
          </a:bodyPr>
          <a:lstStyle/>
          <a:p>
            <a:r>
              <a:rPr lang="en-US" dirty="0"/>
              <a:t>Model	</a:t>
            </a:r>
          </a:p>
        </p:txBody>
      </p:sp>
      <p:sp>
        <p:nvSpPr>
          <p:cNvPr id="3" name="Content Placeholder 2">
            <a:extLst>
              <a:ext uri="{FF2B5EF4-FFF2-40B4-BE49-F238E27FC236}">
                <a16:creationId xmlns:a16="http://schemas.microsoft.com/office/drawing/2014/main" id="{7CD65C62-FF3D-48A7-BC23-6C82A8512CB2}"/>
              </a:ext>
            </a:extLst>
          </p:cNvPr>
          <p:cNvSpPr>
            <a:spLocks noGrp="1"/>
          </p:cNvSpPr>
          <p:nvPr>
            <p:ph idx="1"/>
          </p:nvPr>
        </p:nvSpPr>
        <p:spPr>
          <a:xfrm>
            <a:off x="1143000" y="2216886"/>
            <a:ext cx="6150926" cy="3817091"/>
          </a:xfrm>
        </p:spPr>
        <p:txBody>
          <a:bodyPr>
            <a:normAutofit/>
          </a:bodyPr>
          <a:lstStyle/>
          <a:p>
            <a:pPr marL="0" indent="0">
              <a:buNone/>
            </a:pPr>
            <a:r>
              <a:rPr lang="en-US" dirty="0"/>
              <a:t>The model is generally responsible for maintaining and managing the data. This can represent the data that is being manipulated from the database since the database is included in the model component. It responds from requests from the controller since each component is responsible for its own tasks, the controller does not communicate with the database by itself. </a:t>
            </a:r>
          </a:p>
          <a:p>
            <a:pPr marL="0" indent="0">
              <a:buNone/>
            </a:pPr>
            <a:endParaRPr lang="en-US" dirty="0"/>
          </a:p>
        </p:txBody>
      </p:sp>
      <p:cxnSp>
        <p:nvCxnSpPr>
          <p:cNvPr id="4109" name="Straight Connector 4104">
            <a:extLst>
              <a:ext uri="{FF2B5EF4-FFF2-40B4-BE49-F238E27FC236}">
                <a16:creationId xmlns:a16="http://schemas.microsoft.com/office/drawing/2014/main" id="{8C1DF613-CD5C-4D37-9F6C-843AFBBBDE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197929"/>
            <a:ext cx="2875207" cy="166007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07" name="Straight Connector 4106">
            <a:extLst>
              <a:ext uri="{FF2B5EF4-FFF2-40B4-BE49-F238E27FC236}">
                <a16:creationId xmlns:a16="http://schemas.microsoft.com/office/drawing/2014/main" id="{8CB56F5D-A737-4E56-BCDD-0F992B89C8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6033977"/>
            <a:ext cx="7151914"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098" name="Picture 2" descr="Eight Common Database Design Bad Practices | Toptal">
            <a:extLst>
              <a:ext uri="{FF2B5EF4-FFF2-40B4-BE49-F238E27FC236}">
                <a16:creationId xmlns:a16="http://schemas.microsoft.com/office/drawing/2014/main" id="{5858718D-DF28-4686-A3B5-F0B4852FD7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510" r="33229"/>
          <a:stretch/>
        </p:blipFill>
        <p:spPr bwMode="auto">
          <a:xfrm>
            <a:off x="7963785" y="10"/>
            <a:ext cx="4228215"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23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A84026-12E7-4D54-8588-24038AC2B494}"/>
              </a:ext>
            </a:extLst>
          </p:cNvPr>
          <p:cNvSpPr>
            <a:spLocks noGrp="1"/>
          </p:cNvSpPr>
          <p:nvPr>
            <p:ph type="title"/>
          </p:nvPr>
        </p:nvSpPr>
        <p:spPr>
          <a:xfrm>
            <a:off x="1114426" y="533400"/>
            <a:ext cx="4529138" cy="1671639"/>
          </a:xfrm>
        </p:spPr>
        <p:txBody>
          <a:bodyPr>
            <a:normAutofit/>
          </a:bodyPr>
          <a:lstStyle/>
          <a:p>
            <a:r>
              <a:rPr lang="en-US" dirty="0"/>
              <a:t>View</a:t>
            </a:r>
          </a:p>
        </p:txBody>
      </p:sp>
      <p:sp>
        <p:nvSpPr>
          <p:cNvPr id="3" name="Content Placeholder 2">
            <a:extLst>
              <a:ext uri="{FF2B5EF4-FFF2-40B4-BE49-F238E27FC236}">
                <a16:creationId xmlns:a16="http://schemas.microsoft.com/office/drawing/2014/main" id="{BF2E1F12-97C3-45DF-9CFC-4848CE13E4FA}"/>
              </a:ext>
            </a:extLst>
          </p:cNvPr>
          <p:cNvSpPr>
            <a:spLocks noGrp="1"/>
          </p:cNvSpPr>
          <p:nvPr>
            <p:ph idx="1"/>
          </p:nvPr>
        </p:nvSpPr>
        <p:spPr>
          <a:xfrm>
            <a:off x="1104900" y="2205038"/>
            <a:ext cx="4405314" cy="4119561"/>
          </a:xfrm>
        </p:spPr>
        <p:txBody>
          <a:bodyPr>
            <a:normAutofit/>
          </a:bodyPr>
          <a:lstStyle/>
          <a:p>
            <a:pPr marL="0" indent="0">
              <a:buNone/>
            </a:pPr>
            <a:r>
              <a:rPr lang="en-US" dirty="0"/>
              <a:t>Data representation is done by the view component. It generates UI or user interface for the user. The view component takes the response from the controller and does not talk with the model directly.</a:t>
            </a:r>
          </a:p>
        </p:txBody>
      </p:sp>
      <p:cxnSp>
        <p:nvCxnSpPr>
          <p:cNvPr id="6155" name="Straight Connector 6154">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30398" y="-1"/>
            <a:ext cx="2559923"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157" name="Straight Connector 6156">
            <a:extLst>
              <a:ext uri="{FF2B5EF4-FFF2-40B4-BE49-F238E27FC236}">
                <a16:creationId xmlns:a16="http://schemas.microsoft.com/office/drawing/2014/main" id="{B1874503-FE8B-408C-ABAF-2B72BAC29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741182" y="0"/>
            <a:ext cx="725518"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6148" name="Picture 4" descr="Opened Browser Window Template. Past Your Content Into It Royalty Free SVG,  Cliparts, Vectors, And Stock Illustration. Image 56204786.">
            <a:extLst>
              <a:ext uri="{FF2B5EF4-FFF2-40B4-BE49-F238E27FC236}">
                <a16:creationId xmlns:a16="http://schemas.microsoft.com/office/drawing/2014/main" id="{698DD660-00AC-4127-92AA-DDF8387CDE8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1" y="1120521"/>
            <a:ext cx="5562600" cy="461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321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EF9C12-98A6-4469-A930-3445AD0E6351}"/>
              </a:ext>
            </a:extLst>
          </p:cNvPr>
          <p:cNvSpPr>
            <a:spLocks noGrp="1"/>
          </p:cNvSpPr>
          <p:nvPr>
            <p:ph type="title"/>
          </p:nvPr>
        </p:nvSpPr>
        <p:spPr>
          <a:xfrm>
            <a:off x="1114426" y="533400"/>
            <a:ext cx="4529138" cy="1671639"/>
          </a:xfrm>
        </p:spPr>
        <p:txBody>
          <a:bodyPr>
            <a:normAutofit/>
          </a:bodyPr>
          <a:lstStyle/>
          <a:p>
            <a:r>
              <a:rPr lang="en-US" dirty="0"/>
              <a:t>Controller	</a:t>
            </a:r>
          </a:p>
        </p:txBody>
      </p:sp>
      <p:sp>
        <p:nvSpPr>
          <p:cNvPr id="3" name="Content Placeholder 2">
            <a:extLst>
              <a:ext uri="{FF2B5EF4-FFF2-40B4-BE49-F238E27FC236}">
                <a16:creationId xmlns:a16="http://schemas.microsoft.com/office/drawing/2014/main" id="{C6D21D5C-E622-407C-8EBF-840F9B5000B4}"/>
              </a:ext>
            </a:extLst>
          </p:cNvPr>
          <p:cNvSpPr>
            <a:spLocks noGrp="1"/>
          </p:cNvSpPr>
          <p:nvPr>
            <p:ph idx="1"/>
          </p:nvPr>
        </p:nvSpPr>
        <p:spPr>
          <a:xfrm>
            <a:off x="1104900" y="2205038"/>
            <a:ext cx="4405314" cy="4119561"/>
          </a:xfrm>
        </p:spPr>
        <p:txBody>
          <a:bodyPr>
            <a:normAutofit/>
          </a:bodyPr>
          <a:lstStyle/>
          <a:p>
            <a:pPr marL="0" indent="0">
              <a:buNone/>
            </a:pPr>
            <a:r>
              <a:rPr lang="en-US" dirty="0"/>
              <a:t>The controller is responsible for being the intermediary for the views and model, and controlling the flow of the application, it takes a request and sends a response. The controller takes all the information from the model and processes it and sends it to the view.</a:t>
            </a:r>
          </a:p>
        </p:txBody>
      </p:sp>
      <p:cxnSp>
        <p:nvCxnSpPr>
          <p:cNvPr id="5129" name="Straight Connector 5128">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30398" y="-1"/>
            <a:ext cx="2559923"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131" name="Straight Connector 5130">
            <a:extLst>
              <a:ext uri="{FF2B5EF4-FFF2-40B4-BE49-F238E27FC236}">
                <a16:creationId xmlns:a16="http://schemas.microsoft.com/office/drawing/2014/main" id="{B1874503-FE8B-408C-ABAF-2B72BAC29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741182" y="0"/>
            <a:ext cx="725518"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122" name="Picture 2" descr="Control Pad Of Video Game Joystick Retro Device Vector Illustration Drawing  Design Royalty Free SVG, Cliparts, Vectors, And Stock Illustration. Image  96452524.">
            <a:extLst>
              <a:ext uri="{FF2B5EF4-FFF2-40B4-BE49-F238E27FC236}">
                <a16:creationId xmlns:a16="http://schemas.microsoft.com/office/drawing/2014/main" id="{489AF21A-DE7F-4C9D-91FB-6D2CDD3B96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1" y="647700"/>
            <a:ext cx="55626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834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1" name="Rectangle 7180">
            <a:extLst>
              <a:ext uri="{FF2B5EF4-FFF2-40B4-BE49-F238E27FC236}">
                <a16:creationId xmlns:a16="http://schemas.microsoft.com/office/drawing/2014/main" id="{21FBE127-D2A6-4FA3-A6B9-B8FD1DE4B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50F692-9EF6-4E1B-B8F7-651E5C0BB2F1}"/>
              </a:ext>
            </a:extLst>
          </p:cNvPr>
          <p:cNvSpPr>
            <a:spLocks noGrp="1"/>
          </p:cNvSpPr>
          <p:nvPr>
            <p:ph type="title"/>
          </p:nvPr>
        </p:nvSpPr>
        <p:spPr>
          <a:xfrm>
            <a:off x="6757988" y="533400"/>
            <a:ext cx="4496228" cy="1690687"/>
          </a:xfrm>
        </p:spPr>
        <p:txBody>
          <a:bodyPr>
            <a:normAutofit/>
          </a:bodyPr>
          <a:lstStyle/>
          <a:p>
            <a:r>
              <a:rPr lang="en-US" dirty="0"/>
              <a:t>Mongoose</a:t>
            </a:r>
          </a:p>
        </p:txBody>
      </p:sp>
      <p:cxnSp>
        <p:nvCxnSpPr>
          <p:cNvPr id="7183" name="Straight Connector 7182">
            <a:extLst>
              <a:ext uri="{FF2B5EF4-FFF2-40B4-BE49-F238E27FC236}">
                <a16:creationId xmlns:a16="http://schemas.microsoft.com/office/drawing/2014/main" id="{DDD9C044-4B08-47CC-852C-B22B09675A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948518" cy="132453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185" name="Straight Connector 7184">
            <a:extLst>
              <a:ext uri="{FF2B5EF4-FFF2-40B4-BE49-F238E27FC236}">
                <a16:creationId xmlns:a16="http://schemas.microsoft.com/office/drawing/2014/main" id="{5033687E-2F83-4E90-B11A-4B998C1540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818708" cy="642738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187" name="Straight Connector 7186">
            <a:extLst>
              <a:ext uri="{FF2B5EF4-FFF2-40B4-BE49-F238E27FC236}">
                <a16:creationId xmlns:a16="http://schemas.microsoft.com/office/drawing/2014/main" id="{D292DBC3-1A72-41ED-8432-D0D64FD631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743200"/>
            <a:ext cx="4477872" cy="4114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176" name="Picture 8" descr="Why Mongoose? — Introduction to Mongoose | by Divya Pawar | Medium">
            <a:extLst>
              <a:ext uri="{FF2B5EF4-FFF2-40B4-BE49-F238E27FC236}">
                <a16:creationId xmlns:a16="http://schemas.microsoft.com/office/drawing/2014/main" id="{1B9ADA3B-F4DB-41D7-AD14-6385FC2293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 y="2107882"/>
            <a:ext cx="5562600" cy="264223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92C2129-EC39-4B17-8EBC-07830633389B}"/>
              </a:ext>
            </a:extLst>
          </p:cNvPr>
          <p:cNvSpPr>
            <a:spLocks noGrp="1"/>
          </p:cNvSpPr>
          <p:nvPr>
            <p:ph idx="1"/>
          </p:nvPr>
        </p:nvSpPr>
        <p:spPr>
          <a:xfrm>
            <a:off x="6681789" y="2290762"/>
            <a:ext cx="4572428" cy="4033837"/>
          </a:xfrm>
        </p:spPr>
        <p:txBody>
          <a:bodyPr anchor="t">
            <a:normAutofit lnSpcReduction="10000"/>
          </a:bodyPr>
          <a:lstStyle/>
          <a:p>
            <a:pPr marL="0" indent="0">
              <a:buNone/>
            </a:pPr>
            <a:r>
              <a:rPr lang="en-US" sz="2200" dirty="0"/>
              <a:t>Mongoose is an Object Data Modeling (ODM) library for MongoDB and Node.js. It manages relationships between data, provides schema validation, and is used to translate between objects in code and the representation of those objects in MongoDB.</a:t>
            </a:r>
          </a:p>
          <a:p>
            <a:pPr marL="0" indent="0">
              <a:buNone/>
            </a:pPr>
            <a:r>
              <a:rPr lang="en-US" sz="2200" dirty="0"/>
              <a:t>Mongoose allows for defining </a:t>
            </a:r>
            <a:r>
              <a:rPr lang="en-US" sz="2200" dirty="0">
                <a:solidFill>
                  <a:srgbClr val="00B050"/>
                </a:solidFill>
              </a:rPr>
              <a:t>schemas</a:t>
            </a:r>
            <a:r>
              <a:rPr lang="en-US" sz="2200" dirty="0"/>
              <a:t> for documents in a particular collection, this reduces risks of error and helps control the validation of data, by structuring the documents, and values for said data.</a:t>
            </a:r>
          </a:p>
        </p:txBody>
      </p:sp>
      <p:cxnSp>
        <p:nvCxnSpPr>
          <p:cNvPr id="7189" name="Straight Connector 7188">
            <a:extLst>
              <a:ext uri="{FF2B5EF4-FFF2-40B4-BE49-F238E27FC236}">
                <a16:creationId xmlns:a16="http://schemas.microsoft.com/office/drawing/2014/main" id="{99309E4A-5F81-4CAB-B5DB-AB4EB90C71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602477" y="2548218"/>
            <a:ext cx="589522" cy="430978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09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E89A9D7-AF83-46C9-844D-BA17AE0E27AF}"/>
              </a:ext>
            </a:extLst>
          </p:cNvPr>
          <p:cNvSpPr>
            <a:spLocks noGrp="1"/>
          </p:cNvSpPr>
          <p:nvPr>
            <p:ph type="title"/>
          </p:nvPr>
        </p:nvSpPr>
        <p:spPr>
          <a:xfrm>
            <a:off x="7218705" y="542926"/>
            <a:ext cx="4439894" cy="1668143"/>
          </a:xfrm>
        </p:spPr>
        <p:txBody>
          <a:bodyPr>
            <a:normAutofit/>
          </a:bodyPr>
          <a:lstStyle/>
          <a:p>
            <a:r>
              <a:rPr lang="en-US" dirty="0"/>
              <a:t>Now you are ready	</a:t>
            </a:r>
          </a:p>
        </p:txBody>
      </p:sp>
      <p:pic>
        <p:nvPicPr>
          <p:cNvPr id="1026" name="Picture 2" descr="Best anime ever, Gintama is returning in April | Page 3 | NeoGAF">
            <a:extLst>
              <a:ext uri="{FF2B5EF4-FFF2-40B4-BE49-F238E27FC236}">
                <a16:creationId xmlns:a16="http://schemas.microsoft.com/office/drawing/2014/main" id="{841CDCBD-D09B-4550-A16A-476FC5D2FBC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 y="1953385"/>
            <a:ext cx="5270053" cy="2951229"/>
          </a:xfrm>
          <a:prstGeom prst="rect">
            <a:avLst/>
          </a:prstGeom>
          <a:noFill/>
          <a:extLst>
            <a:ext uri="{909E8E84-426E-40DD-AFC4-6F175D3DCCD1}">
              <a14:hiddenFill xmlns:a14="http://schemas.microsoft.com/office/drawing/2010/main">
                <a:solidFill>
                  <a:srgbClr val="FFFFFF"/>
                </a:solidFill>
              </a14:hiddenFill>
            </a:ext>
          </a:extLst>
        </p:spPr>
      </p:pic>
      <p:cxnSp>
        <p:nvCxnSpPr>
          <p:cNvPr id="1035" name="Straight Connector 1034">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8917740-9108-4172-9308-CDE2B1170646}"/>
              </a:ext>
            </a:extLst>
          </p:cNvPr>
          <p:cNvSpPr>
            <a:spLocks noGrp="1"/>
          </p:cNvSpPr>
          <p:nvPr>
            <p:ph idx="1"/>
          </p:nvPr>
        </p:nvSpPr>
        <p:spPr>
          <a:xfrm>
            <a:off x="7218706" y="2211069"/>
            <a:ext cx="4439894" cy="4113531"/>
          </a:xfrm>
        </p:spPr>
        <p:txBody>
          <a:bodyPr>
            <a:normAutofit/>
          </a:bodyPr>
          <a:lstStyle/>
          <a:p>
            <a:pPr marL="0" indent="0">
              <a:buNone/>
            </a:pPr>
            <a:r>
              <a:rPr lang="en-US" dirty="0"/>
              <a:t>Having understood all the details about the model-view controller paradigm, you are ready to build your full stack applications!</a:t>
            </a:r>
          </a:p>
          <a:p>
            <a:pPr marL="0" indent="0">
              <a:buNone/>
            </a:pPr>
            <a:endParaRPr lang="en-US" dirty="0"/>
          </a:p>
        </p:txBody>
      </p:sp>
    </p:spTree>
    <p:extLst>
      <p:ext uri="{BB962C8B-B14F-4D97-AF65-F5344CB8AC3E}">
        <p14:creationId xmlns:p14="http://schemas.microsoft.com/office/powerpoint/2010/main" val="2685415513"/>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135</TotalTime>
  <Words>450</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Apercu</vt:lpstr>
      <vt:lpstr>Arial</vt:lpstr>
      <vt:lpstr>Univers Condensed Light</vt:lpstr>
      <vt:lpstr>Walbaum Display Light</vt:lpstr>
      <vt:lpstr>AngleLinesVTI</vt:lpstr>
      <vt:lpstr>WHAT IS MVC?</vt:lpstr>
      <vt:lpstr>Model-View-Controller</vt:lpstr>
      <vt:lpstr>???</vt:lpstr>
      <vt:lpstr>So, what is it?</vt:lpstr>
      <vt:lpstr>Model </vt:lpstr>
      <vt:lpstr>View</vt:lpstr>
      <vt:lpstr>Controller </vt:lpstr>
      <vt:lpstr>Mongoose</vt:lpstr>
      <vt:lpstr>Now you are ready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MVC?</dc:title>
  <dc:creator>ribbal.hussain-W213468810</dc:creator>
  <cp:lastModifiedBy>ribbal.hussain-W213468810</cp:lastModifiedBy>
  <cp:revision>3</cp:revision>
  <dcterms:created xsi:type="dcterms:W3CDTF">2022-08-27T03:14:54Z</dcterms:created>
  <dcterms:modified xsi:type="dcterms:W3CDTF">2022-08-28T19:15:21Z</dcterms:modified>
</cp:coreProperties>
</file>