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C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l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i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c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k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t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o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e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d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i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t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t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h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e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t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i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t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l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e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t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e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x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t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 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f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o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r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m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a</a:t>
            </a:r>
            <a:r>
              <a:rPr b="1" lang="en-US" sz="3600" spc="-1" strike="noStrike">
                <a:solidFill>
                  <a:srgbClr val="333333"/>
                </a:solidFill>
                <a:latin typeface="Noto Sans Regular"/>
              </a:rPr>
              <a:t>t</a:t>
            </a:r>
            <a:endParaRPr b="1" lang="en-US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US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ED5A8B0-FD72-44E0-B648-BDA883C59109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E082700D-05F7-47B0-BC92-77D703630456}" type="slidecount">
              <a:rPr b="0" lang="en-US" sz="1400" spc="-1" strike="noStrike">
                <a:latin typeface="Noto Sans Regular"/>
              </a:rPr>
              <a:t>&lt;count&gt;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ans Regular"/>
              </a:rPr>
              <a:t>&lt;date/time&gt;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Noto Sans Regular"/>
              </a:rPr>
              <a:t>&lt;footer&gt;</a:t>
            </a:r>
            <a:endParaRPr b="0" lang="en-US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6CFDEBB-5A5E-4525-9B3D-131CD80E4A15}" type="slidenum">
              <a:rPr b="0" lang="en-US" sz="1400" spc="-1" strike="noStrike">
                <a:latin typeface="Noto Sans Regular"/>
              </a:rPr>
              <a:t>&lt;number&gt;</a:t>
            </a:fld>
            <a:r>
              <a:rPr b="0" lang="en-US" sz="1400" spc="-1" strike="noStrike">
                <a:latin typeface="Noto Sans Regular"/>
              </a:rPr>
              <a:t> / </a:t>
            </a:r>
            <a:fld id="{C2353CD9-E8B7-44A3-91DA-8F9776B194E9}" type="slidecount">
              <a:rPr b="0" lang="en-US" sz="1400" spc="-1" strike="noStrike">
                <a:latin typeface="Noto Sans Regular"/>
              </a:rPr>
              <a:t>6</a:t>
            </a:fld>
            <a:endParaRPr b="0" lang="en-US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Header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143000" y="1030680"/>
            <a:ext cx="8686800" cy="4227120"/>
          </a:xfrm>
          <a:prstGeom prst="rect">
            <a:avLst/>
          </a:prstGeom>
          <a:ln w="10800">
            <a:noFill/>
          </a:ln>
        </p:spPr>
      </p:pic>
      <p:sp>
        <p:nvSpPr>
          <p:cNvPr id="86" name="Line 2"/>
          <p:cNvSpPr/>
          <p:nvPr/>
        </p:nvSpPr>
        <p:spPr>
          <a:xfrm>
            <a:off x="1143000" y="1030680"/>
            <a:ext cx="0" cy="3628080"/>
          </a:xfrm>
          <a:prstGeom prst="line">
            <a:avLst/>
          </a:prstGeom>
          <a:ln w="76320">
            <a:solidFill>
              <a:srgbClr val="ffff00"/>
            </a:solidFill>
            <a:custDash>
              <a:ds d="3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3"/>
          <p:cNvSpPr txBox="1"/>
          <p:nvPr/>
        </p:nvSpPr>
        <p:spPr>
          <a:xfrm>
            <a:off x="1153800" y="1340280"/>
            <a:ext cx="1818000" cy="7459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800" spc="-1" strike="noStrike">
                <a:solidFill>
                  <a:srgbClr val="ffff00"/>
                </a:solidFill>
                <a:latin typeface="Arial"/>
              </a:rPr>
              <a:t>Altezza: 500px </a:t>
            </a:r>
            <a:endParaRPr b="0" lang="en-US" sz="1800" spc="-1" strike="noStrike">
              <a:solidFill>
                <a:srgbClr val="ffff00"/>
              </a:solidFill>
              <a:latin typeface="Arial"/>
            </a:endParaRPr>
          </a:p>
          <a:p>
            <a:pPr algn="ctr"/>
            <a:r>
              <a:rPr b="1" lang="en-US" sz="1400" spc="-1" strike="noStrike">
                <a:solidFill>
                  <a:srgbClr val="ffff00"/>
                </a:solidFill>
                <a:latin typeface="Arial"/>
              </a:rPr>
              <a:t>(490 + 5px di bordo sopra e sotto)</a:t>
            </a:r>
            <a:endParaRPr b="0" lang="en-US" sz="14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88" name="Line 4"/>
          <p:cNvSpPr/>
          <p:nvPr/>
        </p:nvSpPr>
        <p:spPr>
          <a:xfrm flipV="1">
            <a:off x="5029200" y="3886200"/>
            <a:ext cx="0" cy="4572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5"/>
          <p:cNvSpPr txBox="1"/>
          <p:nvPr/>
        </p:nvSpPr>
        <p:spPr>
          <a:xfrm>
            <a:off x="3657600" y="3432600"/>
            <a:ext cx="1371600" cy="6822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Sov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rap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pos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izio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ne 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di 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50p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x 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dell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’im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ma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gin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e 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con 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l’he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ade</a:t>
            </a:r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r</a:t>
            </a:r>
            <a:endParaRPr b="0" lang="en-US" sz="105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90" name="Line 6"/>
          <p:cNvSpPr/>
          <p:nvPr/>
        </p:nvSpPr>
        <p:spPr>
          <a:xfrm>
            <a:off x="5943600" y="4343400"/>
            <a:ext cx="685800" cy="228600"/>
          </a:xfrm>
          <a:prstGeom prst="line">
            <a:avLst/>
          </a:prstGeom>
          <a:ln w="1080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7"/>
          <p:cNvSpPr/>
          <p:nvPr/>
        </p:nvSpPr>
        <p:spPr>
          <a:xfrm>
            <a:off x="5943600" y="3886200"/>
            <a:ext cx="0" cy="685800"/>
          </a:xfrm>
          <a:prstGeom prst="line">
            <a:avLst/>
          </a:prstGeom>
          <a:ln w="5724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TextShape 8"/>
          <p:cNvSpPr txBox="1"/>
          <p:nvPr/>
        </p:nvSpPr>
        <p:spPr>
          <a:xfrm>
            <a:off x="6629400" y="4347000"/>
            <a:ext cx="1371600" cy="112608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Imm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agi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ne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qua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drat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a di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lato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100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px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(90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px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+ 5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di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bor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do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atto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rno)</a:t>
            </a:r>
            <a:endParaRPr b="0" lang="en-US" sz="1050" spc="-1" strike="noStrike">
              <a:solidFill>
                <a:srgbClr val="2a6099"/>
              </a:solidFill>
              <a:latin typeface="Arial"/>
            </a:endParaRPr>
          </a:p>
          <a:p>
            <a:pPr algn="ctr"/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Il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bor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do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ha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rag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gio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100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px,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e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app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are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dun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que 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roto</a:t>
            </a:r>
            <a:r>
              <a:rPr b="1" lang="en-US" sz="1050" spc="-1" strike="noStrike">
                <a:solidFill>
                  <a:srgbClr val="2a6099"/>
                </a:solidFill>
                <a:latin typeface="Arial"/>
              </a:rPr>
              <a:t>nda</a:t>
            </a:r>
            <a:endParaRPr b="0" lang="en-US" sz="105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93" name="Line 9"/>
          <p:cNvSpPr/>
          <p:nvPr/>
        </p:nvSpPr>
        <p:spPr>
          <a:xfrm>
            <a:off x="3886200" y="2514600"/>
            <a:ext cx="3429000" cy="0"/>
          </a:xfrm>
          <a:prstGeom prst="line">
            <a:avLst/>
          </a:prstGeom>
          <a:ln w="57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10"/>
          <p:cNvSpPr txBox="1"/>
          <p:nvPr/>
        </p:nvSpPr>
        <p:spPr>
          <a:xfrm>
            <a:off x="3657600" y="3432960"/>
            <a:ext cx="1371600" cy="6822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050" spc="-1" strike="noStrike">
                <a:solidFill>
                  <a:srgbClr val="ffff00"/>
                </a:solidFill>
                <a:latin typeface="Arial"/>
              </a:rPr>
              <a:t>Sovrapposizione di 50px dell’immagine con l’header</a:t>
            </a:r>
            <a:endParaRPr b="0" lang="en-US" sz="105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95" name="TextShape 11"/>
          <p:cNvSpPr txBox="1"/>
          <p:nvPr/>
        </p:nvSpPr>
        <p:spPr>
          <a:xfrm>
            <a:off x="4572000" y="1888920"/>
            <a:ext cx="2057400" cy="5342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050" spc="-1" strike="noStrike">
                <a:solidFill>
                  <a:srgbClr val="ffffd7"/>
                </a:solidFill>
                <a:latin typeface="Arial"/>
              </a:rPr>
              <a:t>Larghezza max. di 780px: per dimensioni </a:t>
            </a:r>
            <a:r>
              <a:rPr b="1" lang="en-US" sz="1050" spc="-1" strike="noStrike">
                <a:solidFill>
                  <a:srgbClr val="ffffff"/>
                </a:solidFill>
                <a:latin typeface="Arial"/>
              </a:rPr>
              <a:t>inferiori</a:t>
            </a:r>
            <a:r>
              <a:rPr b="1" lang="en-US" sz="1050" spc="-1" strike="noStrike">
                <a:solidFill>
                  <a:srgbClr val="ffffd7"/>
                </a:solidFill>
                <a:latin typeface="Arial"/>
              </a:rPr>
              <a:t> il titolo si riduce da 4em a 3em</a:t>
            </a:r>
            <a:endParaRPr b="0" lang="en-US" sz="1050" spc="-1" strike="noStrike">
              <a:solidFill>
                <a:srgbClr val="ffffd7"/>
              </a:solidFill>
              <a:latin typeface="Arial"/>
            </a:endParaRPr>
          </a:p>
        </p:txBody>
      </p:sp>
      <p:sp>
        <p:nvSpPr>
          <p:cNvPr id="96" name="TextShape 12"/>
          <p:cNvSpPr txBox="1"/>
          <p:nvPr/>
        </p:nvSpPr>
        <p:spPr>
          <a:xfrm>
            <a:off x="4114800" y="1030680"/>
            <a:ext cx="4572000" cy="8582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1" lang="en-US" sz="1800" spc="-1" strike="noStrike">
                <a:solidFill>
                  <a:srgbClr val="ffff00"/>
                </a:solidFill>
                <a:latin typeface="Arial"/>
              </a:rPr>
              <a:t>Larghezza: tutta la viewport</a:t>
            </a:r>
            <a:endParaRPr b="0" lang="en-US" sz="1800" spc="-1" strike="noStrike">
              <a:solidFill>
                <a:srgbClr val="ffff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N</a:t>
            </a: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a</a:t>
            </a: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v</a:t>
            </a: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b</a:t>
            </a: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a</a:t>
            </a:r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r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rcRect l="0" t="19779" r="76901" b="13374"/>
          <a:stretch/>
        </p:blipFill>
        <p:spPr>
          <a:xfrm>
            <a:off x="8915400" y="1600200"/>
            <a:ext cx="1098000" cy="2285640"/>
          </a:xfrm>
          <a:prstGeom prst="rect">
            <a:avLst/>
          </a:prstGeom>
          <a:ln w="10800">
            <a:noFill/>
          </a:ln>
        </p:spPr>
      </p:pic>
      <p:sp>
        <p:nvSpPr>
          <p:cNvPr id="99" name="TextShape 2"/>
          <p:cNvSpPr txBox="1"/>
          <p:nvPr/>
        </p:nvSpPr>
        <p:spPr>
          <a:xfrm>
            <a:off x="7772400" y="1882440"/>
            <a:ext cx="1143000" cy="108936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400" spc="-1" strike="noStrike">
                <a:solidFill>
                  <a:srgbClr val="127622"/>
                </a:solidFill>
                <a:latin typeface="Arial"/>
              </a:rPr>
              <a:t>Altezza: 33.33% dell’altezza della viewport</a:t>
            </a:r>
            <a:endParaRPr b="0" lang="en-US" sz="14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942480" y="1371600"/>
            <a:ext cx="6829920" cy="4114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Consiste in un 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&lt;div&gt;</a:t>
            </a:r>
            <a:r>
              <a:rPr b="0" lang="en-US" sz="1800" spc="-1" strike="noStrike">
                <a:latin typeface="Arial"/>
              </a:rPr>
              <a:t> posizionato fisso sulla destra, a circa 1/3 dell’altezza della viewport. (effetto ottenuto impostando a 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33.33vh</a:t>
            </a:r>
            <a:r>
              <a:rPr b="0" lang="en-US" sz="1800" spc="-1" strike="noStrike">
                <a:latin typeface="Arial"/>
              </a:rPr>
              <a:t> le proprietà </a:t>
            </a:r>
            <a:r>
              <a:rPr b="0" lang="en-US" sz="1800" spc="-1" strike="noStrike">
                <a:solidFill>
                  <a:srgbClr val="729fcf"/>
                </a:solidFill>
                <a:latin typeface="Arial"/>
              </a:rPr>
              <a:t>top</a:t>
            </a:r>
            <a:r>
              <a:rPr b="0" lang="en-US" sz="1800" spc="-1" strike="noStrike">
                <a:latin typeface="Arial"/>
              </a:rPr>
              <a:t> e </a:t>
            </a:r>
            <a:r>
              <a:rPr b="0" lang="en-US" sz="1800" spc="-1" strike="noStrike">
                <a:solidFill>
                  <a:srgbClr val="729fcf"/>
                </a:solidFill>
                <a:latin typeface="Arial"/>
              </a:rPr>
              <a:t>bottom</a:t>
            </a:r>
            <a:r>
              <a:rPr b="0" lang="en-US" sz="1800" spc="-1" strike="noStrike">
                <a:latin typeface="Arial"/>
              </a:rPr>
              <a:t>).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È utilizzato come flex container: i flex item sono dei link (</a:t>
            </a:r>
            <a:r>
              <a:rPr b="0" lang="en-US" sz="1800" spc="-1" strike="noStrike">
                <a:solidFill>
                  <a:srgbClr val="2a6099"/>
                </a:solidFill>
                <a:latin typeface="Arial"/>
              </a:rPr>
              <a:t>&lt;a&gt;</a:t>
            </a:r>
            <a:r>
              <a:rPr b="0" lang="en-US" sz="1800" spc="-1" strike="noStrike">
                <a:latin typeface="Arial"/>
              </a:rPr>
              <a:t>) ad  altre pagine utili (che tuttavia non sono state create), allineati in colonna.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 la pagina è visualizzata da un dispositivo mobile (o con larghezza della viewport minore di </a:t>
            </a:r>
            <a:r>
              <a:rPr b="0" lang="en-US" sz="1800" spc="-1" strike="noStrike">
                <a:solidFill>
                  <a:srgbClr val="81d41a"/>
                </a:solidFill>
                <a:latin typeface="Arial"/>
              </a:rPr>
              <a:t>780px</a:t>
            </a:r>
            <a:r>
              <a:rPr b="0" lang="en-US" sz="1800" spc="-1" strike="noStrike">
                <a:latin typeface="Arial"/>
              </a:rPr>
              <a:t>), i pulsanti della navbar non sono più visibili (</a:t>
            </a:r>
            <a:r>
              <a:rPr b="0" lang="en-US" sz="1800" spc="-1" strike="noStrike">
                <a:solidFill>
                  <a:srgbClr val="729fcf"/>
                </a:solidFill>
                <a:latin typeface="Arial"/>
              </a:rPr>
              <a:t>display: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solidFill>
                  <a:srgbClr val="ff860d"/>
                </a:solidFill>
                <a:latin typeface="Arial"/>
              </a:rPr>
              <a:t>none</a:t>
            </a:r>
            <a:r>
              <a:rPr b="0" lang="en-US" sz="1800" spc="-1" strike="noStrike">
                <a:latin typeface="Arial"/>
              </a:rPr>
              <a:t>) e sono sostituiti da un pulsante che simula un menu.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Sezione dei Contenuti: tag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I cinque macro-blocchi dei contenuti sono divisi in due </a:t>
            </a:r>
            <a:r>
              <a:rPr b="0" lang="en-US" sz="2100" spc="-1" strike="noStrike">
                <a:solidFill>
                  <a:srgbClr val="2a6099"/>
                </a:solidFill>
                <a:latin typeface="Noto Sans Regular"/>
              </a:rPr>
              <a:t>&lt;div&gt;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Uno contiene il ‘tag’, ovvero il numero del contenuto, dentro un blocco </a:t>
            </a:r>
            <a:r>
              <a:rPr b="0" lang="en-US" sz="2100" spc="-1" strike="noStrike">
                <a:solidFill>
                  <a:srgbClr val="2a6099"/>
                </a:solidFill>
                <a:latin typeface="Noto Sans Regular"/>
              </a:rPr>
              <a:t>&lt;h1&gt;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 ed è a sua volta un flex container. Il blocco </a:t>
            </a:r>
            <a:r>
              <a:rPr b="0" lang="en-US" sz="2100" spc="-1" strike="noStrike">
                <a:solidFill>
                  <a:srgbClr val="2a6099"/>
                </a:solidFill>
                <a:latin typeface="Noto Sans Regular"/>
              </a:rPr>
              <a:t>&lt;h1&gt;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 è allineato a sinistra tramite la proprietà </a:t>
            </a:r>
            <a:r>
              <a:rPr b="0" lang="en-US" sz="2100" spc="-1" strike="noStrike">
                <a:solidFill>
                  <a:srgbClr val="729fcf"/>
                </a:solidFill>
                <a:latin typeface="Noto Sans Regular"/>
              </a:rPr>
              <a:t>align-items:</a:t>
            </a:r>
            <a:r>
              <a:rPr b="0" lang="en-US" sz="2100" spc="-1" strike="noStrike">
                <a:solidFill>
                  <a:srgbClr val="ff860d"/>
                </a:solidFill>
                <a:latin typeface="Noto Sans Regular"/>
              </a:rPr>
              <a:t> flex-end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, e presenta un margine destro di </a:t>
            </a:r>
            <a:r>
              <a:rPr b="0" lang="en-US" sz="2100" spc="-1" strike="noStrike">
                <a:solidFill>
                  <a:srgbClr val="81d41a"/>
                </a:solidFill>
                <a:latin typeface="Noto Sans Regular"/>
              </a:rPr>
              <a:t>40px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rcRect l="9069" t="2020" r="41014" b="55575"/>
          <a:stretch/>
        </p:blipFill>
        <p:spPr>
          <a:xfrm>
            <a:off x="1829520" y="3200400"/>
            <a:ext cx="5028480" cy="2057040"/>
          </a:xfrm>
          <a:prstGeom prst="rect">
            <a:avLst/>
          </a:prstGeom>
          <a:ln w="10800">
            <a:noFill/>
          </a:ln>
        </p:spPr>
      </p:pic>
      <p:sp>
        <p:nvSpPr>
          <p:cNvPr id="104" name="Line 3"/>
          <p:cNvSpPr/>
          <p:nvPr/>
        </p:nvSpPr>
        <p:spPr>
          <a:xfrm>
            <a:off x="2423160" y="4114800"/>
            <a:ext cx="320040" cy="0"/>
          </a:xfrm>
          <a:prstGeom prst="line">
            <a:avLst/>
          </a:prstGeom>
          <a:ln w="3816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Shape 4"/>
          <p:cNvSpPr txBox="1"/>
          <p:nvPr/>
        </p:nvSpPr>
        <p:spPr>
          <a:xfrm>
            <a:off x="2297160" y="3886200"/>
            <a:ext cx="674640" cy="3740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1d41a"/>
                </a:solidFill>
                <a:latin typeface="Arial"/>
              </a:rPr>
              <a:t>40px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Sezione dei Contenuti: content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601200" y="1143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333333"/>
                </a:solidFill>
                <a:latin typeface="Noto Sans Regular"/>
              </a:rPr>
              <a:t>La classe </a:t>
            </a:r>
            <a:r>
              <a:rPr b="0" lang="en-US" sz="1500" spc="-1" strike="noStrike">
                <a:solidFill>
                  <a:srgbClr val="ed4c05"/>
                </a:solidFill>
                <a:latin typeface="Noto Sans Regular"/>
              </a:rPr>
              <a:t>“content” </a:t>
            </a:r>
            <a:r>
              <a:rPr b="0" lang="en-US" sz="1500" spc="-1" strike="noStrike">
                <a:solidFill>
                  <a:srgbClr val="333333"/>
                </a:solidFill>
                <a:latin typeface="Noto Sans Regular"/>
              </a:rPr>
              <a:t>consiste in un </a:t>
            </a:r>
            <a:r>
              <a:rPr b="0" lang="en-US" sz="1500" spc="-1" strike="noStrike">
                <a:solidFill>
                  <a:srgbClr val="2a6099"/>
                </a:solidFill>
                <a:latin typeface="Noto Sans Regular"/>
              </a:rPr>
              <a:t>&lt;div&gt;</a:t>
            </a:r>
            <a:r>
              <a:rPr b="0" lang="en-US" sz="1500" spc="-1" strike="noStrike">
                <a:solidFill>
                  <a:srgbClr val="333333"/>
                </a:solidFill>
                <a:latin typeface="Noto Sans Regular"/>
              </a:rPr>
              <a:t> di larghezza </a:t>
            </a:r>
            <a:r>
              <a:rPr b="0" lang="en-US" sz="1500" spc="-1" strike="noStrike">
                <a:solidFill>
                  <a:srgbClr val="81d41a"/>
                </a:solidFill>
                <a:latin typeface="Noto Sans Regular"/>
              </a:rPr>
              <a:t>66.67vw</a:t>
            </a:r>
            <a:r>
              <a:rPr b="0" lang="en-US" sz="1500" spc="-1" strike="noStrike">
                <a:solidFill>
                  <a:srgbClr val="333333"/>
                </a:solidFill>
                <a:latin typeface="Noto Sans Regular"/>
              </a:rPr>
              <a:t> che contiene dei blocchi testuali e un’immagine. Ha un padding di 5px ai lati e sotto, e di 0px sopra (questo per ottenere una distanza complessiva di 20px dal testo tramite margine di </a:t>
            </a:r>
            <a:r>
              <a:rPr b="0" lang="en-US" sz="1500" spc="-1" strike="noStrike">
                <a:solidFill>
                  <a:srgbClr val="2a6099"/>
                </a:solidFill>
                <a:latin typeface="Noto Sans Regular"/>
              </a:rPr>
              <a:t>&lt;h1&gt;</a:t>
            </a:r>
            <a:r>
              <a:rPr b="0" lang="en-US" sz="1500" spc="-1" strike="noStrike">
                <a:solidFill>
                  <a:srgbClr val="333333"/>
                </a:solidFill>
                <a:latin typeface="Noto Sans Regular"/>
              </a:rPr>
              <a:t>). Le varie distanze sono le seguenti:</a:t>
            </a:r>
            <a:endParaRPr b="0" lang="en-US" sz="15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rcRect l="18142" t="0" r="16088" b="0"/>
          <a:stretch/>
        </p:blipFill>
        <p:spPr>
          <a:xfrm>
            <a:off x="1143360" y="2057400"/>
            <a:ext cx="4800240" cy="3515040"/>
          </a:xfrm>
          <a:prstGeom prst="rect">
            <a:avLst/>
          </a:prstGeom>
          <a:ln w="10800">
            <a:noFill/>
          </a:ln>
        </p:spPr>
      </p:pic>
      <p:sp>
        <p:nvSpPr>
          <p:cNvPr id="109" name="Line 3"/>
          <p:cNvSpPr/>
          <p:nvPr/>
        </p:nvSpPr>
        <p:spPr>
          <a:xfrm>
            <a:off x="1143360" y="3044880"/>
            <a:ext cx="0" cy="155520"/>
          </a:xfrm>
          <a:prstGeom prst="line">
            <a:avLst/>
          </a:prstGeom>
          <a:ln w="3816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4"/>
          <p:cNvSpPr/>
          <p:nvPr/>
        </p:nvSpPr>
        <p:spPr>
          <a:xfrm>
            <a:off x="1143000" y="3465720"/>
            <a:ext cx="0" cy="155520"/>
          </a:xfrm>
          <a:prstGeom prst="line">
            <a:avLst/>
          </a:prstGeom>
          <a:ln w="3816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5"/>
          <p:cNvSpPr/>
          <p:nvPr/>
        </p:nvSpPr>
        <p:spPr>
          <a:xfrm>
            <a:off x="1828800" y="3657600"/>
            <a:ext cx="0" cy="155520"/>
          </a:xfrm>
          <a:prstGeom prst="line">
            <a:avLst/>
          </a:prstGeom>
          <a:ln w="3816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Shape 6"/>
          <p:cNvSpPr txBox="1"/>
          <p:nvPr/>
        </p:nvSpPr>
        <p:spPr>
          <a:xfrm>
            <a:off x="601200" y="2971800"/>
            <a:ext cx="674640" cy="3740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1d41a"/>
                </a:solidFill>
                <a:latin typeface="Arial"/>
              </a:rPr>
              <a:t>20px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3" name="TextShape 7"/>
          <p:cNvSpPr txBox="1"/>
          <p:nvPr/>
        </p:nvSpPr>
        <p:spPr>
          <a:xfrm>
            <a:off x="601200" y="3429000"/>
            <a:ext cx="674640" cy="3740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1d41a"/>
                </a:solidFill>
                <a:latin typeface="Arial"/>
              </a:rPr>
              <a:t>20px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4" name="TextShape 8"/>
          <p:cNvSpPr txBox="1"/>
          <p:nvPr/>
        </p:nvSpPr>
        <p:spPr>
          <a:xfrm>
            <a:off x="1828800" y="3657600"/>
            <a:ext cx="674640" cy="3740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1d41a"/>
                </a:solidFill>
                <a:latin typeface="Arial"/>
              </a:rPr>
              <a:t>20px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5" name="Line 9"/>
          <p:cNvSpPr/>
          <p:nvPr/>
        </p:nvSpPr>
        <p:spPr>
          <a:xfrm>
            <a:off x="3429000" y="2286000"/>
            <a:ext cx="0" cy="311040"/>
          </a:xfrm>
          <a:prstGeom prst="line">
            <a:avLst/>
          </a:prstGeom>
          <a:ln w="3816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Shape 10"/>
          <p:cNvSpPr txBox="1"/>
          <p:nvPr/>
        </p:nvSpPr>
        <p:spPr>
          <a:xfrm>
            <a:off x="3429000" y="2369160"/>
            <a:ext cx="674640" cy="37404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1d41a"/>
                </a:solidFill>
                <a:latin typeface="Arial"/>
              </a:rPr>
              <a:t>60px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17" name="TextShape 11"/>
          <p:cNvSpPr txBox="1"/>
          <p:nvPr/>
        </p:nvSpPr>
        <p:spPr>
          <a:xfrm>
            <a:off x="4811760" y="3969360"/>
            <a:ext cx="1131840" cy="51588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81d41a"/>
                </a:solidFill>
                <a:latin typeface="Arial"/>
              </a:rPr>
              <a:t>Ogni immagine è larga 300px e alta 500px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Sezione dei Contenuti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29800" y="2354400"/>
            <a:ext cx="900000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Tag e content sono contenuti in una </a:t>
            </a:r>
            <a:r>
              <a:rPr b="0" lang="en-US" sz="2100" spc="-1" strike="noStrike">
                <a:solidFill>
                  <a:srgbClr val="2a6099"/>
                </a:solidFill>
                <a:latin typeface="Noto Sans Regular"/>
              </a:rPr>
              <a:t>&lt;section&gt;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 larga quanto la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viewport che fa da flex-container. Gli item sono allineati al 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centro.</a:t>
            </a:r>
            <a:endParaRPr b="0" lang="en-US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3300" spc="-1" strike="noStrike">
                <a:solidFill>
                  <a:srgbClr val="333333"/>
                </a:solidFill>
                <a:latin typeface="Noto Sans Regular"/>
              </a:rPr>
              <a:t>Visualizzazione Mobile</a:t>
            </a:r>
            <a:endParaRPr b="1" lang="en-US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200400" y="1260000"/>
            <a:ext cx="3536640" cy="41961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2023-03-24T12:42:40Z</dcterms:created>
  <dc:creator/>
  <dc:description/>
  <dc:language>en-US</dc:language>
  <cp:lastModifiedBy/>
  <dcterms:modified xsi:type="dcterms:W3CDTF">2023-03-24T14:10:34Z</dcterms:modified>
  <cp:revision>22</cp:revision>
  <dc:subject/>
  <dc:title>Impress</dc:title>
</cp:coreProperties>
</file>