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61" r:id="rId6"/>
    <p:sldId id="263" r:id="rId7"/>
    <p:sldId id="323" r:id="rId8"/>
    <p:sldId id="324" r:id="rId9"/>
    <p:sldId id="325" r:id="rId10"/>
    <p:sldId id="326" r:id="rId11"/>
    <p:sldId id="333" r:id="rId12"/>
    <p:sldId id="335" r:id="rId13"/>
    <p:sldId id="334" r:id="rId14"/>
    <p:sldId id="264" r:id="rId15"/>
    <p:sldId id="270" r:id="rId16"/>
    <p:sldId id="267"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5808" autoAdjust="0"/>
  </p:normalViewPr>
  <p:slideViewPr>
    <p:cSldViewPr snapToGrid="0">
      <p:cViewPr varScale="1">
        <p:scale>
          <a:sx n="70" d="100"/>
          <a:sy n="70" d="100"/>
        </p:scale>
        <p:origin x="13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6B6C956-E402-44BC-9140-F8CCF85CD5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B6C956-E402-44BC-9140-F8CCF85CD5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B6C956-E402-44BC-9140-F8CCF85CD5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1E9624D-FE2D-4597-B311-55080AF423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EED9A-F093-4465-B20F-8EFB89AAADC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6B6C956-E402-44BC-9140-F8CCF85CD5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6B6C956-E402-44BC-9140-F8CCF85CD5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6B6C956-E402-44BC-9140-F8CCF85CD5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6B6C956-E402-44BC-9140-F8CCF85CD5A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6B6C956-E402-44BC-9140-F8CCF85CD5A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6C956-E402-44BC-9140-F8CCF85CD5A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B6C956-E402-44BC-9140-F8CCF85CD5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B6C956-E402-44BC-9140-F8CCF85CD5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27544-865F-47B0-B2E6-B52135E744B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p:cNvPicPr>
            <a:picLocks noChangeAspect="1" noChangeArrowheads="1"/>
          </p:cNvPicPr>
          <p:nvPr/>
        </p:nvPicPr>
        <p:blipFill rotWithShape="1">
          <a:blip r:embed="rId1">
            <a:extLst>
              <a:ext uri="{28A0092B-C50C-407E-A947-70E740481C1C}">
                <a14:useLocalDpi xmlns:a14="http://schemas.microsoft.com/office/drawing/2010/main" val="0"/>
              </a:ext>
            </a:extLst>
          </a:blip>
          <a:srcRect b="10000"/>
          <a:stretch>
            <a:fillRect/>
          </a:stretch>
        </p:blipFill>
        <p:spPr bwMode="auto">
          <a:xfrm>
            <a:off x="-1" y="-1"/>
            <a:ext cx="12191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145"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900" dirty="0">
                <a:latin typeface="MS Reference Sans Serif"/>
                <a:cs typeface="Segoe UI" panose="020B0502040204020203"/>
              </a:rPr>
              <a:t>            </a:t>
            </a:r>
            <a:endParaRPr lang="en-US" dirty="0">
              <a:latin typeface="Calibri" panose="020F0502020204030204"/>
              <a:cs typeface="Calibri" panose="020F0502020204030204"/>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r>
              <a:rPr lang="en-US" dirty="0">
                <a:latin typeface="MS Reference Sans Serif"/>
                <a:cs typeface="Segoe UI" panose="020B0502040204020203"/>
              </a:rPr>
              <a:t>     </a:t>
            </a:r>
            <a:r>
              <a:rPr lang="en-US" dirty="0">
                <a:latin typeface="Cambria" panose="02040503050406030204" charset="0"/>
                <a:cs typeface="Cambria" panose="02040503050406030204" charset="0"/>
              </a:rPr>
              <a:t>Presented By-</a:t>
            </a:r>
            <a:endParaRPr lang="en-US" dirty="0">
              <a:latin typeface="Cambria" panose="02040503050406030204" charset="0"/>
              <a:cs typeface="Cambria" panose="02040503050406030204" charset="0"/>
            </a:endParaRPr>
          </a:p>
          <a:p>
            <a:pPr algn="ctr"/>
            <a:endParaRPr lang="en-US" dirty="0">
              <a:latin typeface="Cambria" panose="02040503050406030204" charset="0"/>
              <a:cs typeface="Cambria" panose="02040503050406030204" charset="0"/>
            </a:endParaRPr>
          </a:p>
          <a:p>
            <a:pPr lvl="1"/>
            <a:r>
              <a:rPr lang="en-US" dirty="0">
                <a:latin typeface="Cambria" panose="02040503050406030204" charset="0"/>
                <a:cs typeface="Cambria" panose="02040503050406030204" charset="0"/>
              </a:rPr>
              <a:t>Subodh Srivastava (201500710)</a:t>
            </a:r>
            <a:endParaRPr lang="en-US" dirty="0">
              <a:latin typeface="Cambria" panose="02040503050406030204" charset="0"/>
              <a:cs typeface="Cambria" panose="02040503050406030204" charset="0"/>
            </a:endParaRPr>
          </a:p>
          <a:p>
            <a:pPr lvl="1"/>
            <a:r>
              <a:rPr lang="en-US" dirty="0">
                <a:latin typeface="Cambria" panose="02040503050406030204" charset="0"/>
                <a:cs typeface="Cambria" panose="02040503050406030204" charset="0"/>
              </a:rPr>
              <a:t>Raj Sinha (201500552)</a:t>
            </a:r>
            <a:endParaRPr lang="en-US" dirty="0">
              <a:latin typeface="Cambria" panose="02040503050406030204" charset="0"/>
              <a:cs typeface="Cambria" panose="02040503050406030204" charset="0"/>
            </a:endParaRPr>
          </a:p>
          <a:p>
            <a:pPr lvl="1"/>
            <a:r>
              <a:rPr lang="en-US" dirty="0">
                <a:latin typeface="Cambria" panose="02040503050406030204" charset="0"/>
                <a:cs typeface="Cambria" panose="02040503050406030204" charset="0"/>
              </a:rPr>
              <a:t>Himanshu Kushwaha (201500296)</a:t>
            </a:r>
            <a:endParaRPr lang="en-US" dirty="0">
              <a:latin typeface="Cambria" panose="02040503050406030204" charset="0"/>
              <a:cs typeface="Cambria" panose="02040503050406030204" charset="0"/>
            </a:endParaRPr>
          </a:p>
          <a:p>
            <a:endParaRPr lang="en-US" sz="900" dirty="0">
              <a:latin typeface="MS Reference Sans Serif"/>
              <a:cs typeface="Segoe UI" panose="020B0502040204020203"/>
            </a:endParaRPr>
          </a:p>
          <a:p>
            <a:endParaRPr lang="en-US" sz="900" dirty="0">
              <a:latin typeface="MS Reference Sans Serif"/>
              <a:cs typeface="Segoe UI" panose="020B0502040204020203"/>
            </a:endParaRPr>
          </a:p>
          <a:p>
            <a:r>
              <a:rPr lang="en-US" dirty="0">
                <a:latin typeface="MS Reference Sans Serif"/>
                <a:cs typeface="Segoe UI" panose="020B0502040204020203"/>
              </a:rPr>
              <a:t>      </a:t>
            </a:r>
            <a:endParaRPr lang="en-US">
              <a:latin typeface="Calibri" panose="020F0502020204030204"/>
              <a:cs typeface="Calibri" panose="020F0502020204030204"/>
            </a:endParaRPr>
          </a:p>
        </p:txBody>
      </p:sp>
      <p:grpSp>
        <p:nvGrpSpPr>
          <p:cNvPr id="7" name="Group 6"/>
          <p:cNvGrpSpPr/>
          <p:nvPr/>
        </p:nvGrpSpPr>
        <p:grpSpPr>
          <a:xfrm rot="0">
            <a:off x="2162175" y="1711960"/>
            <a:ext cx="6920865" cy="1568450"/>
            <a:chOff x="2954305" y="2077062"/>
            <a:chExt cx="6920575" cy="1568450"/>
          </a:xfrm>
        </p:grpSpPr>
        <p:pic>
          <p:nvPicPr>
            <p:cNvPr id="5122" name="Picture 2" descr="openai&quot; Icon - Download for free – Iconduck"/>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954305" y="2223373"/>
              <a:ext cx="1190968" cy="12074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45275" y="2077062"/>
              <a:ext cx="5729605" cy="1568450"/>
            </a:xfrm>
            <a:prstGeom prst="rect">
              <a:avLst/>
            </a:prstGeom>
            <a:noFill/>
          </p:spPr>
          <p:txBody>
            <a:bodyPr wrap="none" lIns="91440" tIns="45720" rIns="91440" bIns="45720" rtlCol="0" anchor="t">
              <a:spAutoFit/>
            </a:bodyPr>
            <a:lstStyle/>
            <a:p>
              <a:r>
                <a:rPr lang="en-US" sz="9600" b="1" dirty="0" err="1">
                  <a:solidFill>
                    <a:schemeClr val="bg1"/>
                  </a:solidFill>
                  <a:latin typeface="Bahnschrift SemiBold" panose="020B0502040204020203" charset="0"/>
                  <a:cs typeface="Bahnschrift SemiBold" panose="020B0502040204020203" charset="0"/>
                </a:rPr>
                <a:t>InsightBot</a:t>
              </a:r>
              <a:endParaRPr lang="en-US" sz="9600" b="1" dirty="0" err="1">
                <a:solidFill>
                  <a:schemeClr val="bg1"/>
                </a:solidFill>
                <a:latin typeface="Bahnschrift SemiBold" panose="020B0502040204020203" charset="0"/>
                <a:cs typeface="Bahnschrift SemiBold" panose="020B0502040204020203" charset="0"/>
              </a:endParaRPr>
            </a:p>
          </p:txBody>
        </p:sp>
      </p:grpSp>
      <p:sp>
        <p:nvSpPr>
          <p:cNvPr id="3" name="TextBox 5"/>
          <p:cNvSpPr txBox="1"/>
          <p:nvPr/>
        </p:nvSpPr>
        <p:spPr>
          <a:xfrm>
            <a:off x="1957877" y="3393836"/>
            <a:ext cx="8050864" cy="521970"/>
          </a:xfrm>
          <a:prstGeom prst="rect">
            <a:avLst/>
          </a:prstGeom>
          <a:noFill/>
        </p:spPr>
        <p:txBody>
          <a:bodyPr wrap="square" lIns="91440" tIns="45720" rIns="91440" bIns="45720" rtlCol="0" anchor="t">
            <a:spAutoFit/>
          </a:bodyPr>
          <a:p>
            <a:pPr algn="ctr"/>
            <a:r>
              <a:rPr lang="en-US" sz="1400" b="1" dirty="0" err="1">
                <a:solidFill>
                  <a:schemeClr val="bg1"/>
                </a:solidFill>
                <a:latin typeface="Cambria" panose="02040503050406030204" charset="0"/>
                <a:ea typeface="+mn-lt"/>
                <a:cs typeface="Cambria" panose="02040503050406030204" charset="0"/>
              </a:rPr>
              <a:t>InsightBot</a:t>
            </a:r>
            <a:r>
              <a:rPr lang="en-US" sz="1400" dirty="0">
                <a:solidFill>
                  <a:schemeClr val="bg1"/>
                </a:solidFill>
                <a:latin typeface="Cambria" panose="02040503050406030204" charset="0"/>
                <a:ea typeface="+mn-lt"/>
                <a:cs typeface="Cambria" panose="02040503050406030204" charset="0"/>
              </a:rPr>
              <a:t>, </a:t>
            </a:r>
            <a:r>
              <a:rPr lang="en-US" sz="1400" b="0" i="0" dirty="0">
                <a:solidFill>
                  <a:schemeClr val="bg1"/>
                </a:solidFill>
                <a:effectLst/>
                <a:latin typeface="Cambria" panose="02040503050406030204" charset="0"/>
                <a:ea typeface="+mn-lt"/>
                <a:cs typeface="Cambria" panose="02040503050406030204" charset="0"/>
              </a:rPr>
              <a:t>is </a:t>
            </a:r>
            <a:r>
              <a:rPr lang="en-US" sz="1400" dirty="0">
                <a:solidFill>
                  <a:schemeClr val="bg1"/>
                </a:solidFill>
                <a:latin typeface="Cambria" panose="02040503050406030204" charset="0"/>
                <a:ea typeface="+mn-lt"/>
                <a:cs typeface="Cambria" panose="02040503050406030204" charset="0"/>
              </a:rPr>
              <a:t>a cutting-edge </a:t>
            </a:r>
            <a:r>
              <a:rPr lang="en-US" sz="1400" b="0" i="0" dirty="0">
                <a:solidFill>
                  <a:schemeClr val="bg1"/>
                </a:solidFill>
                <a:effectLst/>
                <a:latin typeface="Cambria" panose="02040503050406030204" charset="0"/>
                <a:ea typeface="+mn-lt"/>
                <a:cs typeface="Cambria" panose="02040503050406030204" charset="0"/>
              </a:rPr>
              <a:t>AI </a:t>
            </a:r>
            <a:r>
              <a:rPr lang="en-US" sz="1400" dirty="0">
                <a:solidFill>
                  <a:schemeClr val="bg1"/>
                </a:solidFill>
                <a:latin typeface="Cambria" panose="02040503050406030204" charset="0"/>
                <a:ea typeface="+mn-lt"/>
                <a:cs typeface="Cambria" panose="02040503050406030204" charset="0"/>
              </a:rPr>
              <a:t>chatbot designed to provide fast </a:t>
            </a:r>
            <a:r>
              <a:rPr lang="en-US" sz="1400" b="0" i="0" dirty="0">
                <a:solidFill>
                  <a:schemeClr val="bg1"/>
                </a:solidFill>
                <a:effectLst/>
                <a:latin typeface="Cambria" panose="02040503050406030204" charset="0"/>
                <a:ea typeface="+mn-lt"/>
                <a:cs typeface="Cambria" panose="02040503050406030204" charset="0"/>
              </a:rPr>
              <a:t>and </a:t>
            </a:r>
            <a:r>
              <a:rPr lang="en-US" sz="1400" dirty="0">
                <a:solidFill>
                  <a:schemeClr val="bg1"/>
                </a:solidFill>
                <a:latin typeface="Cambria" panose="02040503050406030204" charset="0"/>
                <a:ea typeface="+mn-lt"/>
                <a:cs typeface="Cambria" panose="02040503050406030204" charset="0"/>
              </a:rPr>
              <a:t>accurate support </a:t>
            </a:r>
            <a:r>
              <a:rPr lang="en-US" sz="1400" b="0" i="0" dirty="0">
                <a:solidFill>
                  <a:schemeClr val="bg1"/>
                </a:solidFill>
                <a:effectLst/>
                <a:latin typeface="Cambria" panose="02040503050406030204" charset="0"/>
                <a:ea typeface="+mn-lt"/>
                <a:cs typeface="Cambria" panose="02040503050406030204" charset="0"/>
              </a:rPr>
              <a:t>to </a:t>
            </a:r>
            <a:r>
              <a:rPr lang="en-US" sz="1400" dirty="0">
                <a:solidFill>
                  <a:schemeClr val="bg1"/>
                </a:solidFill>
                <a:latin typeface="Cambria" panose="02040503050406030204" charset="0"/>
                <a:ea typeface="+mn-lt"/>
                <a:cs typeface="Cambria" panose="02040503050406030204" charset="0"/>
              </a:rPr>
              <a:t>users seeking information or assistance</a:t>
            </a:r>
            <a:endParaRPr lang="en-US" sz="1400">
              <a:solidFill>
                <a:schemeClr val="bg1"/>
              </a:solidFill>
              <a:latin typeface="Cambria" panose="02040503050406030204" charset="0"/>
              <a:cs typeface="Cambria" panose="02040503050406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20"/>
                                  </p:iterate>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35" end="35"/>
                                            </p:txEl>
                                          </p:spTgt>
                                        </p:tgtEl>
                                        <p:attrNameLst>
                                          <p:attrName>style.visibility</p:attrName>
                                        </p:attrNameLst>
                                      </p:cBhvr>
                                      <p:to>
                                        <p:strVal val="visible"/>
                                      </p:to>
                                    </p:set>
                                    <p:anim calcmode="lin" valueType="num">
                                      <p:cBhvr additive="base">
                                        <p:cTn id="16" dur="500" fill="hold"/>
                                        <p:tgtEl>
                                          <p:spTgt spid="2">
                                            <p:txEl>
                                              <p:pRg st="35" end="3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35" end="3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xEl>
                                              <p:pRg st="37" end="37"/>
                                            </p:txEl>
                                          </p:spTgt>
                                        </p:tgtEl>
                                        <p:attrNameLst>
                                          <p:attrName>style.visibility</p:attrName>
                                        </p:attrNameLst>
                                      </p:cBhvr>
                                      <p:to>
                                        <p:strVal val="visible"/>
                                      </p:to>
                                    </p:set>
                                    <p:anim calcmode="lin" valueType="num">
                                      <p:cBhvr additive="base">
                                        <p:cTn id="20" dur="500" fill="hold"/>
                                        <p:tgtEl>
                                          <p:spTgt spid="2">
                                            <p:txEl>
                                              <p:pRg st="37" end="3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37" end="3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xEl>
                                              <p:pRg st="38" end="38"/>
                                            </p:txEl>
                                          </p:spTgt>
                                        </p:tgtEl>
                                        <p:attrNameLst>
                                          <p:attrName>style.visibility</p:attrName>
                                        </p:attrNameLst>
                                      </p:cBhvr>
                                      <p:to>
                                        <p:strVal val="visible"/>
                                      </p:to>
                                    </p:set>
                                    <p:anim calcmode="lin" valueType="num">
                                      <p:cBhvr additive="base">
                                        <p:cTn id="24" dur="500" fill="hold"/>
                                        <p:tgtEl>
                                          <p:spTgt spid="2">
                                            <p:txEl>
                                              <p:pRg st="38" end="3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8" end="3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39" end="39"/>
                                            </p:txEl>
                                          </p:spTgt>
                                        </p:tgtEl>
                                        <p:attrNameLst>
                                          <p:attrName>style.visibility</p:attrName>
                                        </p:attrNameLst>
                                      </p:cBhvr>
                                      <p:to>
                                        <p:strVal val="visible"/>
                                      </p:to>
                                    </p:set>
                                    <p:anim calcmode="lin" valueType="num">
                                      <p:cBhvr additive="base">
                                        <p:cTn id="28" dur="500" fill="hold"/>
                                        <p:tgtEl>
                                          <p:spTgt spid="2">
                                            <p:txEl>
                                              <p:pRg st="39" end="3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9" end="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WhatsApp Image 2023-04-26 at 14.25.36"/>
          <p:cNvPicPr>
            <a:picLocks noChangeAspect="1"/>
          </p:cNvPicPr>
          <p:nvPr/>
        </p:nvPicPr>
        <p:blipFill>
          <a:blip r:embed="rId1"/>
          <a:stretch>
            <a:fillRect/>
          </a:stretch>
        </p:blipFill>
        <p:spPr>
          <a:xfrm>
            <a:off x="421005" y="919480"/>
            <a:ext cx="10476230" cy="5759450"/>
          </a:xfrm>
          <a:prstGeom prst="rect">
            <a:avLst/>
          </a:prstGeom>
        </p:spPr>
      </p:pic>
      <p:sp>
        <p:nvSpPr>
          <p:cNvPr id="4" name="Text Box 3"/>
          <p:cNvSpPr txBox="1"/>
          <p:nvPr/>
        </p:nvSpPr>
        <p:spPr>
          <a:xfrm>
            <a:off x="1479550" y="208280"/>
            <a:ext cx="6696075" cy="583565"/>
          </a:xfrm>
          <a:prstGeom prst="rect">
            <a:avLst/>
          </a:prstGeom>
          <a:noFill/>
        </p:spPr>
        <p:txBody>
          <a:bodyPr wrap="square" rtlCol="0">
            <a:spAutoFit/>
          </a:bodyPr>
          <a:p>
            <a:r>
              <a:rPr lang="en-IN" altLang="en-US"/>
              <a:t>                                                       </a:t>
            </a:r>
            <a:r>
              <a:rPr lang="en-IN" altLang="en-US" sz="3200" b="1" i="1" u="sng">
                <a:latin typeface="Bahnschrift SemiBold" panose="020B0502040204020203" charset="0"/>
                <a:cs typeface="Bahnschrift SemiBold" panose="020B0502040204020203" charset="0"/>
              </a:rPr>
              <a:t>OpenAI Result</a:t>
            </a:r>
            <a:endParaRPr lang="en-IN" altLang="en-US" sz="3200" b="1" i="1" u="sng">
              <a:latin typeface="Bahnschrift SemiBold" panose="020B0502040204020203" charset="0"/>
              <a:cs typeface="Bahnschrift SemiBold"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roject2"/>
          <p:cNvPicPr>
            <a:picLocks noChangeAspect="1"/>
          </p:cNvPicPr>
          <p:nvPr/>
        </p:nvPicPr>
        <p:blipFill>
          <a:blip r:embed="rId1"/>
          <a:stretch>
            <a:fillRect/>
          </a:stretch>
        </p:blipFill>
        <p:spPr>
          <a:xfrm>
            <a:off x="168910" y="775970"/>
            <a:ext cx="11854180" cy="5689600"/>
          </a:xfrm>
          <a:prstGeom prst="rect">
            <a:avLst/>
          </a:prstGeom>
        </p:spPr>
      </p:pic>
      <p:sp>
        <p:nvSpPr>
          <p:cNvPr id="4" name="Text Box 3"/>
          <p:cNvSpPr txBox="1"/>
          <p:nvPr/>
        </p:nvSpPr>
        <p:spPr>
          <a:xfrm>
            <a:off x="4319905" y="192405"/>
            <a:ext cx="3968115" cy="583565"/>
          </a:xfrm>
          <a:prstGeom prst="rect">
            <a:avLst/>
          </a:prstGeom>
          <a:noFill/>
        </p:spPr>
        <p:txBody>
          <a:bodyPr wrap="none" rtlCol="0">
            <a:spAutoFit/>
          </a:bodyPr>
          <a:p>
            <a:r>
              <a:rPr lang="en-IN" altLang="en-US" sz="3200" b="1" i="1" u="sng">
                <a:latin typeface="Bahnschrift SemiBold" panose="020B0502040204020203" charset="0"/>
                <a:cs typeface="Bahnschrift SemiBold" panose="020B0502040204020203" charset="0"/>
              </a:rPr>
              <a:t>INSIGHTBOT RESULT</a:t>
            </a:r>
            <a:endParaRPr lang="en-IN" altLang="en-US" sz="3200" b="1" i="1" u="sng">
              <a:latin typeface="Bahnschrift SemiBold" panose="020B0502040204020203" charset="0"/>
              <a:cs typeface="Bahnschrift SemiBold"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OpenAI Fiv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013798"/>
            <a:ext cx="5764191" cy="39044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192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5751" y="179457"/>
            <a:ext cx="4498340" cy="706755"/>
          </a:xfrm>
          <a:prstGeom prst="rect">
            <a:avLst/>
          </a:prstGeom>
          <a:noFill/>
        </p:spPr>
        <p:txBody>
          <a:bodyPr wrap="none" rtlCol="0">
            <a:spAutoFit/>
          </a:bodyPr>
          <a:lstStyle/>
          <a:p>
            <a:pPr algn="r"/>
            <a:r>
              <a:rPr lang="en-IN" altLang="en-US" sz="4000" b="1" i="0" dirty="0">
                <a:solidFill>
                  <a:schemeClr val="bg1"/>
                </a:solidFill>
                <a:effectLst/>
                <a:latin typeface="MS Reference Sans Serif" panose="020B0604030504040204" pitchFamily="34" charset="0"/>
              </a:rPr>
              <a:t>Prompt’s</a:t>
            </a:r>
            <a:r>
              <a:rPr lang="en-US" sz="4000" b="1" i="0" dirty="0">
                <a:solidFill>
                  <a:schemeClr val="bg1"/>
                </a:solidFill>
                <a:effectLst/>
                <a:latin typeface="MS Reference Sans Serif" panose="020B0604030504040204" pitchFamily="34" charset="0"/>
              </a:rPr>
              <a:t> </a:t>
            </a:r>
            <a:r>
              <a:rPr lang="en-US" sz="4000" b="1" dirty="0">
                <a:solidFill>
                  <a:schemeClr val="bg1"/>
                </a:solidFill>
                <a:latin typeface="MS Reference Sans Serif" panose="020B0604030504040204" pitchFamily="34" charset="0"/>
              </a:rPr>
              <a:t>Goals</a:t>
            </a:r>
            <a:endParaRPr lang="en-US" sz="4000" b="1" dirty="0">
              <a:solidFill>
                <a:schemeClr val="bg1"/>
              </a:solidFill>
              <a:latin typeface="MS Reference Sans Serif" panose="020B0604030504040204" pitchFamily="34" charset="0"/>
            </a:endParaRPr>
          </a:p>
        </p:txBody>
      </p:sp>
      <p:pic>
        <p:nvPicPr>
          <p:cNvPr id="15362" name="Picture 2" descr="OpenAI 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580" y="2013798"/>
            <a:ext cx="6027420" cy="39044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3279775" y="2352610"/>
            <a:ext cx="5632450" cy="4020185"/>
            <a:chOff x="1828800" y="2352610"/>
            <a:chExt cx="5632450" cy="4020185"/>
          </a:xfrm>
        </p:grpSpPr>
        <p:sp>
          <p:nvSpPr>
            <p:cNvPr id="7" name="Rectangle 6"/>
            <p:cNvSpPr/>
            <p:nvPr/>
          </p:nvSpPr>
          <p:spPr>
            <a:xfrm>
              <a:off x="1828800" y="2352610"/>
              <a:ext cx="5632450" cy="32267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00250" y="2588195"/>
              <a:ext cx="5300345" cy="3784600"/>
            </a:xfrm>
            <a:prstGeom prst="rect">
              <a:avLst/>
            </a:prstGeom>
            <a:noFill/>
          </p:spPr>
          <p:txBody>
            <a:bodyPr wrap="square" rtlCol="0">
              <a:spAutoFit/>
            </a:bodyPr>
            <a:lstStyle/>
            <a:p>
              <a:pPr algn="just">
                <a:lnSpc>
                  <a:spcPct val="150000"/>
                </a:lnSpc>
              </a:pPr>
              <a:r>
                <a:rPr lang="en-US" sz="1400" i="0">
                  <a:effectLst/>
                  <a:latin typeface="Bahnschrift SemiBold" panose="020B0502040204020203" charset="0"/>
                  <a:cs typeface="Bahnschrift SemiBold" panose="020B0502040204020203" charset="0"/>
                </a:rPr>
                <a:t>An ideal prompt should be clear and concise, providing enough information for the reader to understand the task at hand. It should also be specific and focused so that the reader knows precisely what is expected of them. Additionally, an ideal prompt should be engaging and exciting so that the reader is motivated to respond. Overall, an ideal prompt should provide all of the necessary information and context while also being engaging and effective at communicating the desired response.</a:t>
              </a:r>
              <a:endParaRPr lang="en-US" sz="1400" i="0">
                <a:effectLst/>
                <a:latin typeface="Bahnschrift SemiBold" panose="020B0502040204020203" charset="0"/>
                <a:cs typeface="Bahnschrift SemiBold" panose="020B0502040204020203" charset="0"/>
              </a:endParaRPr>
            </a:p>
            <a:p>
              <a:pPr algn="just">
                <a:lnSpc>
                  <a:spcPct val="150000"/>
                </a:lnSpc>
              </a:pPr>
              <a:endParaRPr lang="en-US" sz="1200" i="0">
                <a:effectLst/>
                <a:latin typeface="Bahnschrift SemiBold" panose="020B0502040204020203" charset="0"/>
                <a:cs typeface="Bahnschrift SemiBold" panose="020B0502040204020203" charset="0"/>
              </a:endParaRPr>
            </a:p>
            <a:p>
              <a:pPr algn="just">
                <a:lnSpc>
                  <a:spcPct val="150000"/>
                </a:lnSpc>
              </a:pPr>
              <a:endParaRPr lang="en-US" sz="1200" i="0">
                <a:effectLst/>
                <a:latin typeface="Bahnschrift SemiBold" panose="020B0502040204020203" charset="0"/>
                <a:cs typeface="Bahnschrift SemiBold" panose="020B0502040204020203" charset="0"/>
              </a:endParaRPr>
            </a:p>
            <a:p>
              <a:pPr algn="just">
                <a:lnSpc>
                  <a:spcPct val="150000"/>
                </a:lnSpc>
              </a:pPr>
              <a:endParaRPr lang="en-US" sz="1200" i="0">
                <a:effectLst/>
                <a:latin typeface="Bahnschrift SemiBold" panose="020B0502040204020203" charset="0"/>
                <a:cs typeface="Bahnschrift SemiBold" panose="020B0502040204020203" charset="0"/>
              </a:endParaRPr>
            </a:p>
            <a:p>
              <a:pPr algn="just">
                <a:lnSpc>
                  <a:spcPct val="150000"/>
                </a:lnSpc>
              </a:pPr>
              <a:endParaRPr lang="en-US" sz="1200" i="0">
                <a:effectLst/>
                <a:latin typeface="Bahnschrift SemiBold" panose="020B0502040204020203" charset="0"/>
                <a:cs typeface="Bahnschrift SemiBold" panose="020B0502040204020203" charset="0"/>
              </a:endParaRPr>
            </a:p>
          </p:txBody>
        </p:sp>
      </p:grpSp>
      <p:pic>
        <p:nvPicPr>
          <p:cNvPr id="5" name="Picture 4" descr="InsightBot"/>
          <p:cNvPicPr>
            <a:picLocks noChangeAspect="1"/>
          </p:cNvPicPr>
          <p:nvPr/>
        </p:nvPicPr>
        <p:blipFill>
          <a:blip r:embed="rId3"/>
          <a:stretch>
            <a:fillRect/>
          </a:stretch>
        </p:blipFill>
        <p:spPr>
          <a:xfrm>
            <a:off x="10568940" y="6321425"/>
            <a:ext cx="1551940" cy="534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4992914"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09334" y="639058"/>
            <a:ext cx="3557866" cy="2492990"/>
            <a:chOff x="315634" y="639058"/>
            <a:chExt cx="3557866" cy="2492990"/>
          </a:xfrm>
        </p:grpSpPr>
        <p:sp>
          <p:nvSpPr>
            <p:cNvPr id="5" name="TextBox 4"/>
            <p:cNvSpPr txBox="1"/>
            <p:nvPr/>
          </p:nvSpPr>
          <p:spPr>
            <a:xfrm>
              <a:off x="315634" y="639058"/>
              <a:ext cx="2965877" cy="1323439"/>
            </a:xfrm>
            <a:prstGeom prst="rect">
              <a:avLst/>
            </a:prstGeom>
            <a:noFill/>
          </p:spPr>
          <p:txBody>
            <a:bodyPr wrap="none" lIns="91440" tIns="45720" rIns="91440" bIns="45720" rtlCol="0" anchor="t">
              <a:spAutoFit/>
            </a:bodyPr>
            <a:lstStyle/>
            <a:p>
              <a:r>
                <a:rPr lang="en-US" sz="4000" b="1" dirty="0">
                  <a:solidFill>
                    <a:schemeClr val="bg1"/>
                  </a:solidFill>
                  <a:latin typeface="MS Reference Sans Serif"/>
                </a:rPr>
                <a:t>Something</a:t>
              </a:r>
              <a:endParaRPr lang="en-US" dirty="0">
                <a:solidFill>
                  <a:schemeClr val="bg1"/>
                </a:solidFill>
                <a:latin typeface="Calibri" panose="020F0502020204030204"/>
                <a:cs typeface="Calibri" panose="020F0502020204030204"/>
              </a:endParaRPr>
            </a:p>
            <a:p>
              <a:r>
                <a:rPr lang="en-US" sz="4000" b="1" dirty="0">
                  <a:solidFill>
                    <a:schemeClr val="bg1"/>
                  </a:solidFill>
                  <a:latin typeface="MS Reference Sans Serif"/>
                </a:rPr>
                <a:t>Different</a:t>
              </a:r>
              <a:endParaRPr lang="en-US" sz="4000" b="1" dirty="0">
                <a:solidFill>
                  <a:schemeClr val="bg1"/>
                </a:solidFill>
                <a:latin typeface="MS Reference Sans Serif"/>
              </a:endParaRPr>
            </a:p>
          </p:txBody>
        </p:sp>
        <p:sp>
          <p:nvSpPr>
            <p:cNvPr id="6" name="TextBox 5"/>
            <p:cNvSpPr txBox="1"/>
            <p:nvPr/>
          </p:nvSpPr>
          <p:spPr>
            <a:xfrm>
              <a:off x="315634" y="1962497"/>
              <a:ext cx="3557866" cy="1169551"/>
            </a:xfrm>
            <a:prstGeom prst="rect">
              <a:avLst/>
            </a:prstGeom>
            <a:noFill/>
          </p:spPr>
          <p:txBody>
            <a:bodyPr wrap="square" lIns="91440" tIns="45720" rIns="91440" bIns="45720" rtlCol="0" anchor="t">
              <a:spAutoFit/>
            </a:bodyPr>
            <a:lstStyle/>
            <a:p>
              <a:pPr algn="just"/>
              <a:r>
                <a:rPr lang="en-US" sz="1400" dirty="0">
                  <a:solidFill>
                    <a:schemeClr val="bg1"/>
                  </a:solidFill>
                  <a:ea typeface="+mn-lt"/>
                  <a:cs typeface="+mn-lt"/>
                </a:rPr>
                <a:t>Prompt Development </a:t>
              </a:r>
              <a:r>
                <a:rPr lang="en-US" sz="1400" b="0" i="0" dirty="0">
                  <a:solidFill>
                    <a:schemeClr val="bg1"/>
                  </a:solidFill>
                  <a:effectLst/>
                  <a:ea typeface="+mn-lt"/>
                  <a:cs typeface="+mn-lt"/>
                </a:rPr>
                <a:t>is </a:t>
              </a:r>
              <a:r>
                <a:rPr lang="en-US" sz="1400" dirty="0">
                  <a:solidFill>
                    <a:schemeClr val="bg1"/>
                  </a:solidFill>
                  <a:ea typeface="+mn-lt"/>
                  <a:cs typeface="+mn-lt"/>
                </a:rPr>
                <a:t>the practice of</a:t>
              </a:r>
              <a:r>
                <a:rPr lang="en-US" sz="1400" b="1" dirty="0">
                  <a:solidFill>
                    <a:schemeClr val="bg1"/>
                  </a:solidFill>
                  <a:ea typeface="+mn-lt"/>
                  <a:cs typeface="+mn-lt"/>
                </a:rPr>
                <a:t> giving an AI model specific instructions </a:t>
              </a:r>
              <a:r>
                <a:rPr lang="en-US" sz="1400" b="1" i="0" dirty="0">
                  <a:solidFill>
                    <a:schemeClr val="bg1"/>
                  </a:solidFill>
                  <a:effectLst/>
                  <a:ea typeface="+mn-lt"/>
                  <a:cs typeface="+mn-lt"/>
                </a:rPr>
                <a:t>to </a:t>
              </a:r>
              <a:r>
                <a:rPr lang="en-US" sz="1400" b="1" dirty="0">
                  <a:solidFill>
                    <a:schemeClr val="bg1"/>
                  </a:solidFill>
                  <a:ea typeface="+mn-lt"/>
                  <a:cs typeface="+mn-lt"/>
                </a:rPr>
                <a:t>produce the results you want</a:t>
              </a:r>
              <a:r>
                <a:rPr lang="en-US" sz="1400" dirty="0">
                  <a:solidFill>
                    <a:schemeClr val="bg1"/>
                  </a:solidFill>
                  <a:ea typeface="+mn-lt"/>
                  <a:cs typeface="+mn-lt"/>
                </a:rPr>
                <a:t>. A prompt is </a:t>
              </a:r>
              <a:r>
                <a:rPr lang="en-US" sz="1400" b="0" i="0" dirty="0">
                  <a:solidFill>
                    <a:schemeClr val="bg1"/>
                  </a:solidFill>
                  <a:effectLst/>
                  <a:ea typeface="+mn-lt"/>
                  <a:cs typeface="+mn-lt"/>
                </a:rPr>
                <a:t>a </a:t>
              </a:r>
              <a:r>
                <a:rPr lang="en-US" sz="1400" dirty="0">
                  <a:solidFill>
                    <a:schemeClr val="bg1"/>
                  </a:solidFill>
                  <a:ea typeface="+mn-lt"/>
                  <a:cs typeface="+mn-lt"/>
                </a:rPr>
                <a:t>sequence </a:t>
              </a:r>
              <a:r>
                <a:rPr lang="en-US" sz="1400" b="0" i="0" dirty="0">
                  <a:solidFill>
                    <a:schemeClr val="bg1"/>
                  </a:solidFill>
                  <a:effectLst/>
                  <a:ea typeface="+mn-lt"/>
                  <a:cs typeface="+mn-lt"/>
                </a:rPr>
                <a:t>of </a:t>
              </a:r>
              <a:r>
                <a:rPr lang="en-US" sz="1400" dirty="0">
                  <a:solidFill>
                    <a:schemeClr val="bg1"/>
                  </a:solidFill>
                  <a:ea typeface="+mn-lt"/>
                  <a:cs typeface="+mn-lt"/>
                </a:rPr>
                <a:t>text or </a:t>
              </a:r>
              <a:r>
                <a:rPr lang="en-US" sz="1400" b="0" i="0" dirty="0">
                  <a:solidFill>
                    <a:schemeClr val="bg1"/>
                  </a:solidFill>
                  <a:effectLst/>
                  <a:ea typeface="+mn-lt"/>
                  <a:cs typeface="+mn-lt"/>
                </a:rPr>
                <a:t>a </a:t>
              </a:r>
              <a:r>
                <a:rPr lang="en-US" sz="1400" dirty="0">
                  <a:solidFill>
                    <a:schemeClr val="bg1"/>
                  </a:solidFill>
                  <a:ea typeface="+mn-lt"/>
                  <a:cs typeface="+mn-lt"/>
                </a:rPr>
                <a:t>line of code </a:t>
              </a:r>
              <a:r>
                <a:rPr lang="en-US" sz="1400" b="0" i="0" dirty="0">
                  <a:solidFill>
                    <a:schemeClr val="bg1"/>
                  </a:solidFill>
                  <a:effectLst/>
                  <a:ea typeface="+mn-lt"/>
                  <a:cs typeface="+mn-lt"/>
                </a:rPr>
                <a:t>that </a:t>
              </a:r>
              <a:r>
                <a:rPr lang="en-US" sz="1400" dirty="0">
                  <a:solidFill>
                    <a:schemeClr val="bg1"/>
                  </a:solidFill>
                  <a:ea typeface="+mn-lt"/>
                  <a:cs typeface="+mn-lt"/>
                </a:rPr>
                <a:t>can trigger a response from an AI model.</a:t>
              </a:r>
              <a:endParaRPr lang="en-US">
                <a:solidFill>
                  <a:schemeClr val="bg1"/>
                </a:solidFill>
                <a:cs typeface="Calibri" panose="020F0502020204030204"/>
              </a:endParaRPr>
            </a:p>
          </p:txBody>
        </p:sp>
      </p:grpSp>
      <p:grpSp>
        <p:nvGrpSpPr>
          <p:cNvPr id="14" name="Group 13"/>
          <p:cNvGrpSpPr/>
          <p:nvPr/>
        </p:nvGrpSpPr>
        <p:grpSpPr>
          <a:xfrm>
            <a:off x="5702247" y="591457"/>
            <a:ext cx="5909175" cy="5675086"/>
            <a:chOff x="5702247" y="591457"/>
            <a:chExt cx="5909175" cy="5675086"/>
          </a:xfrm>
        </p:grpSpPr>
        <p:cxnSp>
          <p:nvCxnSpPr>
            <p:cNvPr id="8" name="Straight Connector 7"/>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b="0" i="0" dirty="0">
                  <a:effectLst/>
                  <a:latin typeface="MS Reference Sans Serif" panose="020B0604030504040204" pitchFamily="34" charset="0"/>
                </a:rPr>
                <a:t>OpenAI conducts 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p:cNvSpPr txBox="1"/>
            <p:nvPr/>
          </p:nvSpPr>
          <p:spPr>
            <a:xfrm>
              <a:off x="9074797" y="1016084"/>
              <a:ext cx="2536625" cy="181483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b="1" i="0" dirty="0">
                  <a:effectLst/>
                  <a:latin typeface="MS Reference Sans Serif" panose="020B0604030504040204" pitchFamily="34" charset="0"/>
                </a:rPr>
                <a:t> </a:t>
              </a:r>
              <a:r>
                <a:rPr lang="en-IN" altLang="en-US" b="1" i="0" dirty="0">
                  <a:effectLst/>
                  <a:latin typeface="MS Reference Sans Serif" panose="020B0604030504040204" pitchFamily="34" charset="0"/>
                </a:rPr>
                <a:t>Prompts</a:t>
              </a:r>
              <a:endParaRPr lang="en-US" sz="2000" b="1" i="0" dirty="0">
                <a:effectLst/>
                <a:latin typeface="MS Reference Sans Serif" panose="020B0604030504040204" pitchFamily="34" charset="0"/>
              </a:endParaRPr>
            </a:p>
            <a:p>
              <a:pPr algn="just"/>
              <a:r>
                <a:rPr lang="en-US" sz="1200" dirty="0">
                  <a:solidFill>
                    <a:schemeClr val="tx1"/>
                  </a:solidFill>
                  <a:ea typeface="+mn-lt"/>
                  <a:cs typeface="+mn-lt"/>
                  <a:sym typeface="+mn-ea"/>
                </a:rPr>
                <a:t>Prompt Development </a:t>
              </a:r>
              <a:r>
                <a:rPr lang="en-US" sz="1200" dirty="0">
                  <a:solidFill>
                    <a:schemeClr val="tx1"/>
                  </a:solidFill>
                  <a:effectLst/>
                  <a:ea typeface="+mn-lt"/>
                  <a:cs typeface="+mn-lt"/>
                  <a:sym typeface="+mn-ea"/>
                </a:rPr>
                <a:t>is </a:t>
              </a:r>
              <a:r>
                <a:rPr lang="en-US" sz="1200" dirty="0">
                  <a:solidFill>
                    <a:schemeClr val="tx1"/>
                  </a:solidFill>
                  <a:ea typeface="+mn-lt"/>
                  <a:cs typeface="+mn-lt"/>
                  <a:sym typeface="+mn-ea"/>
                </a:rPr>
                <a:t>the practice of</a:t>
              </a:r>
              <a:r>
                <a:rPr lang="en-US" sz="1200" b="1" dirty="0">
                  <a:solidFill>
                    <a:schemeClr val="tx1"/>
                  </a:solidFill>
                  <a:ea typeface="+mn-lt"/>
                  <a:cs typeface="+mn-lt"/>
                  <a:sym typeface="+mn-ea"/>
                </a:rPr>
                <a:t> giving an AI model specific instructions </a:t>
              </a:r>
              <a:r>
                <a:rPr lang="en-US" sz="1200" b="1" dirty="0">
                  <a:solidFill>
                    <a:schemeClr val="tx1"/>
                  </a:solidFill>
                  <a:effectLst/>
                  <a:ea typeface="+mn-lt"/>
                  <a:cs typeface="+mn-lt"/>
                  <a:sym typeface="+mn-ea"/>
                </a:rPr>
                <a:t>to </a:t>
              </a:r>
              <a:r>
                <a:rPr lang="en-US" sz="1200" b="1" dirty="0">
                  <a:solidFill>
                    <a:schemeClr val="tx1"/>
                  </a:solidFill>
                  <a:ea typeface="+mn-lt"/>
                  <a:cs typeface="+mn-lt"/>
                  <a:sym typeface="+mn-ea"/>
                </a:rPr>
                <a:t>produce the results you want</a:t>
              </a:r>
              <a:r>
                <a:rPr lang="en-US" sz="1200" dirty="0">
                  <a:solidFill>
                    <a:schemeClr val="tx1"/>
                  </a:solidFill>
                  <a:ea typeface="+mn-lt"/>
                  <a:cs typeface="+mn-lt"/>
                  <a:sym typeface="+mn-ea"/>
                </a:rPr>
                <a:t>. A prompt is </a:t>
              </a:r>
              <a:r>
                <a:rPr lang="en-US" sz="1200" dirty="0">
                  <a:solidFill>
                    <a:schemeClr val="tx1"/>
                  </a:solidFill>
                  <a:effectLst/>
                  <a:ea typeface="+mn-lt"/>
                  <a:cs typeface="+mn-lt"/>
                  <a:sym typeface="+mn-ea"/>
                </a:rPr>
                <a:t>a </a:t>
              </a:r>
              <a:r>
                <a:rPr lang="en-US" sz="1200" dirty="0">
                  <a:solidFill>
                    <a:schemeClr val="tx1"/>
                  </a:solidFill>
                  <a:ea typeface="+mn-lt"/>
                  <a:cs typeface="+mn-lt"/>
                  <a:sym typeface="+mn-ea"/>
                </a:rPr>
                <a:t>sequence </a:t>
              </a:r>
              <a:r>
                <a:rPr lang="en-US" sz="1200" dirty="0">
                  <a:solidFill>
                    <a:schemeClr val="tx1"/>
                  </a:solidFill>
                  <a:effectLst/>
                  <a:ea typeface="+mn-lt"/>
                  <a:cs typeface="+mn-lt"/>
                  <a:sym typeface="+mn-ea"/>
                </a:rPr>
                <a:t>of </a:t>
              </a:r>
              <a:r>
                <a:rPr lang="en-US" sz="1200" dirty="0">
                  <a:solidFill>
                    <a:schemeClr val="tx1"/>
                  </a:solidFill>
                  <a:ea typeface="+mn-lt"/>
                  <a:cs typeface="+mn-lt"/>
                  <a:sym typeface="+mn-ea"/>
                </a:rPr>
                <a:t>text or </a:t>
              </a:r>
              <a:r>
                <a:rPr lang="en-US" sz="1200" dirty="0">
                  <a:solidFill>
                    <a:schemeClr val="tx1"/>
                  </a:solidFill>
                  <a:effectLst/>
                  <a:ea typeface="+mn-lt"/>
                  <a:cs typeface="+mn-lt"/>
                  <a:sym typeface="+mn-ea"/>
                </a:rPr>
                <a:t>a </a:t>
              </a:r>
              <a:r>
                <a:rPr lang="en-US" sz="1200" dirty="0">
                  <a:solidFill>
                    <a:schemeClr val="tx1"/>
                  </a:solidFill>
                  <a:ea typeface="+mn-lt"/>
                  <a:cs typeface="+mn-lt"/>
                  <a:sym typeface="+mn-ea"/>
                </a:rPr>
                <a:t>line of code </a:t>
              </a:r>
              <a:r>
                <a:rPr lang="en-US" sz="1200" dirty="0">
                  <a:solidFill>
                    <a:schemeClr val="tx1"/>
                  </a:solidFill>
                  <a:effectLst/>
                  <a:ea typeface="+mn-lt"/>
                  <a:cs typeface="+mn-lt"/>
                  <a:sym typeface="+mn-ea"/>
                </a:rPr>
                <a:t>that </a:t>
              </a:r>
              <a:r>
                <a:rPr lang="en-US" sz="1200" dirty="0">
                  <a:solidFill>
                    <a:schemeClr val="tx1"/>
                  </a:solidFill>
                  <a:ea typeface="+mn-lt"/>
                  <a:cs typeface="+mn-lt"/>
                  <a:sym typeface="+mn-ea"/>
                </a:rPr>
                <a:t>can trigger a response from an AI model.</a:t>
              </a:r>
              <a:endParaRPr lang="en-US" sz="1200" dirty="0">
                <a:solidFill>
                  <a:schemeClr val="tx1"/>
                </a:solidFill>
                <a:latin typeface="MS Reference Sans Serif" panose="020B0604030504040204" pitchFamily="34" charset="0"/>
                <a:ea typeface="+mn-lt"/>
                <a:cs typeface="+mn-lt"/>
                <a:sym typeface="+mn-ea"/>
              </a:endParaRPr>
            </a:p>
          </p:txBody>
        </p:sp>
        <p:sp>
          <p:nvSpPr>
            <p:cNvPr id="12" name="TextBox 11"/>
            <p:cNvSpPr txBox="1"/>
            <p:nvPr/>
          </p:nvSpPr>
          <p:spPr>
            <a:xfrm>
              <a:off x="5702247" y="3752027"/>
              <a:ext cx="2536625" cy="1708160"/>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endParaRPr lang="en-US" sz="1600" b="1" dirty="0">
                <a:latin typeface="MS Reference Sans Serif" panose="020B0604030504040204" pitchFamily="34" charset="0"/>
              </a:endParaRPr>
            </a:p>
            <a:p>
              <a:pPr algn="just">
                <a:spcBef>
                  <a:spcPts val="600"/>
                </a:spcBef>
              </a:pPr>
              <a:r>
                <a:rPr lang="en-US" sz="1200" b="0" i="0" dirty="0">
                  <a:effectLst/>
                  <a:latin typeface="MS Reference Sans Serif" panose="020B0604030504040204" pitchFamily="34" charset="0"/>
                </a:rPr>
                <a:t>OpenAI develops 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p:cNvSpPr txBox="1"/>
            <p:nvPr/>
          </p:nvSpPr>
          <p:spPr>
            <a:xfrm>
              <a:off x="9074797" y="3752027"/>
              <a:ext cx="2536625" cy="1708160"/>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endParaRPr lang="en-US" sz="1600" b="1" dirty="0">
                <a:latin typeface="MS Reference Sans Serif" panose="020B0604030504040204" pitchFamily="34" charset="0"/>
              </a:endParaRPr>
            </a:p>
            <a:p>
              <a:pPr algn="just">
                <a:spcBef>
                  <a:spcPts val="600"/>
                </a:spcBef>
              </a:pPr>
              <a:r>
                <a:rPr lang="en-US" sz="1200" dirty="0">
                  <a:latin typeface="MS Reference Sans Serif" panose="020B0604030504040204" pitchFamily="34" charset="0"/>
                </a:rPr>
                <a:t>OpenAI provides educational resources, such as tutorials, papers, and blog posts, to help people learn more about AI and how it can be used.</a:t>
              </a:r>
              <a:endParaRPr lang="en-US" sz="1200" dirty="0">
                <a:latin typeface="MS Reference Sans Serif" panose="020B0604030504040204" pitchFamily="34" charset="0"/>
              </a:endParaRPr>
            </a:p>
          </p:txBody>
        </p:sp>
      </p:grpSp>
      <p:pic>
        <p:nvPicPr>
          <p:cNvPr id="20484" name="Picture 4" descr="13 open source projects transforming AI and machine learning | InfoWorl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3585" y="3752027"/>
            <a:ext cx="4285744" cy="277494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InsightBot"/>
          <p:cNvPicPr>
            <a:picLocks noChangeAspect="1"/>
          </p:cNvPicPr>
          <p:nvPr/>
        </p:nvPicPr>
        <p:blipFill>
          <a:blip r:embed="rId2"/>
          <a:stretch>
            <a:fillRect/>
          </a:stretch>
        </p:blipFill>
        <p:spPr>
          <a:xfrm>
            <a:off x="10568940" y="6321425"/>
            <a:ext cx="1551940" cy="5340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182087"/>
            <a:ext cx="6101366" cy="290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235154" y="5324054"/>
            <a:ext cx="3211136" cy="707886"/>
          </a:xfrm>
          <a:prstGeom prst="rect">
            <a:avLst/>
          </a:prstGeom>
          <a:noFill/>
        </p:spPr>
        <p:txBody>
          <a:bodyPr wrap="none" rtlCol="0">
            <a:spAutoFit/>
          </a:bodyPr>
          <a:lstStyle/>
          <a:p>
            <a:pPr algn="ctr"/>
            <a:r>
              <a:rPr lang="en-US" sz="4000" b="1" dirty="0">
                <a:solidFill>
                  <a:schemeClr val="bg1"/>
                </a:solidFill>
                <a:latin typeface="MS Reference Sans Serif" panose="020B0604030504040204" pitchFamily="34" charset="0"/>
              </a:rPr>
              <a:t>Our </a:t>
            </a:r>
            <a:r>
              <a:rPr lang="en-US" sz="4000" b="1" i="0" dirty="0">
                <a:solidFill>
                  <a:schemeClr val="bg1"/>
                </a:solidFill>
                <a:effectLst/>
                <a:latin typeface="MS Reference Sans Serif" panose="020B0604030504040204" pitchFamily="34" charset="0"/>
              </a:rPr>
              <a:t>Service</a:t>
            </a:r>
            <a:endParaRPr lang="en-US" sz="4000" b="1" dirty="0">
              <a:solidFill>
                <a:schemeClr val="bg1"/>
              </a:solidFill>
              <a:latin typeface="MS Reference Sans Serif" panose="020B0604030504040204" pitchFamily="34" charset="0"/>
            </a:endParaRPr>
          </a:p>
        </p:txBody>
      </p:sp>
      <p:pic>
        <p:nvPicPr>
          <p:cNvPr id="7174" name="Picture 6" descr="What Is The Difference Between AI and Robotics? | Bernard Mar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6493" y="608856"/>
            <a:ext cx="5918200" cy="39474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2560" y="4447592"/>
            <a:ext cx="5481418" cy="2031325"/>
          </a:xfrm>
          <a:prstGeom prst="rect">
            <a:avLst/>
          </a:prstGeom>
          <a:noFill/>
        </p:spPr>
        <p:txBody>
          <a:bodyPr wrap="square" lIns="91440" tIns="45720" rIns="91440" bIns="45720" rtlCol="0" anchor="t">
            <a:spAutoFit/>
          </a:bodyPr>
          <a:lstStyle/>
          <a:p>
            <a:pPr algn="just"/>
            <a:r>
              <a:rPr lang="en-US" dirty="0" err="1">
                <a:solidFill>
                  <a:srgbClr val="474747"/>
                </a:solidFill>
                <a:ea typeface="+mn-lt"/>
                <a:cs typeface="+mn-lt"/>
              </a:rPr>
              <a:t>InsightBot</a:t>
            </a:r>
            <a:r>
              <a:rPr lang="en-US" dirty="0">
                <a:solidFill>
                  <a:srgbClr val="474747"/>
                </a:solidFill>
                <a:ea typeface="+mn-lt"/>
                <a:cs typeface="+mn-lt"/>
              </a:rPr>
              <a:t> is a revolutionary natural language processing (NLP) tool that is fast becoming an invaluable aid for tech enthusiasts. As an AI-driven application, This Bot provides a wide range of functions that can help tech enthusiasts write, research, and engage effectively with their audience when applied with forethought and creative vision.</a:t>
            </a:r>
            <a:endParaRPr lang="en-US">
              <a:cs typeface="Calibri" panose="020F0502020204030204"/>
            </a:endParaRPr>
          </a:p>
        </p:txBody>
      </p:sp>
      <p:grpSp>
        <p:nvGrpSpPr>
          <p:cNvPr id="10" name="Group 9"/>
          <p:cNvGrpSpPr/>
          <p:nvPr/>
        </p:nvGrpSpPr>
        <p:grpSpPr>
          <a:xfrm>
            <a:off x="448132" y="1507889"/>
            <a:ext cx="5209512" cy="2245360"/>
            <a:chOff x="448133" y="3174683"/>
            <a:chExt cx="5209512" cy="2245360"/>
          </a:xfrm>
        </p:grpSpPr>
        <p:sp>
          <p:nvSpPr>
            <p:cNvPr id="4" name="TextBox 3"/>
            <p:cNvSpPr txBox="1"/>
            <p:nvPr/>
          </p:nvSpPr>
          <p:spPr>
            <a:xfrm>
              <a:off x="448133" y="3174683"/>
              <a:ext cx="4656455" cy="2245360"/>
            </a:xfrm>
            <a:prstGeom prst="rect">
              <a:avLst/>
            </a:prstGeom>
            <a:noFill/>
          </p:spPr>
          <p:txBody>
            <a:bodyPr wrap="none" lIns="91440" tIns="45720" rIns="91440" bIns="45720" rtlCol="0" anchor="t">
              <a:spAutoFit/>
            </a:bodyPr>
            <a:lstStyle/>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Writing Code                                                                                 </a:t>
              </a:r>
              <a:endParaRPr lang="en-US" sz="1400" b="0" i="0" dirty="0">
                <a:solidFill>
                  <a:schemeClr val="bg1"/>
                </a:solidFill>
                <a:effectLst/>
                <a:latin typeface="Cambria" panose="02040503050406030204" charset="0"/>
                <a:cs typeface="Cambria" panose="02040503050406030204" charset="0"/>
              </a:endParaRPr>
            </a:p>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Explain complex concepts</a:t>
              </a:r>
              <a:endParaRPr lang="en-US" sz="1400" dirty="0">
                <a:solidFill>
                  <a:schemeClr val="bg1"/>
                </a:solidFill>
                <a:latin typeface="Cambria" panose="02040503050406030204" charset="0"/>
                <a:cs typeface="Cambria" panose="02040503050406030204" charset="0"/>
              </a:endParaRPr>
            </a:p>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Diet Planner</a:t>
              </a:r>
              <a:endParaRPr lang="en-US" sz="1400" b="0" i="0" dirty="0">
                <a:solidFill>
                  <a:schemeClr val="bg1"/>
                </a:solidFill>
                <a:effectLst/>
                <a:latin typeface="Cambria" panose="02040503050406030204" charset="0"/>
                <a:cs typeface="Cambria" panose="02040503050406030204" charset="0"/>
              </a:endParaRPr>
            </a:p>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Story Writer</a:t>
              </a:r>
              <a:endParaRPr lang="en-US" sz="1400" dirty="0">
                <a:solidFill>
                  <a:schemeClr val="bg1"/>
                </a:solidFill>
                <a:latin typeface="Cambria" panose="02040503050406030204" charset="0"/>
                <a:cs typeface="Cambria" panose="02040503050406030204" charset="0"/>
              </a:endParaRPr>
            </a:p>
          </p:txBody>
        </p:sp>
        <p:sp>
          <p:nvSpPr>
            <p:cNvPr id="9" name="TextBox 8"/>
            <p:cNvSpPr txBox="1"/>
            <p:nvPr/>
          </p:nvSpPr>
          <p:spPr>
            <a:xfrm>
              <a:off x="3541190" y="3174683"/>
              <a:ext cx="2116455" cy="1706880"/>
            </a:xfrm>
            <a:prstGeom prst="rect">
              <a:avLst/>
            </a:prstGeom>
            <a:noFill/>
          </p:spPr>
          <p:txBody>
            <a:bodyPr wrap="none" lIns="91440" tIns="45720" rIns="91440" bIns="45720" rtlCol="0" anchor="t">
              <a:spAutoFit/>
            </a:bodyPr>
            <a:lstStyle/>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Content Generation</a:t>
              </a:r>
              <a:endParaRPr lang="en-US" sz="1400" b="0" i="0" dirty="0">
                <a:solidFill>
                  <a:schemeClr val="bg1"/>
                </a:solidFill>
                <a:effectLst/>
                <a:latin typeface="Cambria" panose="02040503050406030204" charset="0"/>
                <a:cs typeface="Cambria" panose="02040503050406030204" charset="0"/>
              </a:endParaRPr>
            </a:p>
            <a:p>
              <a:pPr marL="285750" indent="-285750">
                <a:lnSpc>
                  <a:spcPct val="250000"/>
                </a:lnSpc>
                <a:buFont typeface="Wingdings" panose="05000000000000000000" pitchFamily="2" charset="2"/>
                <a:buChar char="§"/>
              </a:pPr>
              <a:r>
                <a:rPr lang="en-US" sz="1400" dirty="0">
                  <a:solidFill>
                    <a:schemeClr val="bg1"/>
                  </a:solidFill>
                  <a:latin typeface="Cambria" panose="02040503050406030204" charset="0"/>
                  <a:cs typeface="Cambria" panose="02040503050406030204" charset="0"/>
                </a:rPr>
                <a:t>Content Summarizing</a:t>
              </a:r>
              <a:endParaRPr lang="en-US" sz="1400" dirty="0">
                <a:solidFill>
                  <a:schemeClr val="bg1"/>
                </a:solidFill>
                <a:latin typeface="Cambria" panose="02040503050406030204" charset="0"/>
                <a:cs typeface="Cambria" panose="02040503050406030204" charset="0"/>
              </a:endParaRPr>
            </a:p>
            <a:p>
              <a:pPr marL="285750" indent="-285750">
                <a:lnSpc>
                  <a:spcPct val="250000"/>
                </a:lnSpc>
                <a:buFont typeface="Wingdings" panose="05000000000000000000"/>
                <a:buChar char="§"/>
              </a:pPr>
              <a:r>
                <a:rPr lang="en-US" sz="1400" b="0" i="0" dirty="0">
                  <a:solidFill>
                    <a:schemeClr val="bg1"/>
                  </a:solidFill>
                  <a:effectLst/>
                  <a:latin typeface="Cambria" panose="02040503050406030204" charset="0"/>
                  <a:cs typeface="Cambria" panose="02040503050406030204" charset="0"/>
                </a:rPr>
                <a:t>Research</a:t>
              </a:r>
              <a:endParaRPr lang="en-US" sz="1400" dirty="0">
                <a:solidFill>
                  <a:schemeClr val="bg1"/>
                </a:solidFill>
                <a:latin typeface="Cambria" panose="02040503050406030204" charset="0"/>
                <a:cs typeface="Cambria" panose="0204050305040603020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59925" y="1573220"/>
            <a:ext cx="8872151" cy="3346730"/>
            <a:chOff x="1659925" y="1619276"/>
            <a:chExt cx="8872151" cy="3346730"/>
          </a:xfrm>
        </p:grpSpPr>
        <p:sp>
          <p:nvSpPr>
            <p:cNvPr id="4" name="TextBox 3"/>
            <p:cNvSpPr txBox="1"/>
            <p:nvPr/>
          </p:nvSpPr>
          <p:spPr>
            <a:xfrm>
              <a:off x="1659925" y="1619276"/>
              <a:ext cx="8872151" cy="230695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We respect your valuable time </a:t>
              </a: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6" name="Rectangle 5"/>
            <p:cNvSpPr/>
            <p:nvPr/>
          </p:nvSpPr>
          <p:spPr>
            <a:xfrm>
              <a:off x="2668859" y="4659301"/>
              <a:ext cx="6854283" cy="30670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p:cNvSpPr/>
            <p:nvPr/>
          </p:nvSpPr>
          <p:spPr>
            <a:xfrm>
              <a:off x="2668859" y="4098910"/>
              <a:ext cx="6854283"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096000" y="1255812"/>
            <a:ext cx="5183466" cy="2173188"/>
            <a:chOff x="5721352" y="1028700"/>
            <a:chExt cx="5183466" cy="2173188"/>
          </a:xfrm>
        </p:grpSpPr>
        <p:sp>
          <p:nvSpPr>
            <p:cNvPr id="4" name="TextBox 3"/>
            <p:cNvSpPr txBox="1"/>
            <p:nvPr/>
          </p:nvSpPr>
          <p:spPr>
            <a:xfrm>
              <a:off x="5721352" y="1028700"/>
              <a:ext cx="3848100" cy="1323439"/>
            </a:xfrm>
            <a:prstGeom prst="rect">
              <a:avLst/>
            </a:prstGeom>
            <a:noFill/>
          </p:spPr>
          <p:txBody>
            <a:bodyPr wrap="square" rtlCol="0">
              <a:spAutoFit/>
            </a:bodyPr>
            <a:lstStyle/>
            <a:p>
              <a:r>
                <a:rPr lang="en-US" sz="4000" b="1" dirty="0">
                  <a:latin typeface="MS Reference Sans Serif" panose="020B0604030504040204" pitchFamily="34" charset="0"/>
                </a:rPr>
                <a:t>About</a:t>
              </a:r>
              <a:endParaRPr lang="en-US" sz="4000" b="1" dirty="0">
                <a:latin typeface="MS Reference Sans Serif" panose="020B0604030504040204" pitchFamily="34" charset="0"/>
              </a:endParaRPr>
            </a:p>
            <a:p>
              <a:r>
                <a:rPr lang="en-US" sz="4000" b="1" dirty="0">
                  <a:latin typeface="MS Reference Sans Serif" panose="020B0604030504040204" pitchFamily="34" charset="0"/>
                </a:rPr>
                <a:t>OpenAI</a:t>
              </a:r>
              <a:endParaRPr lang="en-US" sz="4000" b="1" dirty="0">
                <a:latin typeface="MS Reference Sans Serif" panose="020B0604030504040204" pitchFamily="34" charset="0"/>
              </a:endParaRPr>
            </a:p>
          </p:txBody>
        </p:sp>
        <p:sp>
          <p:nvSpPr>
            <p:cNvPr id="5" name="TextBox 4"/>
            <p:cNvSpPr txBox="1"/>
            <p:nvPr/>
          </p:nvSpPr>
          <p:spPr>
            <a:xfrm>
              <a:off x="5721352" y="2463224"/>
              <a:ext cx="5183466" cy="738664"/>
            </a:xfrm>
            <a:prstGeom prst="rect">
              <a:avLst/>
            </a:prstGeom>
            <a:noFill/>
          </p:spPr>
          <p:txBody>
            <a:bodyPr wrap="square" rtlCol="0">
              <a:spAutoFit/>
            </a:bodyPr>
            <a:lstStyle/>
            <a:p>
              <a:pPr algn="just"/>
              <a:r>
                <a:rPr lang="en-US" sz="1400" i="0" dirty="0">
                  <a:effectLst/>
                  <a:latin typeface="MS Reference Sans Serif" panose="020B0604030504040204" pitchFamily="34" charset="0"/>
                </a:rPr>
                <a:t>OpenAI is an artificial intelligence research laboratory consisting of the for-profit OpenAI LP and its parent company, the non-profit OpenAI Inc.</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p:cNvPicPr>
            <a:picLocks noChangeAspect="1" noChangeArrowheads="1"/>
          </p:cNvPicPr>
          <p:nvPr/>
        </p:nvPicPr>
        <p:blipFill rotWithShape="1">
          <a:blip r:embed="rId1">
            <a:extLst>
              <a:ext uri="{28A0092B-C50C-407E-A947-70E740481C1C}">
                <a14:useLocalDpi xmlns:a14="http://schemas.microsoft.com/office/drawing/2010/main" val="0"/>
              </a:ext>
            </a:extLst>
          </a:blip>
          <a:srcRect l="3516" r="1716"/>
          <a:stretch>
            <a:fillRect/>
          </a:stretch>
        </p:blipFill>
        <p:spPr bwMode="auto">
          <a:xfrm>
            <a:off x="901700" y="3251944"/>
            <a:ext cx="4597400" cy="2910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1370965" y="2216150"/>
            <a:ext cx="1805305" cy="521970"/>
          </a:xfrm>
          <a:prstGeom prst="rect">
            <a:avLst/>
          </a:prstGeom>
          <a:noFill/>
        </p:spPr>
        <p:txBody>
          <a:bodyPr wrap="none" rtlCol="0" anchor="t">
            <a:spAutoFit/>
          </a:bodyPr>
          <a:p>
            <a:r>
              <a:rPr lang="en-US" sz="2800" b="1" dirty="0" err="1">
                <a:solidFill>
                  <a:schemeClr val="bg1"/>
                </a:solidFill>
                <a:latin typeface="Bahnschrift SemiBold" panose="020B0502040204020203" charset="0"/>
                <a:cs typeface="Bahnschrift SemiBold" panose="020B0502040204020203" charset="0"/>
                <a:sym typeface="+mn-ea"/>
              </a:rPr>
              <a:t>InsightBot</a:t>
            </a:r>
            <a:endParaRPr lang="en-US" sz="2800" b="1" dirty="0" err="1">
              <a:solidFill>
                <a:schemeClr val="bg1"/>
              </a:solidFill>
              <a:latin typeface="Bahnschrift SemiBold" panose="020B0502040204020203" charset="0"/>
              <a:cs typeface="Bahnschrift SemiBold" panose="020B0502040204020203" charset="0"/>
              <a:sym typeface="+mn-ea"/>
            </a:endParaRPr>
          </a:p>
        </p:txBody>
      </p:sp>
      <p:pic>
        <p:nvPicPr>
          <p:cNvPr id="9" name="Picture 8" descr="InsightBot"/>
          <p:cNvPicPr>
            <a:picLocks noChangeAspect="1"/>
          </p:cNvPicPr>
          <p:nvPr/>
        </p:nvPicPr>
        <p:blipFill>
          <a:blip r:embed="rId2"/>
          <a:stretch>
            <a:fillRect/>
          </a:stretch>
        </p:blipFill>
        <p:spPr>
          <a:xfrm>
            <a:off x="10568940" y="6321425"/>
            <a:ext cx="1551940" cy="534035"/>
          </a:xfrm>
          <a:prstGeom prst="rect">
            <a:avLst/>
          </a:prstGeom>
        </p:spPr>
      </p:pic>
      <p:pic>
        <p:nvPicPr>
          <p:cNvPr id="10" name="Picture 9" descr="2fd"/>
          <p:cNvPicPr>
            <a:picLocks noChangeAspect="1"/>
          </p:cNvPicPr>
          <p:nvPr/>
        </p:nvPicPr>
        <p:blipFill>
          <a:blip r:embed="rId3"/>
          <a:stretch>
            <a:fillRect/>
          </a:stretch>
        </p:blipFill>
        <p:spPr>
          <a:xfrm>
            <a:off x="1517650" y="659765"/>
            <a:ext cx="1510665" cy="1556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1558" y="542050"/>
            <a:ext cx="4102533" cy="707886"/>
          </a:xfrm>
          <a:prstGeom prst="rect">
            <a:avLst/>
          </a:prstGeom>
          <a:noFill/>
        </p:spPr>
        <p:txBody>
          <a:bodyPr wrap="none" rtlCol="0">
            <a:spAutoFit/>
          </a:bodyPr>
          <a:lstStyle/>
          <a:p>
            <a:pPr algn="r"/>
            <a:r>
              <a:rPr lang="en-US" sz="4000" b="1" i="0" dirty="0">
                <a:effectLst/>
                <a:latin typeface="MS Reference Sans Serif" panose="020B0604030504040204" pitchFamily="34" charset="0"/>
              </a:rPr>
              <a:t>OpenAI’s </a:t>
            </a:r>
            <a:r>
              <a:rPr lang="en-US" sz="4000" b="1" dirty="0">
                <a:latin typeface="MS Reference Sans Serif" panose="020B0604030504040204" pitchFamily="34" charset="0"/>
              </a:rPr>
              <a:t>Goals</a:t>
            </a:r>
            <a:endParaRPr lang="en-US" sz="4000" b="1" dirty="0">
              <a:latin typeface="MS Reference Sans Serif" panose="020B0604030504040204" pitchFamily="34" charset="0"/>
            </a:endParaRPr>
          </a:p>
        </p:txBody>
      </p:sp>
      <p:sp>
        <p:nvSpPr>
          <p:cNvPr id="4" name="TextBox 3"/>
          <p:cNvSpPr txBox="1"/>
          <p:nvPr/>
        </p:nvSpPr>
        <p:spPr>
          <a:xfrm>
            <a:off x="6547442" y="4489313"/>
            <a:ext cx="4953000" cy="1322070"/>
          </a:xfrm>
          <a:prstGeom prst="rect">
            <a:avLst/>
          </a:prstGeom>
          <a:noFill/>
        </p:spPr>
        <p:txBody>
          <a:bodyPr wrap="square" lIns="91440" tIns="45720" rIns="91440" bIns="45720" rtlCol="0" anchor="t">
            <a:spAutoFit/>
          </a:bodyPr>
          <a:lstStyle/>
          <a:p>
            <a:pPr rtl="1"/>
            <a:r>
              <a:rPr lang="en-US" sz="1600" b="0" i="0" dirty="0">
                <a:solidFill>
                  <a:schemeClr val="accent1"/>
                </a:solidFill>
                <a:effectLst/>
                <a:latin typeface="Cambria" panose="02040503050406030204" charset="0"/>
                <a:cs typeface="Cambria" panose="02040503050406030204" charset="0"/>
              </a:rPr>
              <a:t>The goals of OpenAI are to develop and promote friendly AI in a way that benefits all of humanity. They conduct research in a variety of areas related to AI, including machine learning, computer vision, natural language processing, and robotics.</a:t>
            </a:r>
            <a:r>
              <a:rPr lang="en-US" sz="1600" dirty="0">
                <a:solidFill>
                  <a:schemeClr val="accent1"/>
                </a:solidFill>
                <a:latin typeface="Cambria" panose="02040503050406030204" charset="0"/>
                <a:cs typeface="Cambria" panose="02040503050406030204" charset="0"/>
              </a:rPr>
              <a:t> </a:t>
            </a:r>
            <a:endParaRPr lang="en-US" sz="1600" dirty="0">
              <a:solidFill>
                <a:schemeClr val="accent1"/>
              </a:solidFill>
              <a:latin typeface="Cambria" panose="02040503050406030204" charset="0"/>
              <a:cs typeface="Cambria" panose="02040503050406030204" charset="0"/>
            </a:endParaRPr>
          </a:p>
        </p:txBody>
      </p:sp>
      <p:sp>
        <p:nvSpPr>
          <p:cNvPr id="5" name="Rectangle 4"/>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OpenAI's new versatile AI model, GPT-2 can efficiently write convincing  fake news from just a few words | Packt Hub"/>
          <p:cNvPicPr>
            <a:picLocks noChangeAspect="1" noChangeArrowheads="1"/>
          </p:cNvPicPr>
          <p:nvPr/>
        </p:nvPicPr>
        <p:blipFill rotWithShape="1">
          <a:blip r:embed="rId1">
            <a:extLst>
              <a:ext uri="{28A0092B-C50C-407E-A947-70E740481C1C}">
                <a14:useLocalDpi xmlns:a14="http://schemas.microsoft.com/office/drawing/2010/main" val="0"/>
              </a:ext>
            </a:extLst>
          </a:blip>
          <a:srcRect l="17875"/>
          <a:stretch>
            <a:fillRect/>
          </a:stretch>
        </p:blipFill>
        <p:spPr bwMode="auto">
          <a:xfrm flipH="1">
            <a:off x="691558" y="1808736"/>
            <a:ext cx="4742859" cy="385012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Best OpenAI Posts - Redd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nsightBot"/>
          <p:cNvPicPr>
            <a:picLocks noChangeAspect="1"/>
          </p:cNvPicPr>
          <p:nvPr/>
        </p:nvPicPr>
        <p:blipFill>
          <a:blip r:embed="rId3"/>
          <a:stretch>
            <a:fillRect/>
          </a:stretch>
        </p:blipFill>
        <p:spPr>
          <a:xfrm>
            <a:off x="10568940" y="6321425"/>
            <a:ext cx="1551940" cy="534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09334" y="639058"/>
            <a:ext cx="5183466" cy="2492990"/>
            <a:chOff x="315634" y="639058"/>
            <a:chExt cx="5183466" cy="2492990"/>
          </a:xfrm>
        </p:grpSpPr>
        <p:sp>
          <p:nvSpPr>
            <p:cNvPr id="3" name="TextBox 2"/>
            <p:cNvSpPr txBox="1"/>
            <p:nvPr/>
          </p:nvSpPr>
          <p:spPr>
            <a:xfrm>
              <a:off x="315634" y="639058"/>
              <a:ext cx="2675861" cy="1323439"/>
            </a:xfrm>
            <a:prstGeom prst="rect">
              <a:avLst/>
            </a:prstGeom>
            <a:noFill/>
          </p:spPr>
          <p:txBody>
            <a:bodyPr wrap="none" rtlCol="0">
              <a:spAutoFit/>
            </a:bodyPr>
            <a:lstStyle/>
            <a:p>
              <a:r>
                <a:rPr lang="en-US" sz="4000" b="1" i="0" dirty="0">
                  <a:effectLst/>
                  <a:latin typeface="MS Reference Sans Serif" panose="020B0604030504040204" pitchFamily="34" charset="0"/>
                </a:rPr>
                <a:t>OpenAI’s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p:cNvSpPr txBox="1"/>
            <p:nvPr/>
          </p:nvSpPr>
          <p:spPr>
            <a:xfrm>
              <a:off x="315634" y="1962497"/>
              <a:ext cx="5183466" cy="1169551"/>
            </a:xfrm>
            <a:prstGeom prst="rect">
              <a:avLst/>
            </a:prstGeom>
            <a:noFill/>
          </p:spPr>
          <p:txBody>
            <a:bodyPr wrap="square" rtlCol="0">
              <a:spAutoFit/>
            </a:bodyPr>
            <a:lstStyle/>
            <a:p>
              <a:pPr algn="just"/>
              <a:r>
                <a:rPr lang="en-US" sz="1400" b="0" i="0" dirty="0">
                  <a:effectLst/>
                  <a:latin typeface="MS Reference Sans Serif" panose="020B0604030504040204" pitchFamily="34" charset="0"/>
                </a:rPr>
                <a:t>OpenAI's 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p:cNvSpPr txBox="1"/>
          <p:nvPr/>
        </p:nvSpPr>
        <p:spPr>
          <a:xfrm>
            <a:off x="6197600" y="5213697"/>
            <a:ext cx="4889500" cy="738664"/>
          </a:xfrm>
          <a:prstGeom prst="rect">
            <a:avLst/>
          </a:prstGeom>
          <a:noFill/>
        </p:spPr>
        <p:txBody>
          <a:bodyPr wrap="square" rtlCol="0">
            <a:spAutoFit/>
          </a:bodyPr>
          <a:lstStyle/>
          <a:p>
            <a:pPr algn="just"/>
            <a:r>
              <a:rPr lang="en-US" sz="1400" dirty="0">
                <a:latin typeface="MS Reference Sans Serif" panose="020B0604030504040204" pitchFamily="34" charset="0"/>
              </a:rPr>
              <a:t>OpenAI also offers a cloud-based platform for developers and researchers to access and use their AI models and tools.</a:t>
            </a:r>
            <a:endParaRPr lang="en-US" sz="1400" dirty="0">
              <a:latin typeface="MS Reference Sans Serif" panose="020B0604030504040204" pitchFamily="34" charset="0"/>
            </a:endParaRPr>
          </a:p>
        </p:txBody>
      </p:sp>
      <p:sp>
        <p:nvSpPr>
          <p:cNvPr id="11" name="Rectangle 10"/>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To Compete With Google, OpenAI Seeks Investors–and Profits | WI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nsightBot"/>
          <p:cNvPicPr>
            <a:picLocks noChangeAspect="1"/>
          </p:cNvPicPr>
          <p:nvPr/>
        </p:nvPicPr>
        <p:blipFill>
          <a:blip r:embed="rId3"/>
          <a:stretch>
            <a:fillRect/>
          </a:stretch>
        </p:blipFill>
        <p:spPr>
          <a:xfrm>
            <a:off x="10568940" y="6321425"/>
            <a:ext cx="1551940" cy="534035"/>
          </a:xfrm>
          <a:prstGeom prst="rect">
            <a:avLst/>
          </a:prstGeom>
        </p:spPr>
      </p:pic>
      <p:sp>
        <p:nvSpPr>
          <p:cNvPr id="6" name="Text Box 5"/>
          <p:cNvSpPr txBox="1"/>
          <p:nvPr/>
        </p:nvSpPr>
        <p:spPr>
          <a:xfrm>
            <a:off x="4380865" y="1414145"/>
            <a:ext cx="309880" cy="368300"/>
          </a:xfrm>
          <a:prstGeom prst="rect">
            <a:avLst/>
          </a:prstGeom>
          <a:noFill/>
        </p:spPr>
        <p:txBody>
          <a:bodyPr wrap="non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146082" y="0"/>
            <a:ext cx="204591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77128"/>
            <a:ext cx="4008329" cy="3553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89107" y="1493420"/>
            <a:ext cx="4634629" cy="3871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914380" y="2167116"/>
            <a:ext cx="5668026" cy="2522716"/>
            <a:chOff x="5926900" y="355978"/>
            <a:chExt cx="5668026" cy="2522716"/>
          </a:xfrm>
        </p:grpSpPr>
        <p:sp>
          <p:nvSpPr>
            <p:cNvPr id="3" name="TextBox 2"/>
            <p:cNvSpPr txBox="1"/>
            <p:nvPr/>
          </p:nvSpPr>
          <p:spPr>
            <a:xfrm>
              <a:off x="9097471" y="355978"/>
              <a:ext cx="2497455" cy="706755"/>
            </a:xfrm>
            <a:prstGeom prst="rect">
              <a:avLst/>
            </a:prstGeom>
            <a:noFill/>
          </p:spPr>
          <p:txBody>
            <a:bodyPr wrap="none" lIns="91440" tIns="45720" rIns="91440" bIns="45720" rtlCol="0" anchor="t">
              <a:spAutoFit/>
            </a:bodyPr>
            <a:lstStyle/>
            <a:p>
              <a:pPr algn="r"/>
              <a:r>
                <a:rPr lang="en-US" sz="4000" b="1" dirty="0" err="1">
                  <a:latin typeface="Bahnschrift" panose="020B0502040204020203" charset="0"/>
                  <a:cs typeface="Bahnschrift" panose="020B0502040204020203" charset="0"/>
                </a:rPr>
                <a:t>InsightBot</a:t>
              </a:r>
              <a:endParaRPr lang="en-US" dirty="0" err="1">
                <a:latin typeface="Bahnschrift" panose="020B0502040204020203" charset="0"/>
                <a:cs typeface="Bahnschrift" panose="020B0502040204020203" charset="0"/>
              </a:endParaRPr>
            </a:p>
          </p:txBody>
        </p:sp>
        <p:sp>
          <p:nvSpPr>
            <p:cNvPr id="4" name="TextBox 3"/>
            <p:cNvSpPr txBox="1"/>
            <p:nvPr/>
          </p:nvSpPr>
          <p:spPr>
            <a:xfrm>
              <a:off x="5926900" y="1063864"/>
              <a:ext cx="5668026" cy="1814830"/>
            </a:xfrm>
            <a:prstGeom prst="rect">
              <a:avLst/>
            </a:prstGeom>
            <a:noFill/>
          </p:spPr>
          <p:txBody>
            <a:bodyPr wrap="square" rtlCol="0">
              <a:spAutoFit/>
            </a:bodyPr>
            <a:lstStyle/>
            <a:p>
              <a:pPr algn="just" rtl="1"/>
              <a:r>
                <a:rPr lang="en-IN" altLang="en-US" sz="1400" dirty="0" err="1">
                  <a:latin typeface="MS Reference Sans Serif" panose="020B0604030504040204" pitchFamily="34" charset="0"/>
                </a:rPr>
                <a:t>InsightBot</a:t>
              </a:r>
              <a:r>
                <a:rPr lang="en-US" sz="1400" dirty="0">
                  <a:latin typeface="MS Reference Sans Serif" panose="020B0604030504040204" pitchFamily="34" charset="0"/>
                </a:rPr>
                <a:t> is a large language model. It is based on the transformer architecture and is trained on a dataset of internet text to generate human-like responses to natural language prompts. It is capable of performing a wide range of language tasks such as question answering, text completion, and language translation. The model's performance can be fine-tuned for specific applications by training it on a task-specific dataset.</a:t>
              </a:r>
              <a:endParaRPr lang="en-US" sz="1400" dirty="0">
                <a:latin typeface="MS Reference Sans Serif" panose="020B0604030504040204" pitchFamily="34" charset="0"/>
              </a:endParaRPr>
            </a:p>
          </p:txBody>
        </p:sp>
      </p:grpSp>
      <p:pic>
        <p:nvPicPr>
          <p:cNvPr id="2" name="Picture 4" descr="Icon&#10;&#10;Description automatically generated"/>
          <p:cNvPicPr>
            <a:picLocks noChangeAspect="1"/>
          </p:cNvPicPr>
          <p:nvPr/>
        </p:nvPicPr>
        <p:blipFill rotWithShape="1">
          <a:blip r:embed="rId1"/>
          <a:srcRect l="6880" t="-1424" r="7862" b="1068"/>
          <a:stretch>
            <a:fillRect/>
          </a:stretch>
        </p:blipFill>
        <p:spPr>
          <a:xfrm>
            <a:off x="2146" y="1942670"/>
            <a:ext cx="3931935" cy="3176550"/>
          </a:xfrm>
          <a:prstGeom prst="rect">
            <a:avLst/>
          </a:prstGeom>
        </p:spPr>
      </p:pic>
      <p:pic>
        <p:nvPicPr>
          <p:cNvPr id="5" name="Picture 4" descr="InsightBot"/>
          <p:cNvPicPr>
            <a:picLocks noChangeAspect="1"/>
          </p:cNvPicPr>
          <p:nvPr/>
        </p:nvPicPr>
        <p:blipFill>
          <a:blip r:embed="rId2"/>
          <a:stretch>
            <a:fillRect/>
          </a:stretch>
        </p:blipFill>
        <p:spPr>
          <a:xfrm>
            <a:off x="10582275" y="6323965"/>
            <a:ext cx="1551940" cy="534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0" y="2819400"/>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90090" y="4460052"/>
            <a:ext cx="2893649" cy="1322070"/>
          </a:xfrm>
          <a:prstGeom prst="rect">
            <a:avLst/>
          </a:prstGeom>
          <a:noFill/>
        </p:spPr>
        <p:txBody>
          <a:bodyPr wrap="square" lIns="91440" tIns="45720" rIns="91440" bIns="45720" rtlCol="0" anchor="t">
            <a:spAutoFit/>
          </a:bodyPr>
          <a:lstStyle/>
          <a:p>
            <a:pPr algn="r"/>
            <a:r>
              <a:rPr lang="en-US" sz="4000" b="1" dirty="0" err="1">
                <a:solidFill>
                  <a:schemeClr val="bg1"/>
                </a:solidFill>
                <a:latin typeface="Cambria" panose="02040503050406030204" charset="0"/>
                <a:cs typeface="Cambria" panose="02040503050406030204" charset="0"/>
              </a:rPr>
              <a:t>InsightBotUsage</a:t>
            </a:r>
            <a:endParaRPr lang="en-US" sz="4000" b="1" dirty="0" err="1">
              <a:solidFill>
                <a:schemeClr val="bg1"/>
              </a:solidFill>
              <a:latin typeface="Cambria" panose="02040503050406030204" charset="0"/>
              <a:cs typeface="Cambria" panose="02040503050406030204" charset="0"/>
            </a:endParaRPr>
          </a:p>
        </p:txBody>
      </p:sp>
      <p:pic>
        <p:nvPicPr>
          <p:cNvPr id="2052" name="Picture 4" descr="How to use ChatGPT AI chatbot on Android and iPhone smartphones -  BusinessTod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224110" y="1074510"/>
            <a:ext cx="4210039" cy="4708981"/>
            <a:chOff x="1433116" y="1074510"/>
            <a:chExt cx="4210039" cy="4708981"/>
          </a:xfrm>
        </p:grpSpPr>
        <p:sp>
          <p:nvSpPr>
            <p:cNvPr id="7" name="TextBox 6"/>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endParaRPr lang="en-US" sz="2400" dirty="0">
                <a:latin typeface="MS Reference Sans Serif" panose="020B0604030504040204" pitchFamily="34" charset="0"/>
              </a:endParaRPr>
            </a:p>
            <a:p>
              <a:pPr algn="l">
                <a:spcBef>
                  <a:spcPts val="5400"/>
                </a:spcBef>
              </a:pPr>
              <a:r>
                <a:rPr lang="en-US" sz="2400" dirty="0">
                  <a:latin typeface="MS Reference Sans Serif" panose="020B0604030504040204" pitchFamily="34" charset="0"/>
                </a:rPr>
                <a:t>Question Answering</a:t>
              </a:r>
              <a:endParaRPr lang="en-US" sz="2400" dirty="0">
                <a:latin typeface="MS Reference Sans Serif" panose="020B0604030504040204" pitchFamily="34" charset="0"/>
              </a:endParaRPr>
            </a:p>
            <a:p>
              <a:pPr algn="l">
                <a:spcBef>
                  <a:spcPts val="5400"/>
                </a:spcBef>
              </a:pPr>
              <a:r>
                <a:rPr lang="en-US" sz="2400" dirty="0">
                  <a:latin typeface="MS Reference Sans Serif" panose="020B0604030504040204" pitchFamily="34" charset="0"/>
                </a:rPr>
                <a:t>Text Completion</a:t>
              </a:r>
              <a:endParaRPr lang="en-US" sz="2400" dirty="0">
                <a:latin typeface="MS Reference Sans Serif" panose="020B0604030504040204" pitchFamily="34" charset="0"/>
              </a:endParaRPr>
            </a:p>
            <a:p>
              <a:pPr algn="l">
                <a:spcBef>
                  <a:spcPts val="5400"/>
                </a:spcBef>
              </a:pPr>
              <a:r>
                <a:rPr lang="en-US" sz="2400" dirty="0">
                  <a:latin typeface="MS Reference Sans Serif" panose="020B0604030504040204" pitchFamily="34" charset="0"/>
                </a:rPr>
                <a:t>Language Translation</a:t>
              </a:r>
              <a:endParaRPr lang="en-US" sz="2400" dirty="0">
                <a:latin typeface="MS Reference Sans Serif" panose="020B0604030504040204" pitchFamily="34" charset="0"/>
              </a:endParaRP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p:cNvGrpSpPr/>
            <p:nvPr/>
          </p:nvGrpSpPr>
          <p:grpSpPr>
            <a:xfrm>
              <a:off x="1433116" y="1204512"/>
              <a:ext cx="233760" cy="233758"/>
              <a:chOff x="5857448" y="5537808"/>
              <a:chExt cx="477102" cy="477102"/>
            </a:xfrm>
          </p:grpSpPr>
          <p:sp>
            <p:nvSpPr>
              <p:cNvPr id="10" name="Oval 9"/>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2" name="Group 11"/>
            <p:cNvGrpSpPr/>
            <p:nvPr/>
          </p:nvGrpSpPr>
          <p:grpSpPr>
            <a:xfrm>
              <a:off x="1433116" y="2247699"/>
              <a:ext cx="233760" cy="233758"/>
              <a:chOff x="5857448" y="5537808"/>
              <a:chExt cx="477102" cy="477102"/>
            </a:xfrm>
          </p:grpSpPr>
          <p:sp>
            <p:nvSpPr>
              <p:cNvPr id="13" name="Oval 12"/>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5" name="Group 14"/>
            <p:cNvGrpSpPr/>
            <p:nvPr/>
          </p:nvGrpSpPr>
          <p:grpSpPr>
            <a:xfrm>
              <a:off x="1433116" y="3290886"/>
              <a:ext cx="233760" cy="233758"/>
              <a:chOff x="5857448" y="5537808"/>
              <a:chExt cx="477102" cy="477102"/>
            </a:xfrm>
          </p:grpSpPr>
          <p:sp>
            <p:nvSpPr>
              <p:cNvPr id="16" name="Oval 15"/>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8" name="Group 17"/>
            <p:cNvGrpSpPr/>
            <p:nvPr/>
          </p:nvGrpSpPr>
          <p:grpSpPr>
            <a:xfrm>
              <a:off x="1433116" y="5377260"/>
              <a:ext cx="233760" cy="233758"/>
              <a:chOff x="5857448" y="5537808"/>
              <a:chExt cx="477102" cy="477102"/>
            </a:xfrm>
          </p:grpSpPr>
          <p:sp>
            <p:nvSpPr>
              <p:cNvPr id="19" name="Oval 18"/>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21" name="Group 20"/>
            <p:cNvGrpSpPr/>
            <p:nvPr/>
          </p:nvGrpSpPr>
          <p:grpSpPr>
            <a:xfrm>
              <a:off x="1433116" y="4334073"/>
              <a:ext cx="233760" cy="233758"/>
              <a:chOff x="5857448" y="5537808"/>
              <a:chExt cx="477102" cy="477102"/>
            </a:xfrm>
          </p:grpSpPr>
          <p:sp>
            <p:nvSpPr>
              <p:cNvPr id="22" name="Oval 21"/>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pic>
        <p:nvPicPr>
          <p:cNvPr id="4" name="Picture 3" descr="InsightBot"/>
          <p:cNvPicPr>
            <a:picLocks noChangeAspect="1"/>
          </p:cNvPicPr>
          <p:nvPr/>
        </p:nvPicPr>
        <p:blipFill>
          <a:blip r:embed="rId2"/>
          <a:stretch>
            <a:fillRect/>
          </a:stretch>
        </p:blipFill>
        <p:spPr>
          <a:xfrm>
            <a:off x="10568940" y="6321425"/>
            <a:ext cx="1551940" cy="534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p:cNvPicPr>
            <a:picLocks noChangeAspect="1" noChangeArrowheads="1"/>
          </p:cNvPicPr>
          <p:nvPr/>
        </p:nvPicPr>
        <p:blipFill rotWithShape="1">
          <a:blip r:embed="rId1">
            <a:extLst>
              <a:ext uri="{28A0092B-C50C-407E-A947-70E740481C1C}">
                <a14:useLocalDpi xmlns:a14="http://schemas.microsoft.com/office/drawing/2010/main" val="0"/>
              </a:ext>
            </a:extLst>
          </a:blip>
          <a:srcRect l="28714" r="18786"/>
          <a:stretch>
            <a:fillRect/>
          </a:stretch>
        </p:blipFill>
        <p:spPr bwMode="auto">
          <a:xfrm>
            <a:off x="-9146" y="1678675"/>
            <a:ext cx="4834036" cy="5179325"/>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7171511" y="610806"/>
            <a:ext cx="4463557" cy="1846659"/>
            <a:chOff x="315634" y="639058"/>
            <a:chExt cx="4463557" cy="1846659"/>
          </a:xfrm>
        </p:grpSpPr>
        <p:sp>
          <p:nvSpPr>
            <p:cNvPr id="3" name="TextBox 2"/>
            <p:cNvSpPr txBox="1"/>
            <p:nvPr/>
          </p:nvSpPr>
          <p:spPr>
            <a:xfrm>
              <a:off x="315634" y="639058"/>
              <a:ext cx="4463557" cy="1322070"/>
            </a:xfrm>
            <a:prstGeom prst="rect">
              <a:avLst/>
            </a:prstGeom>
            <a:noFill/>
          </p:spPr>
          <p:txBody>
            <a:bodyPr wrap="square" lIns="91440" tIns="45720" rIns="91440" bIns="45720" rtlCol="0" anchor="t">
              <a:spAutoFit/>
            </a:bodyPr>
            <a:lstStyle/>
            <a:p>
              <a:pPr algn="r"/>
              <a:r>
                <a:rPr lang="en-US" sz="4000" b="1" dirty="0" err="1">
                  <a:latin typeface="Cambria" panose="02040503050406030204" charset="0"/>
                  <a:cs typeface="Cambria" panose="02040503050406030204" charset="0"/>
                </a:rPr>
                <a:t>InsightBot</a:t>
              </a:r>
              <a:r>
                <a:rPr lang="en-US" sz="4000" b="1" i="0" dirty="0">
                  <a:effectLst/>
                  <a:latin typeface="Cambria" panose="02040503050406030204" charset="0"/>
                  <a:cs typeface="Cambria" panose="02040503050406030204" charset="0"/>
                </a:rPr>
                <a:t> Advantage</a:t>
              </a:r>
              <a:endParaRPr lang="en-US" sz="4000" b="1" dirty="0">
                <a:latin typeface="Cambria" panose="02040503050406030204" charset="0"/>
                <a:cs typeface="Cambria" panose="02040503050406030204" charset="0"/>
              </a:endParaRPr>
            </a:p>
          </p:txBody>
        </p:sp>
        <p:sp>
          <p:nvSpPr>
            <p:cNvPr id="4" name="TextBox 3"/>
            <p:cNvSpPr txBox="1"/>
            <p:nvPr/>
          </p:nvSpPr>
          <p:spPr>
            <a:xfrm>
              <a:off x="315634" y="1962497"/>
              <a:ext cx="4463557" cy="523220"/>
            </a:xfrm>
            <a:prstGeom prst="rect">
              <a:avLst/>
            </a:prstGeom>
            <a:noFill/>
          </p:spPr>
          <p:txBody>
            <a:bodyPr wrap="square" rtlCol="0">
              <a:spAutoFit/>
            </a:bodyPr>
            <a:lstStyle/>
            <a:p>
              <a:pPr algn="r"/>
              <a:r>
                <a:rPr lang="en-US" sz="1400" dirty="0">
                  <a:latin typeface="MS Reference Sans Serif" panose="020B0604030504040204" pitchFamily="34" charset="0"/>
                </a:rPr>
                <a:t>There are several advantages to using </a:t>
              </a:r>
              <a:r>
                <a:rPr lang="en-US" sz="1400" dirty="0" err="1">
                  <a:latin typeface="MS Reference Sans Serif" panose="020B0604030504040204" pitchFamily="34" charset="0"/>
                </a:rPr>
                <a:t>ChatGPT</a:t>
              </a:r>
              <a:r>
                <a:rPr lang="en-US" sz="1400" dirty="0">
                  <a:latin typeface="MS Reference Sans Serif" panose="020B0604030504040204" pitchFamily="34" charset="0"/>
                </a:rPr>
                <a:t> or other large language models like it:</a:t>
              </a:r>
              <a:endParaRPr lang="en-US" sz="1400" dirty="0">
                <a:latin typeface="MS Reference Sans Serif" panose="020B0604030504040204" pitchFamily="34" charset="0"/>
              </a:endParaRPr>
            </a:p>
          </p:txBody>
        </p:sp>
      </p:grpSp>
      <p:grpSp>
        <p:nvGrpSpPr>
          <p:cNvPr id="3085" name="Group 3084"/>
          <p:cNvGrpSpPr/>
          <p:nvPr/>
        </p:nvGrpSpPr>
        <p:grpSpPr>
          <a:xfrm>
            <a:off x="4778536" y="3694912"/>
            <a:ext cx="7097747" cy="1720061"/>
            <a:chOff x="4521376" y="4435023"/>
            <a:chExt cx="7097747" cy="1720061"/>
          </a:xfrm>
        </p:grpSpPr>
        <p:sp>
          <p:nvSpPr>
            <p:cNvPr id="3073" name="TextBox 3072"/>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endParaRPr lang="en-US" sz="1400" dirty="0">
                <a:solidFill>
                  <a:schemeClr val="bg1"/>
                </a:solidFill>
                <a:latin typeface="MS Reference Sans Serif" panose="020B0604030504040204" pitchFamily="34" charset="0"/>
              </a:endParaRPr>
            </a:p>
          </p:txBody>
        </p:sp>
        <p:sp>
          <p:nvSpPr>
            <p:cNvPr id="3077" name="TextBox 3076"/>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endParaRPr lang="en-US" sz="1400" dirty="0">
                <a:solidFill>
                  <a:schemeClr val="bg1"/>
                </a:solidFill>
                <a:latin typeface="MS Reference Sans Serif" panose="020B0604030504040204" pitchFamily="34" charset="0"/>
              </a:endParaRPr>
            </a:p>
          </p:txBody>
        </p:sp>
        <p:sp>
          <p:nvSpPr>
            <p:cNvPr id="3078" name="TextBox 3077"/>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endParaRPr lang="en-US" sz="1400" dirty="0">
                <a:solidFill>
                  <a:schemeClr val="bg1"/>
                </a:solidFill>
                <a:latin typeface="MS Reference Sans Serif" panose="020B0604030504040204" pitchFamily="34" charset="0"/>
              </a:endParaRPr>
            </a:p>
          </p:txBody>
        </p:sp>
        <p:grpSp>
          <p:nvGrpSpPr>
            <p:cNvPr id="3084" name="Group 3083"/>
            <p:cNvGrpSpPr/>
            <p:nvPr/>
          </p:nvGrpSpPr>
          <p:grpSpPr>
            <a:xfrm>
              <a:off x="4521377" y="4435023"/>
              <a:ext cx="7097746" cy="584775"/>
              <a:chOff x="3588449" y="4435023"/>
              <a:chExt cx="7097746" cy="584775"/>
            </a:xfrm>
          </p:grpSpPr>
          <p:sp>
            <p:nvSpPr>
              <p:cNvPr id="3072" name="TextBox 3071"/>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endParaRPr lang="en-US" sz="1400" dirty="0">
                  <a:solidFill>
                    <a:schemeClr val="bg1"/>
                  </a:solidFill>
                  <a:latin typeface="MS Reference Sans Serif" panose="020B0604030504040204" pitchFamily="34" charset="0"/>
                </a:endParaRPr>
              </a:p>
            </p:txBody>
          </p:sp>
          <p:sp>
            <p:nvSpPr>
              <p:cNvPr id="3075" name="TextBox 3074"/>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endParaRPr lang="en-US" sz="1400" dirty="0">
                  <a:solidFill>
                    <a:schemeClr val="bg1"/>
                  </a:solidFill>
                  <a:latin typeface="MS Reference Sans Serif" panose="020B0604030504040204" pitchFamily="34" charset="0"/>
                </a:endParaRPr>
              </a:p>
              <a:p>
                <a:pPr algn="ctr"/>
                <a:r>
                  <a:rPr lang="en-US" sz="1400" dirty="0">
                    <a:solidFill>
                      <a:schemeClr val="bg1"/>
                    </a:solidFill>
                    <a:latin typeface="MS Reference Sans Serif" panose="020B0604030504040204" pitchFamily="34" charset="0"/>
                  </a:rPr>
                  <a:t>Vocabulary</a:t>
                </a:r>
                <a:endParaRPr lang="en-US" sz="1400" dirty="0">
                  <a:solidFill>
                    <a:schemeClr val="bg1"/>
                  </a:solidFill>
                  <a:latin typeface="MS Reference Sans Serif" panose="020B0604030504040204" pitchFamily="34" charset="0"/>
                </a:endParaRPr>
              </a:p>
            </p:txBody>
          </p:sp>
          <p:sp>
            <p:nvSpPr>
              <p:cNvPr id="3079" name="TextBox 3078"/>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endParaRPr lang="en-US" sz="1400" dirty="0">
                  <a:solidFill>
                    <a:schemeClr val="bg1"/>
                  </a:solidFill>
                  <a:latin typeface="MS Reference Sans Serif" panose="020B0604030504040204" pitchFamily="34" charset="0"/>
                </a:endParaRPr>
              </a:p>
              <a:p>
                <a:pPr algn="ctr"/>
                <a:r>
                  <a:rPr lang="en-US" sz="1400" dirty="0">
                    <a:solidFill>
                      <a:schemeClr val="bg1"/>
                    </a:solidFill>
                    <a:latin typeface="MS Reference Sans Serif" panose="020B0604030504040204" pitchFamily="34" charset="0"/>
                  </a:rPr>
                  <a:t>effective</a:t>
                </a:r>
                <a:endParaRPr lang="en-US" sz="1400" dirty="0">
                  <a:solidFill>
                    <a:schemeClr val="bg1"/>
                  </a:solidFill>
                  <a:latin typeface="MS Reference Sans Serif" panose="020B0604030504040204" pitchFamily="34" charset="0"/>
                </a:endParaRPr>
              </a:p>
            </p:txBody>
          </p:sp>
        </p:grpSp>
      </p:grpSp>
      <p:pic>
        <p:nvPicPr>
          <p:cNvPr id="5" name="Picture 4" descr="InsightBot"/>
          <p:cNvPicPr>
            <a:picLocks noChangeAspect="1"/>
          </p:cNvPicPr>
          <p:nvPr/>
        </p:nvPicPr>
        <p:blipFill>
          <a:blip r:embed="rId2"/>
          <a:stretch>
            <a:fillRect/>
          </a:stretch>
        </p:blipFill>
        <p:spPr>
          <a:xfrm>
            <a:off x="10568940" y="6330950"/>
            <a:ext cx="1551940" cy="534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3083"/>
                                        </p:tgtEl>
                                        <p:attrNameLst>
                                          <p:attrName>style.visibility</p:attrName>
                                        </p:attrNameLst>
                                      </p:cBhvr>
                                      <p:to>
                                        <p:strVal val="visible"/>
                                      </p:to>
                                    </p:set>
                                    <p:animEffect transition="in" filter="fade">
                                      <p:cBhvr>
                                        <p:cTn id="13" dur="1000"/>
                                        <p:tgtEl>
                                          <p:spTgt spid="3083"/>
                                        </p:tgtEl>
                                      </p:cBhvr>
                                    </p:animEffect>
                                    <p:anim calcmode="lin" valueType="num">
                                      <p:cBhvr>
                                        <p:cTn id="14" dur="1000" fill="hold"/>
                                        <p:tgtEl>
                                          <p:spTgt spid="3083"/>
                                        </p:tgtEl>
                                        <p:attrNameLst>
                                          <p:attrName>ppt_x</p:attrName>
                                        </p:attrNameLst>
                                      </p:cBhvr>
                                      <p:tavLst>
                                        <p:tav tm="0">
                                          <p:val>
                                            <p:strVal val="#ppt_x"/>
                                          </p:val>
                                        </p:tav>
                                        <p:tav tm="100000">
                                          <p:val>
                                            <p:strVal val="#ppt_x"/>
                                          </p:val>
                                        </p:tav>
                                      </p:tavLst>
                                    </p:anim>
                                    <p:anim calcmode="lin" valueType="num">
                                      <p:cBhvr>
                                        <p:cTn id="15" dur="900" decel="100000" fill="hold"/>
                                        <p:tgtEl>
                                          <p:spTgt spid="308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08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bldLvl="0" animBg="1"/>
      <p:bldP spid="308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1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t GPT: All You Need To Know About This Mind-Blowing AI Tool -  Learning.Shine - Talent Econom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038600"/>
            <a:ext cx="4318000" cy="22812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1034" y="1412173"/>
            <a:ext cx="3725999" cy="1322070"/>
          </a:xfrm>
          <a:prstGeom prst="rect">
            <a:avLst/>
          </a:prstGeom>
          <a:noFill/>
        </p:spPr>
        <p:txBody>
          <a:bodyPr wrap="square" lIns="91440" tIns="45720" rIns="91440" bIns="45720" rtlCol="0" anchor="t">
            <a:spAutoFit/>
          </a:bodyPr>
          <a:lstStyle/>
          <a:p>
            <a:r>
              <a:rPr lang="en-US" sz="4000" b="1" dirty="0">
                <a:solidFill>
                  <a:schemeClr val="bg1"/>
                </a:solidFill>
                <a:latin typeface="Cambria" panose="02040503050406030204" charset="0"/>
                <a:cs typeface="Cambria" panose="02040503050406030204" charset="0"/>
              </a:rPr>
              <a:t>How To Get </a:t>
            </a:r>
            <a:r>
              <a:rPr lang="en-US" sz="4000" b="1" dirty="0" err="1">
                <a:solidFill>
                  <a:schemeClr val="bg1"/>
                </a:solidFill>
                <a:latin typeface="Cambria" panose="02040503050406030204" charset="0"/>
                <a:cs typeface="Cambria" panose="02040503050406030204" charset="0"/>
              </a:rPr>
              <a:t>InsightBot</a:t>
            </a:r>
            <a:r>
              <a:rPr lang="en-US" sz="4000" b="1" dirty="0">
                <a:solidFill>
                  <a:schemeClr val="bg1"/>
                </a:solidFill>
                <a:latin typeface="Cambria" panose="02040503050406030204" charset="0"/>
                <a:cs typeface="Cambria" panose="02040503050406030204" charset="0"/>
              </a:rPr>
              <a:t>?</a:t>
            </a:r>
            <a:endParaRPr lang="en-US" sz="4000" b="1" dirty="0">
              <a:solidFill>
                <a:schemeClr val="bg1"/>
              </a:solidFill>
              <a:latin typeface="Cambria" panose="02040503050406030204" charset="0"/>
              <a:cs typeface="Cambria" panose="02040503050406030204" charset="0"/>
            </a:endParaRPr>
          </a:p>
        </p:txBody>
      </p:sp>
      <p:grpSp>
        <p:nvGrpSpPr>
          <p:cNvPr id="2" name="Group 1"/>
          <p:cNvGrpSpPr/>
          <p:nvPr/>
        </p:nvGrpSpPr>
        <p:grpSpPr>
          <a:xfrm>
            <a:off x="5713639" y="937805"/>
            <a:ext cx="5259161" cy="3923030"/>
            <a:chOff x="5670097" y="1214804"/>
            <a:chExt cx="5259161" cy="3923030"/>
          </a:xfrm>
        </p:grpSpPr>
        <p:sp>
          <p:nvSpPr>
            <p:cNvPr id="7" name="TextBox 6"/>
            <p:cNvSpPr txBox="1"/>
            <p:nvPr/>
          </p:nvSpPr>
          <p:spPr>
            <a:xfrm>
              <a:off x="6037944" y="1214804"/>
              <a:ext cx="4891314" cy="3923030"/>
            </a:xfrm>
            <a:prstGeom prst="rect">
              <a:avLst/>
            </a:prstGeom>
            <a:noFill/>
          </p:spPr>
          <p:txBody>
            <a:bodyPr wrap="square" rtlCol="0">
              <a:spAutoFit/>
            </a:bodyPr>
            <a:lstStyle/>
            <a:p>
              <a:pPr>
                <a:lnSpc>
                  <a:spcPct val="150000"/>
                </a:lnSpc>
                <a:spcBef>
                  <a:spcPts val="1800"/>
                </a:spcBef>
              </a:pPr>
              <a:r>
                <a:rPr lang="en-US" b="1" dirty="0">
                  <a:latin typeface="MS Reference Sans Serif" panose="020B0604030504040204" pitchFamily="34" charset="0"/>
                </a:rPr>
                <a:t>Step 1: </a:t>
              </a:r>
              <a:r>
                <a:rPr lang="en-US" sz="1600" dirty="0">
                  <a:latin typeface="MS Reference Sans Serif" panose="020B0604030504040204" pitchFamily="34" charset="0"/>
                </a:rPr>
                <a:t>Create an account on the </a:t>
              </a:r>
              <a:r>
                <a:rPr lang="en-IN" altLang="en-US" sz="1600" dirty="0">
                  <a:latin typeface="MS Reference Sans Serif" panose="020B0604030504040204" pitchFamily="34" charset="0"/>
                </a:rPr>
                <a:t>Insight Bot</a:t>
              </a:r>
              <a:r>
                <a:rPr lang="en-US" sz="1600" dirty="0">
                  <a:latin typeface="MS Reference Sans Serif" panose="020B0604030504040204" pitchFamily="34" charset="0"/>
                </a:rPr>
                <a:t>.</a:t>
              </a:r>
              <a:endParaRPr lang="en-US" sz="1600" dirty="0">
                <a:latin typeface="MS Reference Sans Serif" panose="020B0604030504040204" pitchFamily="34" charset="0"/>
              </a:endParaRPr>
            </a:p>
            <a:p>
              <a:pPr>
                <a:lnSpc>
                  <a:spcPct val="150000"/>
                </a:lnSpc>
                <a:spcBef>
                  <a:spcPts val="1800"/>
                </a:spcBef>
              </a:pPr>
              <a:r>
                <a:rPr lang="en-US" b="1" dirty="0">
                  <a:latin typeface="MS Reference Sans Serif" panose="020B0604030504040204" pitchFamily="34" charset="0"/>
                </a:rPr>
                <a:t>Step 2: </a:t>
              </a:r>
              <a:r>
                <a:rPr lang="en-IN" altLang="en-US" sz="1600" dirty="0">
                  <a:latin typeface="MS Reference Sans Serif" panose="020B0604030504040204" pitchFamily="34" charset="0"/>
                  <a:sym typeface="+mn-ea"/>
                </a:rPr>
                <a:t>Login using correct credentials</a:t>
              </a:r>
              <a:endParaRPr lang="en-US" sz="1600" dirty="0">
                <a:latin typeface="MS Reference Sans Serif" panose="020B0604030504040204" pitchFamily="34" charset="0"/>
              </a:endParaRPr>
            </a:p>
            <a:p>
              <a:pPr>
                <a:lnSpc>
                  <a:spcPct val="150000"/>
                </a:lnSpc>
                <a:spcBef>
                  <a:spcPts val="1800"/>
                </a:spcBef>
              </a:pPr>
              <a:r>
                <a:rPr lang="en-US" b="1" dirty="0">
                  <a:latin typeface="MS Reference Sans Serif" panose="020B0604030504040204" pitchFamily="34" charset="0"/>
                </a:rPr>
                <a:t>Step 3: </a:t>
              </a:r>
              <a:r>
                <a:rPr lang="en-IN" altLang="en-US" sz="1600" dirty="0">
                  <a:latin typeface="MS Reference Sans Serif" panose="020B0604030504040204" pitchFamily="34" charset="0"/>
                  <a:sym typeface="+mn-ea"/>
                </a:rPr>
                <a:t>Ask questions or give any query according to your need (you can take help of prompts)</a:t>
              </a:r>
              <a:endParaRPr lang="en-IN" altLang="en-US" sz="1600" dirty="0">
                <a:latin typeface="MS Reference Sans Serif" panose="020B0604030504040204" pitchFamily="34" charset="0"/>
                <a:sym typeface="+mn-ea"/>
              </a:endParaRPr>
            </a:p>
            <a:p>
              <a:pPr>
                <a:lnSpc>
                  <a:spcPct val="150000"/>
                </a:lnSpc>
                <a:spcBef>
                  <a:spcPts val="1800"/>
                </a:spcBef>
              </a:pPr>
              <a:r>
                <a:rPr lang="en-US" b="1" dirty="0">
                  <a:latin typeface="MS Reference Sans Serif" panose="020B0604030504040204" pitchFamily="34" charset="0"/>
                </a:rPr>
                <a:t>Step 4:</a:t>
              </a:r>
              <a:r>
                <a:rPr lang="en-US" sz="1600" b="1" dirty="0">
                  <a:latin typeface="MS Reference Sans Serif" panose="020B0604030504040204" pitchFamily="34" charset="0"/>
                </a:rPr>
                <a:t> </a:t>
              </a:r>
              <a:r>
                <a:rPr lang="en-IN" altLang="en-US" sz="1600" dirty="0">
                  <a:latin typeface="MS Reference Sans Serif" panose="020B0604030504040204" pitchFamily="34" charset="0"/>
                </a:rPr>
                <a:t>Press Enter and you will get a suitable solution for your query</a:t>
              </a:r>
              <a:endParaRPr lang="en-IN" altLang="en-US" sz="1600" dirty="0">
                <a:latin typeface="MS Reference Sans Serif" panose="020B0604030504040204" pitchFamily="34" charset="0"/>
              </a:endParaRPr>
            </a:p>
          </p:txBody>
        </p:sp>
        <p:grpSp>
          <p:nvGrpSpPr>
            <p:cNvPr id="10" name="Group 9"/>
            <p:cNvGrpSpPr/>
            <p:nvPr/>
          </p:nvGrpSpPr>
          <p:grpSpPr>
            <a:xfrm>
              <a:off x="5670097" y="1365201"/>
              <a:ext cx="233760" cy="233758"/>
              <a:chOff x="1224110" y="1204512"/>
              <a:chExt cx="233760" cy="233758"/>
            </a:xfrm>
          </p:grpSpPr>
          <p:sp>
            <p:nvSpPr>
              <p:cNvPr id="8" name="Oval 7"/>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5"/>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1" name="Group 10"/>
            <p:cNvGrpSpPr/>
            <p:nvPr/>
          </p:nvGrpSpPr>
          <p:grpSpPr>
            <a:xfrm>
              <a:off x="5670097" y="2377401"/>
              <a:ext cx="233760" cy="233758"/>
              <a:chOff x="1224110" y="1204512"/>
              <a:chExt cx="233760" cy="233758"/>
            </a:xfrm>
          </p:grpSpPr>
          <p:sp>
            <p:nvSpPr>
              <p:cNvPr id="12" name="Oval 11"/>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Freeform 5"/>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4" name="Group 13"/>
            <p:cNvGrpSpPr/>
            <p:nvPr/>
          </p:nvGrpSpPr>
          <p:grpSpPr>
            <a:xfrm>
              <a:off x="5670097" y="3380701"/>
              <a:ext cx="233760" cy="233758"/>
              <a:chOff x="1224110" y="1204512"/>
              <a:chExt cx="233760" cy="233758"/>
            </a:xfrm>
          </p:grpSpPr>
          <p:sp>
            <p:nvSpPr>
              <p:cNvPr id="15" name="Oval 14"/>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reeform 5"/>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nvGrpSpPr>
            <p:cNvPr id="17" name="Group 16"/>
            <p:cNvGrpSpPr/>
            <p:nvPr/>
          </p:nvGrpSpPr>
          <p:grpSpPr>
            <a:xfrm>
              <a:off x="5670097" y="4744681"/>
              <a:ext cx="233760" cy="233758"/>
              <a:chOff x="1224110" y="1204512"/>
              <a:chExt cx="233760" cy="233758"/>
            </a:xfrm>
          </p:grpSpPr>
          <p:sp>
            <p:nvSpPr>
              <p:cNvPr id="18" name="Oval 17"/>
              <p:cNvSpPr/>
              <p:nvPr/>
            </p:nvSpPr>
            <p:spPr>
              <a:xfrm rot="16200000">
                <a:off x="1224111" y="1204511"/>
                <a:ext cx="233758" cy="233760"/>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5"/>
              <p:cNvSpPr/>
              <p:nvPr/>
            </p:nvSpPr>
            <p:spPr bwMode="auto">
              <a:xfrm rot="5400000">
                <a:off x="1276929" y="1284137"/>
                <a:ext cx="128123" cy="79939"/>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lstStyle/>
              <a:p>
                <a:endParaRPr lang="en-US" sz="1350"/>
              </a:p>
            </p:txBody>
          </p:sp>
        </p:grpSp>
      </p:grpSp>
      <p:pic>
        <p:nvPicPr>
          <p:cNvPr id="3" name="Picture 2" descr="InsightBot"/>
          <p:cNvPicPr>
            <a:picLocks noChangeAspect="1"/>
          </p:cNvPicPr>
          <p:nvPr/>
        </p:nvPicPr>
        <p:blipFill>
          <a:blip r:embed="rId2"/>
          <a:stretch>
            <a:fillRect/>
          </a:stretch>
        </p:blipFill>
        <p:spPr>
          <a:xfrm>
            <a:off x="10568940" y="6321425"/>
            <a:ext cx="1551940" cy="534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ppt_y</p:attrName>
                                        </p:attrNameLst>
                                      </p:cBhvr>
                                      <p:tavLst>
                                        <p:tav tm="0">
                                          <p:val>
                                            <p:strVal val="#ppt_y+#ppt_h*1.125000"/>
                                          </p:val>
                                        </p:tav>
                                        <p:tav tm="100000">
                                          <p:val>
                                            <p:strVal val="#ppt_y"/>
                                          </p:val>
                                        </p:tav>
                                      </p:tavLst>
                                    </p:anim>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roject"/>
          <p:cNvPicPr>
            <a:picLocks noChangeAspect="1"/>
          </p:cNvPicPr>
          <p:nvPr/>
        </p:nvPicPr>
        <p:blipFill>
          <a:blip r:embed="rId1"/>
          <a:stretch>
            <a:fillRect/>
          </a:stretch>
        </p:blipFill>
        <p:spPr>
          <a:xfrm>
            <a:off x="283845" y="795655"/>
            <a:ext cx="11117580" cy="5555615"/>
          </a:xfrm>
          <a:prstGeom prst="rect">
            <a:avLst/>
          </a:prstGeom>
        </p:spPr>
      </p:pic>
      <p:sp>
        <p:nvSpPr>
          <p:cNvPr id="4" name="Text Box 3"/>
          <p:cNvSpPr txBox="1"/>
          <p:nvPr/>
        </p:nvSpPr>
        <p:spPr>
          <a:xfrm>
            <a:off x="420370" y="127000"/>
            <a:ext cx="9632315" cy="583565"/>
          </a:xfrm>
          <a:prstGeom prst="rect">
            <a:avLst/>
          </a:prstGeom>
          <a:noFill/>
        </p:spPr>
        <p:txBody>
          <a:bodyPr wrap="square" rtlCol="0">
            <a:spAutoFit/>
          </a:bodyPr>
          <a:p>
            <a:pPr algn="ctr"/>
            <a:r>
              <a:rPr lang="en-IN" altLang="en-US" sz="3200" b="1" i="1">
                <a:latin typeface="Bahnschrift SemiBold" panose="020B0502040204020203" charset="0"/>
                <a:cs typeface="Bahnschrift SemiBold" panose="020B0502040204020203" charset="0"/>
              </a:rPr>
              <a:t>                     </a:t>
            </a:r>
            <a:r>
              <a:rPr lang="en-IN" altLang="en-US" sz="3200" b="1" i="1" u="sng">
                <a:latin typeface="Bahnschrift SemiBold" panose="020B0502040204020203" charset="0"/>
                <a:cs typeface="Bahnschrift SemiBold" panose="020B0502040204020203" charset="0"/>
              </a:rPr>
              <a:t>Natural Language Processing</a:t>
            </a:r>
            <a:endParaRPr lang="en-IN" altLang="en-US" sz="3200" b="1" i="1" u="sng">
              <a:latin typeface="Bahnschrift SemiBold" panose="020B0502040204020203" charset="0"/>
              <a:cs typeface="Bahnschrift SemiBold"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4206</Words>
  <Application>WPS Presentation</Application>
  <PresentationFormat>Widescreen</PresentationFormat>
  <Paragraphs>151</Paragraphs>
  <Slides>15</Slides>
  <Notes>1</Notes>
  <HiddenSlides>0</HiddenSlides>
  <MMClips>0</MMClips>
  <ScaleCrop>false</ScaleCrop>
  <HeadingPairs>
    <vt:vector size="6" baseType="variant">
      <vt:variant>
        <vt:lpstr>已用的字体</vt:lpstr>
      </vt:variant>
      <vt:variant>
        <vt:i4>35</vt:i4>
      </vt:variant>
      <vt:variant>
        <vt:lpstr>主题</vt:lpstr>
      </vt:variant>
      <vt:variant>
        <vt:i4>1</vt:i4>
      </vt:variant>
      <vt:variant>
        <vt:lpstr>幻灯片标题</vt:lpstr>
      </vt:variant>
      <vt:variant>
        <vt:i4>15</vt:i4>
      </vt:variant>
    </vt:vector>
  </HeadingPairs>
  <TitlesOfParts>
    <vt:vector size="51" baseType="lpstr">
      <vt:lpstr>Arial</vt:lpstr>
      <vt:lpstr>SimSun</vt:lpstr>
      <vt:lpstr>Wingdings</vt:lpstr>
      <vt:lpstr>MS Reference Sans Serif</vt:lpstr>
      <vt:lpstr>Segoe Print</vt:lpstr>
      <vt:lpstr>Segoe UI</vt:lpstr>
      <vt:lpstr>Calibri</vt:lpstr>
      <vt:lpstr>Myanmar Text</vt:lpstr>
      <vt:lpstr>MS Reference Sans Serif</vt:lpstr>
      <vt:lpstr>Myanmar Text</vt:lpstr>
      <vt:lpstr>Verdana</vt:lpstr>
      <vt:lpstr>Wingdings</vt:lpstr>
      <vt:lpstr>Microsoft YaHei</vt:lpstr>
      <vt:lpstr>Arial Unicode MS</vt:lpstr>
      <vt:lpstr>Calibri Light</vt:lpstr>
      <vt:lpstr>Bahnschrift Condensed</vt:lpstr>
      <vt:lpstr>Bahnschrift</vt:lpstr>
      <vt:lpstr>Bahnschrift Light</vt:lpstr>
      <vt:lpstr>Bahnschrift Light SemiCondensed</vt:lpstr>
      <vt:lpstr>Bahnschrift SemiBold</vt:lpstr>
      <vt:lpstr>Bahnschrift SemiBold Condensed</vt:lpstr>
      <vt:lpstr>Calibri</vt:lpstr>
      <vt:lpstr>Bahnschrift SemiCondensed</vt:lpstr>
      <vt:lpstr>Cambria</vt:lpstr>
      <vt:lpstr>Cambria Math</vt:lpstr>
      <vt:lpstr>Impact</vt:lpstr>
      <vt:lpstr>Microsoft Himalaya</vt:lpstr>
      <vt:lpstr>Ink Free</vt:lpstr>
      <vt:lpstr>Leelawadee UI Semilight</vt:lpstr>
      <vt:lpstr>Lucida Console</vt:lpstr>
      <vt:lpstr>Gadugi</vt:lpstr>
      <vt:lpstr>Gabriola</vt:lpstr>
      <vt:lpstr>Georgia</vt:lpstr>
      <vt:lpstr>HoloLens MDL2 Assets</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HIMANSHU</cp:lastModifiedBy>
  <cp:revision>287</cp:revision>
  <dcterms:created xsi:type="dcterms:W3CDTF">2023-01-21T08:53:00Z</dcterms:created>
  <dcterms:modified xsi:type="dcterms:W3CDTF">2023-04-26T09:10:31Z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EF93108F53AD4A4698212DE60A01F9FF</vt:lpwstr>
  </property>
  <property fmtid="{D5CDD505-2E9C-101B-9397-08002B2CF9AE}" pid="3" name="KSOProductBuildVer">
    <vt:lpwstr>1033-11.2.0.11214</vt:lpwstr>
  </property>
</Properties>
</file>