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
      <p:font typeface="PT Sans Narrow"/>
      <p:regular r:id="rId29"/>
      <p:bold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747775"/>
          </p15:clr>
        </p15:guide>
        <p15:guide id="2" pos="261">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Ananya Pal"/>
  <p:cmAuthor clrIdx="1" id="1" initials="" lastIdx="1" name="Raj Pawa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regular.fntdata"/><Relationship Id="rId30" Type="http://schemas.openxmlformats.org/officeDocument/2006/relationships/font" Target="fonts/PTSansNarrow-bold.fntdata"/><Relationship Id="rId11" Type="http://schemas.openxmlformats.org/officeDocument/2006/relationships/slide" Target="slides/slide5.xml"/><Relationship Id="rId33" Type="http://schemas.openxmlformats.org/officeDocument/2006/relationships/font" Target="fonts/OpenSans-italic.fntdata"/><Relationship Id="rId10" Type="http://schemas.openxmlformats.org/officeDocument/2006/relationships/slide" Target="slides/slide4.xml"/><Relationship Id="rId32" Type="http://schemas.openxmlformats.org/officeDocument/2006/relationships/font" Target="fonts/OpenSans-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penSans-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3T22:08:43.959">
    <p:pos x="196" y="701"/>
    <p:text>please comment if anything needs to be added/ removed.</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4-05-14T11:05:41.226">
    <p:pos x="6000" y="0"/>
    <p:text>Here we don't add extra text we explain while presenting what all things will be covered in each step.</p:text>
  </p:cm>
  <p:cm authorId="0" idx="2" dt="2024-05-14T11:05:41.226">
    <p:pos x="6000" y="0"/>
    <p:text>Agreed</p:text>
  </p:cm>
  <p:cm authorId="0" idx="3" dt="2024-05-13T22:03:50.595">
    <p:pos x="6000" y="100"/>
    <p:text>where Lorem ipsum etc is written, should i add the details of these processes as well, or just the step name seems enough?</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5-14T21:52:25.881">
    <p:pos x="6000" y="0"/>
    <p:text>Summary slide- summarized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c6499fb9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c6499fb9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c2f1fdb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c2f1fdb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c2f1fdb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c2f1fdb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c6499fb9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dc6499fb9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c6499fb9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dc6499fb9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d4e934b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d4e934b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c6a1b0dd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c6a1b0dd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c6499fb9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c6499fb9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bddc82f46_0_2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bddc82f46_0_2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ddc82f46_0_2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ddc82f46_0_2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dc2a52e6b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dc2a52e6b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c2a52e6b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c2a52e6b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bddc82f46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bddc82f46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bddc82f46_0_2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bddc82f46_0_2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c6499fb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c6499fb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bddc82f46_0_20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dbddc82f46_0_20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bc16a171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bc16a171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6" name="Shape 56"/>
        <p:cNvGrpSpPr/>
        <p:nvPr/>
      </p:nvGrpSpPr>
      <p:grpSpPr>
        <a:xfrm>
          <a:off x="0" y="0"/>
          <a:ext cx="0" cy="0"/>
          <a:chOff x="0" y="0"/>
          <a:chExt cx="0" cy="0"/>
        </a:xfrm>
      </p:grpSpPr>
      <p:sp>
        <p:nvSpPr>
          <p:cNvPr id="57" name="Google Shape;57;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9" name="Google Shape;59;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4"/>
          <p:cNvPicPr preferRelativeResize="0"/>
          <p:nvPr/>
        </p:nvPicPr>
        <p:blipFill>
          <a:blip r:embed="rId2">
            <a:alphaModFix/>
          </a:blip>
          <a:stretch>
            <a:fillRect/>
          </a:stretch>
        </p:blipFill>
        <p:spPr>
          <a:xfrm>
            <a:off x="7137200" y="0"/>
            <a:ext cx="2006799" cy="10528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3" name="Google Shape;33;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 name="Google Shape;4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3" name="Shape 43"/>
        <p:cNvGrpSpPr/>
        <p:nvPr/>
      </p:nvGrpSpPr>
      <p:grpSpPr>
        <a:xfrm>
          <a:off x="0" y="0"/>
          <a:ext cx="0" cy="0"/>
          <a:chOff x="0" y="0"/>
          <a:chExt cx="0" cy="0"/>
        </a:xfrm>
      </p:grpSpPr>
      <p:sp>
        <p:nvSpPr>
          <p:cNvPr id="44" name="Google Shape;44;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5" name="Google Shape;4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 name="Google Shape;4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9" name="Google Shape;49;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0" name="Google Shape;50;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2" name="Google Shape;5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5" name="Google Shape;5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comments" Target="../comments/commen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pencv.org/" TargetMode="External"/><Relationship Id="rId4" Type="http://schemas.openxmlformats.org/officeDocument/2006/relationships/hyperlink" Target="https://www.gradio.app/" TargetMode="External"/><Relationship Id="rId5" Type="http://schemas.openxmlformats.org/officeDocument/2006/relationships/hyperlink" Target="https://github.com/jveitchmichaelis/deeplabe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roman.moehle@ips.tu-dortmund.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3" title="5 MXS Metals Technicians: Keeping it together"/>
          <p:cNvPicPr preferRelativeResize="0"/>
          <p:nvPr/>
        </p:nvPicPr>
        <p:blipFill>
          <a:blip r:embed="rId3">
            <a:alphaModFix amt="8000"/>
          </a:blip>
          <a:stretch>
            <a:fillRect/>
          </a:stretch>
        </p:blipFill>
        <p:spPr>
          <a:xfrm>
            <a:off x="0" y="0"/>
            <a:ext cx="9144003" cy="5143498"/>
          </a:xfrm>
          <a:prstGeom prst="rect">
            <a:avLst/>
          </a:prstGeom>
          <a:noFill/>
          <a:ln>
            <a:noFill/>
          </a:ln>
        </p:spPr>
      </p:pic>
      <p:sp>
        <p:nvSpPr>
          <p:cNvPr id="68" name="Google Shape;68;p13"/>
          <p:cNvSpPr txBox="1"/>
          <p:nvPr/>
        </p:nvSpPr>
        <p:spPr>
          <a:xfrm>
            <a:off x="1284000" y="1868550"/>
            <a:ext cx="6576000" cy="1406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3600">
                <a:solidFill>
                  <a:srgbClr val="83B925"/>
                </a:solidFill>
                <a:latin typeface="PT Sans Narrow"/>
                <a:ea typeface="PT Sans Narrow"/>
                <a:cs typeface="PT Sans Narrow"/>
                <a:sym typeface="PT Sans Narrow"/>
              </a:rPr>
              <a:t>Industrial Data Science 2 </a:t>
            </a:r>
            <a:endParaRPr b="1" sz="3600">
              <a:solidFill>
                <a:srgbClr val="83B925"/>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lang="en" sz="3600">
                <a:solidFill>
                  <a:srgbClr val="83B925"/>
                </a:solidFill>
                <a:latin typeface="PT Sans Narrow"/>
                <a:ea typeface="PT Sans Narrow"/>
                <a:cs typeface="PT Sans Narrow"/>
                <a:sym typeface="PT Sans Narrow"/>
              </a:rPr>
              <a:t>Use Case III</a:t>
            </a:r>
            <a:endParaRPr b="1" sz="3600">
              <a:solidFill>
                <a:srgbClr val="83B925"/>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rPr b="1" lang="en" sz="3600">
                <a:solidFill>
                  <a:srgbClr val="67398E"/>
                </a:solidFill>
                <a:latin typeface="PT Sans Narrow"/>
                <a:ea typeface="PT Sans Narrow"/>
                <a:cs typeface="PT Sans Narrow"/>
                <a:sym typeface="PT Sans Narrow"/>
              </a:rPr>
              <a:t>PartikelART Solutions</a:t>
            </a:r>
            <a:r>
              <a:rPr b="1" lang="en" sz="3600">
                <a:solidFill>
                  <a:srgbClr val="38761D"/>
                </a:solidFill>
                <a:latin typeface="PT Sans Narrow"/>
                <a:ea typeface="PT Sans Narrow"/>
                <a:cs typeface="PT Sans Narrow"/>
                <a:sym typeface="PT Sans Narrow"/>
              </a:rPr>
              <a:t> </a:t>
            </a:r>
            <a:endParaRPr b="1" sz="3600">
              <a:solidFill>
                <a:srgbClr val="38761D"/>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1" sz="3600">
              <a:solidFill>
                <a:srgbClr val="38761D"/>
              </a:solidFill>
              <a:latin typeface="PT Sans Narrow"/>
              <a:ea typeface="PT Sans Narrow"/>
              <a:cs typeface="PT Sans Narrow"/>
              <a:sym typeface="PT Sans Narrow"/>
            </a:endParaRPr>
          </a:p>
          <a:p>
            <a:pPr indent="0" lvl="0" marL="0" marR="0" rtl="0" algn="ctr">
              <a:lnSpc>
                <a:spcPct val="100000"/>
              </a:lnSpc>
              <a:spcBef>
                <a:spcPts val="0"/>
              </a:spcBef>
              <a:spcAft>
                <a:spcPts val="0"/>
              </a:spcAft>
              <a:buNone/>
            </a:pPr>
            <a:r>
              <a:t/>
            </a:r>
            <a:endParaRPr b="1" sz="3600">
              <a:solidFill>
                <a:srgbClr val="38761D"/>
              </a:solidFill>
              <a:latin typeface="PT Sans Narrow"/>
              <a:ea typeface="PT Sans Narrow"/>
              <a:cs typeface="PT Sans Narrow"/>
              <a:sym typeface="PT Sans Narrow"/>
            </a:endParaRPr>
          </a:p>
        </p:txBody>
      </p:sp>
      <p:pic>
        <p:nvPicPr>
          <p:cNvPr id="69" name="Google Shape;69;p13"/>
          <p:cNvPicPr preferRelativeResize="0"/>
          <p:nvPr/>
        </p:nvPicPr>
        <p:blipFill>
          <a:blip r:embed="rId4">
            <a:alphaModFix/>
          </a:blip>
          <a:stretch>
            <a:fillRect/>
          </a:stretch>
        </p:blipFill>
        <p:spPr>
          <a:xfrm>
            <a:off x="7137200" y="0"/>
            <a:ext cx="2006799" cy="1052825"/>
          </a:xfrm>
          <a:prstGeom prst="rect">
            <a:avLst/>
          </a:prstGeom>
          <a:noFill/>
          <a:ln>
            <a:noFill/>
          </a:ln>
        </p:spPr>
      </p:pic>
      <p:sp>
        <p:nvSpPr>
          <p:cNvPr id="70" name="Google Shape;70;p13"/>
          <p:cNvSpPr txBox="1"/>
          <p:nvPr/>
        </p:nvSpPr>
        <p:spPr>
          <a:xfrm>
            <a:off x="2974200" y="3592450"/>
            <a:ext cx="3195600" cy="188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0D0D0D"/>
                </a:solidFill>
                <a:latin typeface="Open Sans"/>
                <a:ea typeface="Open Sans"/>
                <a:cs typeface="Open Sans"/>
                <a:sym typeface="Open Sans"/>
              </a:rPr>
              <a:t>GROUP 3</a:t>
            </a:r>
            <a:endParaRPr b="1" sz="1800">
              <a:solidFill>
                <a:srgbClr val="0D0D0D"/>
              </a:solidFill>
              <a:latin typeface="Open Sans"/>
              <a:ea typeface="Open Sans"/>
              <a:cs typeface="Open Sans"/>
              <a:sym typeface="Open Sans"/>
            </a:endParaRPr>
          </a:p>
        </p:txBody>
      </p:sp>
      <p:grpSp>
        <p:nvGrpSpPr>
          <p:cNvPr id="71" name="Google Shape;71;p13"/>
          <p:cNvGrpSpPr/>
          <p:nvPr/>
        </p:nvGrpSpPr>
        <p:grpSpPr>
          <a:xfrm>
            <a:off x="0" y="251551"/>
            <a:ext cx="1395900" cy="657662"/>
            <a:chOff x="0" y="344101"/>
            <a:chExt cx="1395900" cy="657662"/>
          </a:xfrm>
        </p:grpSpPr>
        <p:pic>
          <p:nvPicPr>
            <p:cNvPr id="72" name="Google Shape;72;p13"/>
            <p:cNvPicPr preferRelativeResize="0"/>
            <p:nvPr/>
          </p:nvPicPr>
          <p:blipFill>
            <a:blip r:embed="rId5">
              <a:alphaModFix/>
            </a:blip>
            <a:stretch>
              <a:fillRect/>
            </a:stretch>
          </p:blipFill>
          <p:spPr>
            <a:xfrm>
              <a:off x="45950" y="344101"/>
              <a:ext cx="1349949" cy="529975"/>
            </a:xfrm>
            <a:prstGeom prst="rect">
              <a:avLst/>
            </a:prstGeom>
            <a:noFill/>
            <a:ln>
              <a:noFill/>
            </a:ln>
          </p:spPr>
        </p:pic>
        <p:sp>
          <p:nvSpPr>
            <p:cNvPr id="73" name="Google Shape;73;p13"/>
            <p:cNvSpPr txBox="1"/>
            <p:nvPr/>
          </p:nvSpPr>
          <p:spPr>
            <a:xfrm>
              <a:off x="0" y="764763"/>
              <a:ext cx="13959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chemeClr val="dk2"/>
                  </a:solidFill>
                  <a:latin typeface="Open Sans"/>
                  <a:ea typeface="Open Sans"/>
                  <a:cs typeface="Open Sans"/>
                  <a:sym typeface="Open Sans"/>
                </a:rPr>
                <a:t>Copyright © 2024 - PartikelART</a:t>
              </a:r>
              <a:endParaRPr sz="600">
                <a:solidFill>
                  <a:schemeClr val="dk2"/>
                </a:solidFill>
                <a:latin typeface="Open Sans"/>
                <a:ea typeface="Open Sans"/>
                <a:cs typeface="Open Sans"/>
                <a:sym typeface="Open San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Exploratory</a:t>
            </a:r>
            <a:r>
              <a:rPr lang="en">
                <a:solidFill>
                  <a:srgbClr val="83B925"/>
                </a:solidFill>
              </a:rPr>
              <a:t> Data Analysis</a:t>
            </a:r>
            <a:endParaRPr>
              <a:solidFill>
                <a:srgbClr val="83B925"/>
              </a:solidFill>
            </a:endParaRPr>
          </a:p>
        </p:txBody>
      </p:sp>
      <p:sp>
        <p:nvSpPr>
          <p:cNvPr id="160" name="Google Shape;160;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2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Image dimensions and aspect ratios (</a:t>
            </a:r>
            <a:r>
              <a:rPr b="1" lang="en" sz="1200">
                <a:solidFill>
                  <a:srgbClr val="0D0D0D"/>
                </a:solidFill>
                <a:latin typeface="Roboto"/>
                <a:ea typeface="Roboto"/>
                <a:cs typeface="Roboto"/>
                <a:sym typeface="Roboto"/>
              </a:rPr>
              <a:t>YOLO - </a:t>
            </a:r>
            <a:r>
              <a:rPr b="1" lang="en" sz="1200">
                <a:solidFill>
                  <a:srgbClr val="0D0D0D"/>
                </a:solidFill>
                <a:latin typeface="Roboto"/>
                <a:ea typeface="Roboto"/>
                <a:cs typeface="Roboto"/>
                <a:sym typeface="Roboto"/>
              </a:rPr>
              <a:t>640 x 640</a:t>
            </a:r>
            <a:r>
              <a:rPr b="1" lang="en" sz="1200">
                <a:solidFill>
                  <a:srgbClr val="0D0D0D"/>
                </a:solidFill>
                <a:latin typeface="Roboto"/>
                <a:ea typeface="Roboto"/>
                <a:cs typeface="Roboto"/>
                <a:sym typeface="Roboto"/>
              </a:rPr>
              <a:t> px</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Labels composition</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Bounding box sizes</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Aspect ratios (for instance a lot of small particles / </a:t>
            </a:r>
            <a:r>
              <a:rPr lang="en" sz="1200">
                <a:solidFill>
                  <a:srgbClr val="0D0D0D"/>
                </a:solidFill>
                <a:latin typeface="Roboto"/>
                <a:ea typeface="Roboto"/>
                <a:cs typeface="Roboto"/>
                <a:sym typeface="Roboto"/>
              </a:rPr>
              <a:t>Overlapping</a:t>
            </a:r>
            <a:r>
              <a:rPr lang="en" sz="1200">
                <a:solidFill>
                  <a:srgbClr val="0D0D0D"/>
                </a:solidFill>
                <a:latin typeface="Roboto"/>
                <a:ea typeface="Roboto"/>
                <a:cs typeface="Roboto"/>
                <a:sym typeface="Roboto"/>
              </a:rPr>
              <a:t> particles)</a:t>
            </a:r>
            <a:endParaRPr sz="1200">
              <a:solidFill>
                <a:srgbClr val="0D0D0D"/>
              </a:solidFill>
              <a:latin typeface="Roboto"/>
              <a:ea typeface="Roboto"/>
              <a:cs typeface="Roboto"/>
              <a:sym typeface="Roboto"/>
            </a:endParaRPr>
          </a:p>
          <a:p>
            <a:pPr indent="0" lvl="0" marL="457200" marR="0" rtl="0" algn="l">
              <a:lnSpc>
                <a:spcPct val="115000"/>
              </a:lnSpc>
              <a:spcBef>
                <a:spcPts val="3600"/>
              </a:spcBef>
              <a:spcAft>
                <a:spcPts val="3600"/>
              </a:spcAft>
              <a:buNone/>
            </a:pPr>
            <a:r>
              <a:t/>
            </a:r>
            <a:endParaRPr sz="1200">
              <a:solidFill>
                <a:srgbClr val="0D0D0D"/>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Exploratory Data Analysis</a:t>
            </a:r>
            <a:endParaRPr>
              <a:solidFill>
                <a:srgbClr val="83B925"/>
              </a:solidFill>
            </a:endParaRPr>
          </a:p>
          <a:p>
            <a:pPr indent="0" lvl="0" marL="0" marR="0" rtl="0" algn="ctr">
              <a:lnSpc>
                <a:spcPct val="100000"/>
              </a:lnSpc>
              <a:spcBef>
                <a:spcPts val="0"/>
              </a:spcBef>
              <a:spcAft>
                <a:spcPts val="0"/>
              </a:spcAft>
              <a:buNone/>
            </a:pPr>
            <a:r>
              <a:t/>
            </a:r>
            <a:endParaRPr sz="3200">
              <a:solidFill>
                <a:srgbClr val="83B925"/>
              </a:solidFill>
            </a:endParaRPr>
          </a:p>
        </p:txBody>
      </p:sp>
      <p:sp>
        <p:nvSpPr>
          <p:cNvPr id="166" name="Google Shape;166;p2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1200"/>
              </a:spcAft>
              <a:buNone/>
            </a:pPr>
            <a:r>
              <a:t/>
            </a:r>
            <a:endParaRPr sz="1200"/>
          </a:p>
        </p:txBody>
      </p:sp>
      <p:pic>
        <p:nvPicPr>
          <p:cNvPr id="167" name="Google Shape;167;p23"/>
          <p:cNvPicPr preferRelativeResize="0"/>
          <p:nvPr/>
        </p:nvPicPr>
        <p:blipFill>
          <a:blip r:embed="rId3">
            <a:alphaModFix/>
          </a:blip>
          <a:stretch>
            <a:fillRect/>
          </a:stretch>
        </p:blipFill>
        <p:spPr>
          <a:xfrm>
            <a:off x="7137200" y="0"/>
            <a:ext cx="2006799" cy="1052825"/>
          </a:xfrm>
          <a:prstGeom prst="rect">
            <a:avLst/>
          </a:prstGeom>
          <a:noFill/>
          <a:ln>
            <a:noFill/>
          </a:ln>
        </p:spPr>
      </p:pic>
      <p:pic>
        <p:nvPicPr>
          <p:cNvPr id="168" name="Google Shape;168;p23"/>
          <p:cNvPicPr preferRelativeResize="0"/>
          <p:nvPr/>
        </p:nvPicPr>
        <p:blipFill>
          <a:blip r:embed="rId4">
            <a:alphaModFix/>
          </a:blip>
          <a:stretch>
            <a:fillRect/>
          </a:stretch>
        </p:blipFill>
        <p:spPr>
          <a:xfrm>
            <a:off x="4992100" y="1599786"/>
            <a:ext cx="3767325" cy="2429075"/>
          </a:xfrm>
          <a:prstGeom prst="rect">
            <a:avLst/>
          </a:prstGeom>
          <a:noFill/>
          <a:ln>
            <a:noFill/>
          </a:ln>
        </p:spPr>
      </p:pic>
      <p:pic>
        <p:nvPicPr>
          <p:cNvPr id="169" name="Google Shape;169;p23"/>
          <p:cNvPicPr preferRelativeResize="0"/>
          <p:nvPr/>
        </p:nvPicPr>
        <p:blipFill>
          <a:blip r:embed="rId5">
            <a:alphaModFix/>
          </a:blip>
          <a:stretch>
            <a:fillRect/>
          </a:stretch>
        </p:blipFill>
        <p:spPr>
          <a:xfrm>
            <a:off x="391699" y="1683000"/>
            <a:ext cx="4176125" cy="226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Exploratory Data Analysis</a:t>
            </a:r>
            <a:endParaRPr>
              <a:solidFill>
                <a:srgbClr val="83B925"/>
              </a:solidFill>
            </a:endParaRPr>
          </a:p>
          <a:p>
            <a:pPr indent="0" lvl="0" marL="0" marR="0" rtl="0" algn="ctr">
              <a:lnSpc>
                <a:spcPct val="100000"/>
              </a:lnSpc>
              <a:spcBef>
                <a:spcPts val="0"/>
              </a:spcBef>
              <a:spcAft>
                <a:spcPts val="0"/>
              </a:spcAft>
              <a:buNone/>
            </a:pPr>
            <a:r>
              <a:t/>
            </a:r>
            <a:endParaRPr sz="3200">
              <a:solidFill>
                <a:srgbClr val="83B925"/>
              </a:solidFill>
            </a:endParaRPr>
          </a:p>
        </p:txBody>
      </p:sp>
      <p:sp>
        <p:nvSpPr>
          <p:cNvPr id="175" name="Google Shape;175;p2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1200"/>
              </a:spcAft>
              <a:buNone/>
            </a:pPr>
            <a:r>
              <a:t/>
            </a:r>
            <a:endParaRPr sz="1200"/>
          </a:p>
        </p:txBody>
      </p:sp>
      <p:pic>
        <p:nvPicPr>
          <p:cNvPr id="176" name="Google Shape;176;p24"/>
          <p:cNvPicPr preferRelativeResize="0"/>
          <p:nvPr/>
        </p:nvPicPr>
        <p:blipFill>
          <a:blip r:embed="rId3">
            <a:alphaModFix/>
          </a:blip>
          <a:stretch>
            <a:fillRect/>
          </a:stretch>
        </p:blipFill>
        <p:spPr>
          <a:xfrm>
            <a:off x="7137200" y="0"/>
            <a:ext cx="2006799" cy="1052825"/>
          </a:xfrm>
          <a:prstGeom prst="rect">
            <a:avLst/>
          </a:prstGeom>
          <a:noFill/>
          <a:ln>
            <a:noFill/>
          </a:ln>
        </p:spPr>
      </p:pic>
      <p:pic>
        <p:nvPicPr>
          <p:cNvPr id="177" name="Google Shape;177;p24"/>
          <p:cNvPicPr preferRelativeResize="0"/>
          <p:nvPr/>
        </p:nvPicPr>
        <p:blipFill>
          <a:blip r:embed="rId4">
            <a:alphaModFix/>
          </a:blip>
          <a:stretch>
            <a:fillRect/>
          </a:stretch>
        </p:blipFill>
        <p:spPr>
          <a:xfrm>
            <a:off x="1618275" y="1366327"/>
            <a:ext cx="5907451" cy="310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Exploratory Data Analysis</a:t>
            </a:r>
            <a:endParaRPr>
              <a:solidFill>
                <a:srgbClr val="83B925"/>
              </a:solidFill>
            </a:endParaRPr>
          </a:p>
          <a:p>
            <a:pPr indent="0" lvl="0" marL="0" marR="0" rtl="0" algn="ctr">
              <a:lnSpc>
                <a:spcPct val="100000"/>
              </a:lnSpc>
              <a:spcBef>
                <a:spcPts val="0"/>
              </a:spcBef>
              <a:spcAft>
                <a:spcPts val="0"/>
              </a:spcAft>
              <a:buNone/>
            </a:pPr>
            <a:r>
              <a:t/>
            </a:r>
            <a:endParaRPr sz="3200">
              <a:solidFill>
                <a:srgbClr val="83B925"/>
              </a:solidFill>
            </a:endParaRPr>
          </a:p>
        </p:txBody>
      </p:sp>
      <p:sp>
        <p:nvSpPr>
          <p:cNvPr id="183" name="Google Shape;183;p2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1200"/>
              </a:spcAft>
              <a:buNone/>
            </a:pPr>
            <a:r>
              <a:t/>
            </a:r>
            <a:endParaRPr sz="1200"/>
          </a:p>
        </p:txBody>
      </p:sp>
      <p:pic>
        <p:nvPicPr>
          <p:cNvPr id="184" name="Google Shape;184;p25"/>
          <p:cNvPicPr preferRelativeResize="0"/>
          <p:nvPr/>
        </p:nvPicPr>
        <p:blipFill>
          <a:blip r:embed="rId3">
            <a:alphaModFix/>
          </a:blip>
          <a:stretch>
            <a:fillRect/>
          </a:stretch>
        </p:blipFill>
        <p:spPr>
          <a:xfrm>
            <a:off x="7137200" y="0"/>
            <a:ext cx="2006799" cy="1052825"/>
          </a:xfrm>
          <a:prstGeom prst="rect">
            <a:avLst/>
          </a:prstGeom>
          <a:noFill/>
          <a:ln>
            <a:noFill/>
          </a:ln>
        </p:spPr>
      </p:pic>
      <p:pic>
        <p:nvPicPr>
          <p:cNvPr id="185" name="Google Shape;185;p25"/>
          <p:cNvPicPr preferRelativeResize="0"/>
          <p:nvPr/>
        </p:nvPicPr>
        <p:blipFill>
          <a:blip r:embed="rId4">
            <a:alphaModFix/>
          </a:blip>
          <a:stretch>
            <a:fillRect/>
          </a:stretch>
        </p:blipFill>
        <p:spPr>
          <a:xfrm>
            <a:off x="1695338" y="1266325"/>
            <a:ext cx="5753325" cy="345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Exploratory Data Analysis</a:t>
            </a:r>
            <a:endParaRPr>
              <a:solidFill>
                <a:srgbClr val="83B925"/>
              </a:solidFill>
            </a:endParaRPr>
          </a:p>
          <a:p>
            <a:pPr indent="0" lvl="0" marL="0" marR="0" rtl="0" algn="ctr">
              <a:lnSpc>
                <a:spcPct val="100000"/>
              </a:lnSpc>
              <a:spcBef>
                <a:spcPts val="0"/>
              </a:spcBef>
              <a:spcAft>
                <a:spcPts val="0"/>
              </a:spcAft>
              <a:buNone/>
            </a:pPr>
            <a:r>
              <a:t/>
            </a:r>
            <a:endParaRPr sz="3200">
              <a:solidFill>
                <a:srgbClr val="83B925"/>
              </a:solidFill>
            </a:endParaRPr>
          </a:p>
        </p:txBody>
      </p:sp>
      <p:sp>
        <p:nvSpPr>
          <p:cNvPr id="191" name="Google Shape;191;p2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1200"/>
              </a:spcAft>
              <a:buNone/>
            </a:pPr>
            <a:r>
              <a:t/>
            </a:r>
            <a:endParaRPr sz="1200"/>
          </a:p>
        </p:txBody>
      </p:sp>
      <p:pic>
        <p:nvPicPr>
          <p:cNvPr id="192" name="Google Shape;192;p26"/>
          <p:cNvPicPr preferRelativeResize="0"/>
          <p:nvPr/>
        </p:nvPicPr>
        <p:blipFill>
          <a:blip r:embed="rId3">
            <a:alphaModFix/>
          </a:blip>
          <a:stretch>
            <a:fillRect/>
          </a:stretch>
        </p:blipFill>
        <p:spPr>
          <a:xfrm>
            <a:off x="7137200" y="0"/>
            <a:ext cx="2006799" cy="1052825"/>
          </a:xfrm>
          <a:prstGeom prst="rect">
            <a:avLst/>
          </a:prstGeom>
          <a:noFill/>
          <a:ln>
            <a:noFill/>
          </a:ln>
        </p:spPr>
      </p:pic>
      <p:pic>
        <p:nvPicPr>
          <p:cNvPr id="193" name="Google Shape;193;p26"/>
          <p:cNvPicPr preferRelativeResize="0"/>
          <p:nvPr/>
        </p:nvPicPr>
        <p:blipFill>
          <a:blip r:embed="rId4">
            <a:alphaModFix/>
          </a:blip>
          <a:stretch>
            <a:fillRect/>
          </a:stretch>
        </p:blipFill>
        <p:spPr>
          <a:xfrm>
            <a:off x="1651199" y="1266325"/>
            <a:ext cx="5841600" cy="3499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Future Work</a:t>
            </a:r>
            <a:endParaRPr>
              <a:solidFill>
                <a:srgbClr val="83B925"/>
              </a:solidFill>
            </a:endParaRPr>
          </a:p>
          <a:p>
            <a:pPr indent="0" lvl="0" marL="0" marR="0" rtl="0" algn="ctr">
              <a:lnSpc>
                <a:spcPct val="100000"/>
              </a:lnSpc>
              <a:spcBef>
                <a:spcPts val="0"/>
              </a:spcBef>
              <a:spcAft>
                <a:spcPts val="0"/>
              </a:spcAft>
              <a:buNone/>
            </a:pPr>
            <a:r>
              <a:t/>
            </a:r>
            <a:endParaRPr sz="3200">
              <a:solidFill>
                <a:srgbClr val="83B925"/>
              </a:solidFill>
            </a:endParaRPr>
          </a:p>
        </p:txBody>
      </p:sp>
      <p:sp>
        <p:nvSpPr>
          <p:cNvPr id="199" name="Google Shape;199;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3600"/>
              </a:spcBef>
              <a:spcAft>
                <a:spcPts val="0"/>
              </a:spcAft>
              <a:buNone/>
            </a:pPr>
            <a:r>
              <a:t/>
            </a:r>
            <a:endParaRPr sz="1200">
              <a:solidFill>
                <a:srgbClr val="0D0D0D"/>
              </a:solidFill>
              <a:latin typeface="Roboto"/>
              <a:ea typeface="Roboto"/>
              <a:cs typeface="Roboto"/>
              <a:sym typeface="Roboto"/>
            </a:endParaRPr>
          </a:p>
          <a:p>
            <a:pPr indent="0" lvl="0" marL="45720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ctr">
              <a:spcBef>
                <a:spcPts val="3600"/>
              </a:spcBef>
              <a:spcAft>
                <a:spcPts val="0"/>
              </a:spcAft>
              <a:buNone/>
            </a:pPr>
            <a:r>
              <a:rPr lang="en" sz="1200">
                <a:solidFill>
                  <a:srgbClr val="0D0D0D"/>
                </a:solidFill>
                <a:latin typeface="Roboto"/>
                <a:ea typeface="Roboto"/>
                <a:cs typeface="Roboto"/>
                <a:sym typeface="Roboto"/>
              </a:rPr>
              <a:t>Train and assess the results from Yolo and CNN models with tuning of hyperparameters.</a:t>
            </a:r>
            <a:endParaRPr sz="1200">
              <a:solidFill>
                <a:srgbClr val="0D0D0D"/>
              </a:solidFill>
              <a:latin typeface="Roboto"/>
              <a:ea typeface="Roboto"/>
              <a:cs typeface="Roboto"/>
              <a:sym typeface="Roboto"/>
            </a:endParaRPr>
          </a:p>
          <a:p>
            <a:pPr indent="0" lvl="0" marL="0" rtl="0" algn="l">
              <a:spcBef>
                <a:spcPts val="3600"/>
              </a:spcBef>
              <a:spcAft>
                <a:spcPts val="1200"/>
              </a:spcAft>
              <a:buNone/>
            </a:pPr>
            <a:r>
              <a:t/>
            </a:r>
            <a:endParaRPr sz="1200"/>
          </a:p>
        </p:txBody>
      </p:sp>
      <p:pic>
        <p:nvPicPr>
          <p:cNvPr id="200" name="Google Shape;200;p27"/>
          <p:cNvPicPr preferRelativeResize="0"/>
          <p:nvPr/>
        </p:nvPicPr>
        <p:blipFill>
          <a:blip r:embed="rId3">
            <a:alphaModFix/>
          </a:blip>
          <a:stretch>
            <a:fillRect/>
          </a:stretch>
        </p:blipFill>
        <p:spPr>
          <a:xfrm>
            <a:off x="7137200" y="0"/>
            <a:ext cx="2006799" cy="10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rgbClr val="83B925"/>
                </a:solidFill>
              </a:rPr>
              <a:t>Summary</a:t>
            </a:r>
            <a:endParaRPr sz="3200">
              <a:solidFill>
                <a:srgbClr val="83B925"/>
              </a:solidFill>
            </a:endParaRPr>
          </a:p>
        </p:txBody>
      </p:sp>
      <p:sp>
        <p:nvSpPr>
          <p:cNvPr id="206" name="Google Shape;206;p2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spcBef>
                <a:spcPts val="2100"/>
              </a:spcBef>
              <a:spcAft>
                <a:spcPts val="0"/>
              </a:spcAft>
              <a:buNone/>
            </a:pPr>
            <a:r>
              <a:rPr lang="en" sz="1200">
                <a:solidFill>
                  <a:srgbClr val="0D0D0D"/>
                </a:solidFill>
                <a:latin typeface="Roboto"/>
                <a:ea typeface="Roboto"/>
                <a:cs typeface="Roboto"/>
                <a:sym typeface="Roboto"/>
              </a:rPr>
              <a:t>PartikelART Solutions GmbH addresses challenges in technical cleanliness through digital solutions, aiming to identify and mitigate particle contamination affecting product quality, efficiency, and safety.</a:t>
            </a:r>
            <a:endParaRPr sz="1200">
              <a:solidFill>
                <a:srgbClr val="0D0D0D"/>
              </a:solidFill>
              <a:latin typeface="Roboto"/>
              <a:ea typeface="Roboto"/>
              <a:cs typeface="Roboto"/>
              <a:sym typeface="Roboto"/>
            </a:endParaRPr>
          </a:p>
          <a:p>
            <a:pPr indent="0" lvl="0" marL="457200" rtl="0" algn="l">
              <a:spcBef>
                <a:spcPts val="2100"/>
              </a:spcBef>
              <a:spcAft>
                <a:spcPts val="0"/>
              </a:spcAft>
              <a:buNone/>
            </a:pPr>
            <a:r>
              <a:rPr lang="en" sz="1200">
                <a:solidFill>
                  <a:srgbClr val="0D0D0D"/>
                </a:solidFill>
                <a:latin typeface="Roboto"/>
                <a:ea typeface="Roboto"/>
                <a:cs typeface="Roboto"/>
                <a:sym typeface="Roboto"/>
              </a:rPr>
              <a:t>The problem statement highlights the urgency for innovative solutions to assess cleanliness levels accurately and swiftly, overcoming inefficiencies of traditional methods.</a:t>
            </a:r>
            <a:endParaRPr sz="1200">
              <a:solidFill>
                <a:srgbClr val="0D0D0D"/>
              </a:solidFill>
              <a:latin typeface="Roboto"/>
              <a:ea typeface="Roboto"/>
              <a:cs typeface="Roboto"/>
              <a:sym typeface="Roboto"/>
            </a:endParaRPr>
          </a:p>
          <a:p>
            <a:pPr indent="0" lvl="0" marL="457200" rtl="0" algn="l">
              <a:spcBef>
                <a:spcPts val="2100"/>
              </a:spcBef>
              <a:spcAft>
                <a:spcPts val="0"/>
              </a:spcAft>
              <a:buNone/>
            </a:pPr>
            <a:r>
              <a:rPr lang="en" sz="1200">
                <a:solidFill>
                  <a:srgbClr val="0D0D0D"/>
                </a:solidFill>
                <a:latin typeface="Roboto"/>
                <a:ea typeface="Roboto"/>
                <a:cs typeface="Roboto"/>
                <a:sym typeface="Roboto"/>
              </a:rPr>
              <a:t>Our approach combines real-time insights with pre-trained models like YOLO and CNNs to analyze cleanliness levels effectively.</a:t>
            </a:r>
            <a:endParaRPr sz="1200">
              <a:solidFill>
                <a:srgbClr val="0D0D0D"/>
              </a:solidFill>
              <a:latin typeface="Roboto"/>
              <a:ea typeface="Roboto"/>
              <a:cs typeface="Roboto"/>
              <a:sym typeface="Roboto"/>
            </a:endParaRPr>
          </a:p>
          <a:p>
            <a:pPr indent="0" lvl="0" marL="457200" rtl="0" algn="l">
              <a:spcBef>
                <a:spcPts val="2100"/>
              </a:spcBef>
              <a:spcAft>
                <a:spcPts val="0"/>
              </a:spcAft>
              <a:buNone/>
            </a:pPr>
            <a:r>
              <a:rPr lang="en" sz="1200">
                <a:solidFill>
                  <a:srgbClr val="0D0D0D"/>
                </a:solidFill>
                <a:latin typeface="Roboto"/>
                <a:ea typeface="Roboto"/>
                <a:cs typeface="Roboto"/>
                <a:sym typeface="Roboto"/>
              </a:rPr>
              <a:t>We leverage existing datasets for decision-making and enhance model efficiency through exploratory data analysis, focusing on image dimensions, label composition, bounding box sizes, and aspect ratios, particularly emphasizing YOLO's dimensions and particle characteristics.</a:t>
            </a:r>
            <a:endParaRPr sz="1200">
              <a:solidFill>
                <a:srgbClr val="0D0D0D"/>
              </a:solidFill>
              <a:latin typeface="Roboto"/>
              <a:ea typeface="Roboto"/>
              <a:cs typeface="Roboto"/>
              <a:sym typeface="Roboto"/>
            </a:endParaRPr>
          </a:p>
          <a:p>
            <a:pPr indent="0" lvl="0" marL="457200" marR="0" rtl="0" algn="l">
              <a:lnSpc>
                <a:spcPct val="115000"/>
              </a:lnSpc>
              <a:spcBef>
                <a:spcPts val="2100"/>
              </a:spcBef>
              <a:spcAft>
                <a:spcPts val="2100"/>
              </a:spcAft>
              <a:buNone/>
            </a:pPr>
            <a:r>
              <a:t/>
            </a:r>
            <a:endParaRPr sz="1200">
              <a:solidFill>
                <a:srgbClr val="0D0D0D"/>
              </a:solidFill>
              <a:latin typeface="Roboto"/>
              <a:ea typeface="Roboto"/>
              <a:cs typeface="Roboto"/>
              <a:sym typeface="Roboto"/>
            </a:endParaRPr>
          </a:p>
        </p:txBody>
      </p:sp>
      <p:pic>
        <p:nvPicPr>
          <p:cNvPr id="207" name="Google Shape;207;p28"/>
          <p:cNvPicPr preferRelativeResize="0"/>
          <p:nvPr/>
        </p:nvPicPr>
        <p:blipFill>
          <a:blip r:embed="rId4">
            <a:alphaModFix/>
          </a:blip>
          <a:stretch>
            <a:fillRect/>
          </a:stretch>
        </p:blipFill>
        <p:spPr>
          <a:xfrm>
            <a:off x="7137200" y="0"/>
            <a:ext cx="2006799" cy="1052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References</a:t>
            </a:r>
            <a:endParaRPr>
              <a:solidFill>
                <a:srgbClr val="83B925"/>
              </a:solidFill>
            </a:endParaRPr>
          </a:p>
        </p:txBody>
      </p:sp>
      <p:sp>
        <p:nvSpPr>
          <p:cNvPr id="213" name="Google Shape;21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D0D0D"/>
              </a:buClr>
              <a:buSzPts val="1200"/>
              <a:buFont typeface="Arial"/>
              <a:buChar char="●"/>
            </a:pPr>
            <a:r>
              <a:rPr lang="en" sz="1200" u="sng">
                <a:solidFill>
                  <a:srgbClr val="0D0D0D"/>
                </a:solidFill>
                <a:latin typeface="Arial"/>
                <a:ea typeface="Arial"/>
                <a:cs typeface="Arial"/>
                <a:sym typeface="Arial"/>
                <a:hlinkClick r:id="rId3">
                  <a:extLst>
                    <a:ext uri="{A12FA001-AC4F-418D-AE19-62706E023703}">
                      <ahyp:hlinkClr val="tx"/>
                    </a:ext>
                  </a:extLst>
                </a:hlinkClick>
              </a:rPr>
              <a:t>https://opencv.org/</a:t>
            </a:r>
            <a:endParaRPr sz="1200">
              <a:solidFill>
                <a:srgbClr val="0D0D0D"/>
              </a:solidFill>
            </a:endParaRPr>
          </a:p>
          <a:p>
            <a:pPr indent="-304800" lvl="0" marL="457200" rtl="0" algn="l">
              <a:lnSpc>
                <a:spcPct val="200000"/>
              </a:lnSpc>
              <a:spcBef>
                <a:spcPts val="0"/>
              </a:spcBef>
              <a:spcAft>
                <a:spcPts val="0"/>
              </a:spcAft>
              <a:buClr>
                <a:srgbClr val="0D0D0D"/>
              </a:buClr>
              <a:buSzPts val="1200"/>
              <a:buFont typeface="Arial"/>
              <a:buChar char="●"/>
            </a:pPr>
            <a:r>
              <a:rPr lang="en" sz="1200" u="sng">
                <a:solidFill>
                  <a:srgbClr val="0D0D0D"/>
                </a:solidFill>
                <a:latin typeface="Arial"/>
                <a:ea typeface="Arial"/>
                <a:cs typeface="Arial"/>
                <a:sym typeface="Arial"/>
                <a:hlinkClick r:id="rId4">
                  <a:extLst>
                    <a:ext uri="{A12FA001-AC4F-418D-AE19-62706E023703}">
                      <ahyp:hlinkClr val="tx"/>
                    </a:ext>
                  </a:extLst>
                </a:hlinkClick>
              </a:rPr>
              <a:t>https://www.gradio.app/</a:t>
            </a:r>
            <a:endParaRPr sz="1200">
              <a:solidFill>
                <a:srgbClr val="0D0D0D"/>
              </a:solidFill>
            </a:endParaRPr>
          </a:p>
          <a:p>
            <a:pPr indent="-304800" lvl="0" marL="457200" rtl="0" algn="l">
              <a:lnSpc>
                <a:spcPct val="200000"/>
              </a:lnSpc>
              <a:spcBef>
                <a:spcPts val="0"/>
              </a:spcBef>
              <a:spcAft>
                <a:spcPts val="0"/>
              </a:spcAft>
              <a:buClr>
                <a:srgbClr val="0D0D0D"/>
              </a:buClr>
              <a:buSzPts val="1200"/>
              <a:buChar char="●"/>
            </a:pPr>
            <a:r>
              <a:rPr lang="en" sz="1200" u="sng">
                <a:solidFill>
                  <a:srgbClr val="0D0D0D"/>
                </a:solidFill>
                <a:latin typeface="Arial"/>
                <a:ea typeface="Arial"/>
                <a:cs typeface="Arial"/>
                <a:sym typeface="Arial"/>
                <a:hlinkClick r:id="rId5">
                  <a:extLst>
                    <a:ext uri="{A12FA001-AC4F-418D-AE19-62706E023703}">
                      <ahyp:hlinkClr val="tx"/>
                    </a:ext>
                  </a:extLst>
                </a:hlinkClick>
              </a:rPr>
              <a:t>jveitchmichaelis/deeplabel: A cross-platform desktop image annotation tool for machine learning (github.com)</a:t>
            </a:r>
            <a:endParaRPr sz="1200">
              <a:solidFill>
                <a:srgbClr val="0D0D0D"/>
              </a:solidFill>
            </a:endParaRPr>
          </a:p>
          <a:p>
            <a:pPr indent="-304800" lvl="1" marL="914400" rtl="0" algn="l">
              <a:lnSpc>
                <a:spcPct val="200000"/>
              </a:lnSpc>
              <a:spcBef>
                <a:spcPts val="0"/>
              </a:spcBef>
              <a:spcAft>
                <a:spcPts val="0"/>
              </a:spcAft>
              <a:buClr>
                <a:srgbClr val="0D0D0D"/>
              </a:buClr>
              <a:buSzPts val="1200"/>
              <a:buChar char="○"/>
            </a:pPr>
            <a:r>
              <a:rPr lang="en" sz="1200">
                <a:solidFill>
                  <a:srgbClr val="0D0D0D"/>
                </a:solidFill>
                <a:highlight>
                  <a:srgbClr val="FFFFFF"/>
                </a:highlight>
                <a:latin typeface="Arial"/>
                <a:ea typeface="Arial"/>
                <a:cs typeface="Arial"/>
                <a:sym typeface="Arial"/>
              </a:rPr>
              <a:t>Copyright Josh Veitch-Michaelis 2017 - 2024.</a:t>
            </a:r>
            <a:endParaRPr sz="1200">
              <a:solidFill>
                <a:srgbClr val="0D0D0D"/>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3663750" y="2218050"/>
            <a:ext cx="1816500" cy="70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500">
                <a:solidFill>
                  <a:srgbClr val="83B925"/>
                </a:solidFill>
              </a:rPr>
              <a:t>Q&amp;A! </a:t>
            </a:r>
            <a:endParaRPr sz="4500">
              <a:solidFill>
                <a:srgbClr val="83B92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Group Details</a:t>
            </a:r>
            <a:endParaRPr>
              <a:solidFill>
                <a:srgbClr val="83B925"/>
              </a:solidFill>
            </a:endParaRPr>
          </a:p>
        </p:txBody>
      </p:sp>
      <p:sp>
        <p:nvSpPr>
          <p:cNvPr id="79" name="Google Shape;79;p14"/>
          <p:cNvSpPr txBox="1"/>
          <p:nvPr>
            <p:ph idx="1" type="body"/>
          </p:nvPr>
        </p:nvSpPr>
        <p:spPr>
          <a:xfrm>
            <a:off x="249075" y="1274025"/>
            <a:ext cx="4253400" cy="3302700"/>
          </a:xfrm>
          <a:prstGeom prst="rect">
            <a:avLst/>
          </a:prstGeom>
        </p:spPr>
        <p:txBody>
          <a:bodyPr anchorCtr="0" anchor="t" bIns="91425" lIns="91425" spcFirstLastPara="1" rIns="91425" wrap="square" tIns="91425">
            <a:normAutofit/>
          </a:bodyPr>
          <a:lstStyle/>
          <a:p>
            <a:pPr indent="0" lvl="0" marL="0" rtl="0" algn="ctr">
              <a:spcBef>
                <a:spcPts val="1000"/>
              </a:spcBef>
              <a:spcAft>
                <a:spcPts val="0"/>
              </a:spcAft>
              <a:buNone/>
            </a:pPr>
            <a:r>
              <a:rPr b="1" lang="en">
                <a:solidFill>
                  <a:srgbClr val="000000"/>
                </a:solidFill>
                <a:latin typeface="Arial"/>
                <a:ea typeface="Arial"/>
                <a:cs typeface="Arial"/>
                <a:sym typeface="Arial"/>
              </a:rPr>
              <a:t>Group Members</a:t>
            </a:r>
            <a:endParaRPr b="1">
              <a:solidFill>
                <a:srgbClr val="000000"/>
              </a:solidFill>
              <a:latin typeface="Arial"/>
              <a:ea typeface="Arial"/>
              <a:cs typeface="Arial"/>
              <a:sym typeface="Arial"/>
            </a:endParaRPr>
          </a:p>
          <a:p>
            <a:pPr indent="0" lvl="0" marL="0" rtl="0" algn="ctr">
              <a:spcBef>
                <a:spcPts val="1000"/>
              </a:spcBef>
              <a:spcAft>
                <a:spcPts val="0"/>
              </a:spcAft>
              <a:buNone/>
            </a:pPr>
            <a:r>
              <a:t/>
            </a:r>
            <a:endParaRPr b="1">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Ananya Pal</a:t>
            </a:r>
            <a:endParaRPr sz="1200">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Harsh Yadav</a:t>
            </a:r>
            <a:endParaRPr sz="1200">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Trung Quy Duc Huynh</a:t>
            </a:r>
            <a:endParaRPr sz="1200">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Saptarsi Bhattacharya</a:t>
            </a:r>
            <a:endParaRPr sz="1200">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Purvanshi Sharma</a:t>
            </a:r>
            <a:endParaRPr sz="1200">
              <a:solidFill>
                <a:srgbClr val="000000"/>
              </a:solidFill>
              <a:latin typeface="Arial"/>
              <a:ea typeface="Arial"/>
              <a:cs typeface="Arial"/>
              <a:sym typeface="Arial"/>
            </a:endParaRPr>
          </a:p>
          <a:p>
            <a:pPr indent="0" lvl="0" marL="0" rtl="0" algn="ctr">
              <a:spcBef>
                <a:spcPts val="1000"/>
              </a:spcBef>
              <a:spcAft>
                <a:spcPts val="0"/>
              </a:spcAft>
              <a:buNone/>
            </a:pPr>
            <a:r>
              <a:rPr lang="en" sz="1200">
                <a:solidFill>
                  <a:srgbClr val="000000"/>
                </a:solidFill>
                <a:latin typeface="Arial"/>
                <a:ea typeface="Arial"/>
                <a:cs typeface="Arial"/>
                <a:sym typeface="Arial"/>
              </a:rPr>
              <a:t>Raj Anilbhai Pawar</a:t>
            </a:r>
            <a:endParaRPr sz="1200">
              <a:solidFill>
                <a:srgbClr val="0D0D0D"/>
              </a:solidFill>
            </a:endParaRPr>
          </a:p>
        </p:txBody>
      </p:sp>
      <p:sp>
        <p:nvSpPr>
          <p:cNvPr id="80" name="Google Shape;80;p14"/>
          <p:cNvSpPr txBox="1"/>
          <p:nvPr>
            <p:ph idx="1" type="body"/>
          </p:nvPr>
        </p:nvSpPr>
        <p:spPr>
          <a:xfrm>
            <a:off x="4666775" y="1274025"/>
            <a:ext cx="4253400" cy="3302700"/>
          </a:xfrm>
          <a:prstGeom prst="rect">
            <a:avLst/>
          </a:prstGeom>
        </p:spPr>
        <p:txBody>
          <a:bodyPr anchorCtr="0" anchor="t" bIns="91425" lIns="91425" spcFirstLastPara="1" rIns="91425" wrap="square" tIns="91425">
            <a:normAutofit/>
          </a:bodyPr>
          <a:lstStyle/>
          <a:p>
            <a:pPr indent="0" lvl="0" marL="0" rtl="0" algn="ctr">
              <a:spcBef>
                <a:spcPts val="1000"/>
              </a:spcBef>
              <a:spcAft>
                <a:spcPts val="0"/>
              </a:spcAft>
              <a:buNone/>
            </a:pPr>
            <a:r>
              <a:rPr b="1" lang="en">
                <a:solidFill>
                  <a:srgbClr val="000000"/>
                </a:solidFill>
                <a:latin typeface="Arial"/>
                <a:ea typeface="Arial"/>
                <a:cs typeface="Arial"/>
                <a:sym typeface="Arial"/>
              </a:rPr>
              <a:t>Mentor</a:t>
            </a:r>
            <a:endParaRPr b="1">
              <a:solidFill>
                <a:srgbClr val="000000"/>
              </a:solidFill>
              <a:latin typeface="Arial"/>
              <a:ea typeface="Arial"/>
              <a:cs typeface="Arial"/>
              <a:sym typeface="Arial"/>
            </a:endParaRPr>
          </a:p>
          <a:p>
            <a:pPr indent="0" lvl="0" marL="0" rtl="0" algn="ctr">
              <a:spcBef>
                <a:spcPts val="1000"/>
              </a:spcBef>
              <a:spcAft>
                <a:spcPts val="0"/>
              </a:spcAft>
              <a:buNone/>
            </a:pPr>
            <a:r>
              <a:t/>
            </a:r>
            <a:endParaRPr b="1">
              <a:solidFill>
                <a:srgbClr val="000000"/>
              </a:solidFill>
              <a:latin typeface="Arial"/>
              <a:ea typeface="Arial"/>
              <a:cs typeface="Arial"/>
              <a:sym typeface="Arial"/>
            </a:endParaRPr>
          </a:p>
          <a:p>
            <a:pPr indent="0" lvl="0" marL="0" rtl="0" algn="ctr">
              <a:spcBef>
                <a:spcPts val="1000"/>
              </a:spcBef>
              <a:spcAft>
                <a:spcPts val="0"/>
              </a:spcAft>
              <a:buNone/>
            </a:pPr>
            <a:r>
              <a:rPr lang="en" sz="1400">
                <a:solidFill>
                  <a:srgbClr val="000000"/>
                </a:solidFill>
                <a:latin typeface="Arial"/>
                <a:ea typeface="Arial"/>
                <a:cs typeface="Arial"/>
                <a:sym typeface="Arial"/>
              </a:rPr>
              <a:t>Roman Möhle, M.Sc.</a:t>
            </a:r>
            <a:endParaRPr sz="1400">
              <a:solidFill>
                <a:srgbClr val="000000"/>
              </a:solidFill>
              <a:latin typeface="Arial"/>
              <a:ea typeface="Arial"/>
              <a:cs typeface="Arial"/>
              <a:sym typeface="Arial"/>
            </a:endParaRPr>
          </a:p>
          <a:p>
            <a:pPr indent="0" lvl="0" marL="0" rtl="0" algn="ctr">
              <a:spcBef>
                <a:spcPts val="1000"/>
              </a:spcBef>
              <a:spcAft>
                <a:spcPts val="0"/>
              </a:spcAft>
              <a:buNone/>
            </a:pPr>
            <a:r>
              <a:rPr lang="en" sz="1200" u="sng">
                <a:solidFill>
                  <a:schemeClr val="hlink"/>
                </a:solidFill>
                <a:latin typeface="Arial"/>
                <a:ea typeface="Arial"/>
                <a:cs typeface="Arial"/>
                <a:sym typeface="Arial"/>
                <a:hlinkClick r:id="rId3"/>
              </a:rPr>
              <a:t>roman.moehle@ips.tu-dortmund.de</a:t>
            </a:r>
            <a:endParaRPr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Table Of Contents</a:t>
            </a:r>
            <a:endParaRPr>
              <a:solidFill>
                <a:srgbClr val="83B925"/>
              </a:solidFill>
            </a:endParaRPr>
          </a:p>
        </p:txBody>
      </p:sp>
      <p:sp>
        <p:nvSpPr>
          <p:cNvPr id="86" name="Google Shape;86;p15"/>
          <p:cNvSpPr txBox="1"/>
          <p:nvPr>
            <p:ph idx="1" type="body"/>
          </p:nvPr>
        </p:nvSpPr>
        <p:spPr>
          <a:xfrm>
            <a:off x="257700" y="1274025"/>
            <a:ext cx="8520600" cy="3302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500"/>
              </a:spcBef>
              <a:spcAft>
                <a:spcPts val="0"/>
              </a:spcAft>
              <a:buClr>
                <a:srgbClr val="0D0D0D"/>
              </a:buClr>
              <a:buSzPts val="1200"/>
              <a:buAutoNum type="arabicPeriod"/>
            </a:pPr>
            <a:r>
              <a:rPr b="1" lang="en" sz="1200">
                <a:solidFill>
                  <a:srgbClr val="0D0D0D"/>
                </a:solidFill>
              </a:rPr>
              <a:t>Introduction</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Company Overview</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Problem Statement</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Solution</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Our Approach</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Project Flow</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Exploratory Data Analysis</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Future work</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Summary</a:t>
            </a:r>
            <a:endParaRPr b="1" sz="1200">
              <a:solidFill>
                <a:srgbClr val="0D0D0D"/>
              </a:solidFill>
            </a:endParaRPr>
          </a:p>
          <a:p>
            <a:pPr indent="-304800" lvl="0" marL="457200" rtl="0" algn="l">
              <a:lnSpc>
                <a:spcPct val="200000"/>
              </a:lnSpc>
              <a:spcBef>
                <a:spcPts val="0"/>
              </a:spcBef>
              <a:spcAft>
                <a:spcPts val="0"/>
              </a:spcAft>
              <a:buClr>
                <a:srgbClr val="0D0D0D"/>
              </a:buClr>
              <a:buSzPts val="1200"/>
              <a:buAutoNum type="arabicPeriod"/>
            </a:pPr>
            <a:r>
              <a:rPr b="1" lang="en" sz="1200">
                <a:solidFill>
                  <a:srgbClr val="0D0D0D"/>
                </a:solidFill>
              </a:rPr>
              <a:t>References</a:t>
            </a:r>
            <a:endParaRPr b="1" sz="1200">
              <a:solidFill>
                <a:srgbClr val="0D0D0D"/>
              </a:solidFill>
            </a:endParaRPr>
          </a:p>
          <a:p>
            <a:pPr indent="0" lvl="0" marL="0" rtl="0" algn="l">
              <a:spcBef>
                <a:spcPts val="1500"/>
              </a:spcBef>
              <a:spcAft>
                <a:spcPts val="1200"/>
              </a:spcAft>
              <a:buNone/>
            </a:pPr>
            <a:r>
              <a:t/>
            </a:r>
            <a:endParaRPr b="1"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Introduction</a:t>
            </a:r>
            <a:endParaRPr>
              <a:solidFill>
                <a:srgbClr val="83B925"/>
              </a:solidFill>
            </a:endParaRPr>
          </a:p>
        </p:txBody>
      </p:sp>
      <p:sp>
        <p:nvSpPr>
          <p:cNvPr id="92" name="Google Shape;92;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0D0D0D"/>
              </a:buClr>
              <a:buSzPts val="1200"/>
              <a:buChar char="●"/>
            </a:pPr>
            <a:r>
              <a:rPr lang="en" sz="1200">
                <a:solidFill>
                  <a:srgbClr val="0D0D0D"/>
                </a:solidFill>
              </a:rPr>
              <a:t>Welcome to the use case analysis of </a:t>
            </a:r>
            <a:r>
              <a:rPr b="1" lang="en" sz="1200">
                <a:solidFill>
                  <a:srgbClr val="0D0D0D"/>
                </a:solidFill>
              </a:rPr>
              <a:t>PartikelART Solutions GmbH</a:t>
            </a:r>
            <a:r>
              <a:rPr lang="en" sz="1200">
                <a:solidFill>
                  <a:srgbClr val="0D0D0D"/>
                </a:solidFill>
              </a:rPr>
              <a:t>.</a:t>
            </a:r>
            <a:endParaRPr sz="1200">
              <a:solidFill>
                <a:srgbClr val="0D0D0D"/>
              </a:solidFill>
            </a:endParaRPr>
          </a:p>
          <a:p>
            <a:pPr indent="-304800" lvl="0" marL="457200" rtl="0" algn="l">
              <a:lnSpc>
                <a:spcPct val="200000"/>
              </a:lnSpc>
              <a:spcBef>
                <a:spcPts val="0"/>
              </a:spcBef>
              <a:spcAft>
                <a:spcPts val="0"/>
              </a:spcAft>
              <a:buClr>
                <a:srgbClr val="0D0D0D"/>
              </a:buClr>
              <a:buSzPts val="1200"/>
              <a:buChar char="●"/>
            </a:pPr>
            <a:r>
              <a:rPr lang="en" sz="1200">
                <a:solidFill>
                  <a:srgbClr val="0D0D0D"/>
                </a:solidFill>
              </a:rPr>
              <a:t>Main task is to analyze the challenges faced by </a:t>
            </a:r>
            <a:r>
              <a:rPr lang="en" sz="1200">
                <a:solidFill>
                  <a:srgbClr val="0D0D0D"/>
                </a:solidFill>
              </a:rPr>
              <a:t>PartikelART in </a:t>
            </a:r>
            <a:r>
              <a:rPr lang="en" sz="1200">
                <a:solidFill>
                  <a:srgbClr val="0D0D0D"/>
                </a:solidFill>
              </a:rPr>
              <a:t>technical cleanliness through digital solutions.</a:t>
            </a:r>
            <a:endParaRPr sz="1200">
              <a:solidFill>
                <a:srgbClr val="0D0D0D"/>
              </a:solidFill>
            </a:endParaRPr>
          </a:p>
          <a:p>
            <a:pPr indent="-304800" lvl="0" marL="457200" rtl="0" algn="l">
              <a:lnSpc>
                <a:spcPct val="200000"/>
              </a:lnSpc>
              <a:spcBef>
                <a:spcPts val="0"/>
              </a:spcBef>
              <a:spcAft>
                <a:spcPts val="0"/>
              </a:spcAft>
              <a:buClr>
                <a:srgbClr val="0D0D0D"/>
              </a:buClr>
              <a:buSzPts val="1200"/>
              <a:buChar char="●"/>
            </a:pPr>
            <a:r>
              <a:rPr lang="en" sz="1200">
                <a:solidFill>
                  <a:srgbClr val="0D0D0D"/>
                </a:solidFill>
              </a:rPr>
              <a:t>Particles within industrial settings can significantly impact product quality, operational efficiency, and overall safety. Therefore, accurate and efficient identification of these particles is important.</a:t>
            </a:r>
            <a:endParaRPr sz="1200">
              <a:solidFill>
                <a:srgbClr val="0D0D0D"/>
              </a:solidFill>
            </a:endParaRPr>
          </a:p>
          <a:p>
            <a:pPr indent="-304800" lvl="0" marL="457200" rtl="0" algn="l">
              <a:lnSpc>
                <a:spcPct val="200000"/>
              </a:lnSpc>
              <a:spcBef>
                <a:spcPts val="0"/>
              </a:spcBef>
              <a:spcAft>
                <a:spcPts val="0"/>
              </a:spcAft>
              <a:buClr>
                <a:srgbClr val="0D0D0D"/>
              </a:buClr>
              <a:buSzPts val="1200"/>
              <a:buChar char="●"/>
            </a:pPr>
            <a:r>
              <a:rPr lang="en" sz="1200">
                <a:solidFill>
                  <a:srgbClr val="0D0D0D"/>
                </a:solidFill>
              </a:rPr>
              <a:t>Our </a:t>
            </a:r>
            <a:r>
              <a:rPr b="1" lang="en" sz="1200">
                <a:solidFill>
                  <a:srgbClr val="0D0D0D"/>
                </a:solidFill>
              </a:rPr>
              <a:t>objective</a:t>
            </a:r>
            <a:r>
              <a:rPr lang="en" sz="1200">
                <a:solidFill>
                  <a:srgbClr val="0D0D0D"/>
                </a:solidFill>
              </a:rPr>
              <a:t> is to explore the details of image segmentation and classification techniques, understand their application in the context of technical cleanliness, and propose innovative solutions</a:t>
            </a:r>
            <a:endParaRPr sz="1200">
              <a:solidFill>
                <a:srgbClr val="0D0D0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lang="en" sz="3200">
                <a:solidFill>
                  <a:srgbClr val="83B925"/>
                </a:solidFill>
              </a:rPr>
              <a:t>Company Overview</a:t>
            </a:r>
            <a:endParaRPr sz="2700">
              <a:solidFill>
                <a:srgbClr val="83B925"/>
              </a:solidFill>
            </a:endParaRPr>
          </a:p>
        </p:txBody>
      </p:sp>
      <p:sp>
        <p:nvSpPr>
          <p:cNvPr id="98" name="Google Shape;98;p17"/>
          <p:cNvSpPr txBox="1"/>
          <p:nvPr>
            <p:ph idx="1" type="body"/>
          </p:nvPr>
        </p:nvSpPr>
        <p:spPr>
          <a:xfrm>
            <a:off x="311700" y="1266325"/>
            <a:ext cx="6944700" cy="3302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5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Welcome to the use case analysis of PartikelART Solutions GmbH, a pioneering company at the forefront of </a:t>
            </a:r>
            <a:r>
              <a:rPr b="1" lang="en" sz="1200">
                <a:solidFill>
                  <a:srgbClr val="0D0D0D"/>
                </a:solidFill>
                <a:latin typeface="Roboto"/>
                <a:ea typeface="Roboto"/>
                <a:cs typeface="Roboto"/>
                <a:sym typeface="Roboto"/>
              </a:rPr>
              <a:t>technical cleanliness solutions</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Founded with a mission to </a:t>
            </a:r>
            <a:r>
              <a:rPr b="1" lang="en" sz="1200">
                <a:solidFill>
                  <a:srgbClr val="0D0D0D"/>
                </a:solidFill>
                <a:latin typeface="Roboto"/>
                <a:ea typeface="Roboto"/>
                <a:cs typeface="Roboto"/>
                <a:sym typeface="Roboto"/>
              </a:rPr>
              <a:t>digitize all aspects</a:t>
            </a:r>
            <a:r>
              <a:rPr lang="en" sz="1200">
                <a:solidFill>
                  <a:srgbClr val="0D0D0D"/>
                </a:solidFill>
                <a:latin typeface="Roboto"/>
                <a:ea typeface="Roboto"/>
                <a:cs typeface="Roboto"/>
                <a:sym typeface="Roboto"/>
              </a:rPr>
              <a:t> of technical cleanliness and generate knowledge from data, PartikelART combines expertise from the fields of technical cleanliness, industrial engineering, and quality assurance. </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With a focus on digitalization, artificial intelligence, and image processing, PartikelART is revolutionizing the way industries approach cleanliness standards and quality control.</a:t>
            </a:r>
            <a:endParaRPr sz="1200"/>
          </a:p>
        </p:txBody>
      </p:sp>
      <p:grpSp>
        <p:nvGrpSpPr>
          <p:cNvPr id="99" name="Google Shape;99;p17"/>
          <p:cNvGrpSpPr/>
          <p:nvPr/>
        </p:nvGrpSpPr>
        <p:grpSpPr>
          <a:xfrm>
            <a:off x="84850" y="236813"/>
            <a:ext cx="1395900" cy="657662"/>
            <a:chOff x="265750" y="445013"/>
            <a:chExt cx="1395900" cy="657662"/>
          </a:xfrm>
        </p:grpSpPr>
        <p:pic>
          <p:nvPicPr>
            <p:cNvPr id="100" name="Google Shape;100;p17"/>
            <p:cNvPicPr preferRelativeResize="0"/>
            <p:nvPr/>
          </p:nvPicPr>
          <p:blipFill>
            <a:blip r:embed="rId3">
              <a:alphaModFix/>
            </a:blip>
            <a:stretch>
              <a:fillRect/>
            </a:stretch>
          </p:blipFill>
          <p:spPr>
            <a:xfrm>
              <a:off x="311700" y="445013"/>
              <a:ext cx="1349949" cy="529975"/>
            </a:xfrm>
            <a:prstGeom prst="rect">
              <a:avLst/>
            </a:prstGeom>
            <a:noFill/>
            <a:ln>
              <a:noFill/>
            </a:ln>
          </p:spPr>
        </p:pic>
        <p:sp>
          <p:nvSpPr>
            <p:cNvPr id="101" name="Google Shape;101;p17"/>
            <p:cNvSpPr txBox="1"/>
            <p:nvPr/>
          </p:nvSpPr>
          <p:spPr>
            <a:xfrm>
              <a:off x="265750" y="865675"/>
              <a:ext cx="1395900" cy="2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202124"/>
                  </a:solidFill>
                  <a:highlight>
                    <a:srgbClr val="FFFFFF"/>
                  </a:highlight>
                </a:rPr>
                <a:t>Copyright © 2024 - PartikelART </a:t>
              </a:r>
              <a:endParaRPr sz="200">
                <a:solidFill>
                  <a:schemeClr val="dk2"/>
                </a:solidFill>
                <a:latin typeface="Open Sans"/>
                <a:ea typeface="Open Sans"/>
                <a:cs typeface="Open Sans"/>
                <a:sym typeface="Open San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SzPts val="990"/>
              <a:buNone/>
            </a:pPr>
            <a:r>
              <a:rPr lang="en" sz="3240">
                <a:solidFill>
                  <a:srgbClr val="83B925"/>
                </a:solidFill>
              </a:rPr>
              <a:t>Problem Statement</a:t>
            </a:r>
            <a:endParaRPr sz="3240">
              <a:solidFill>
                <a:srgbClr val="83B925"/>
              </a:solidFill>
            </a:endParaRPr>
          </a:p>
        </p:txBody>
      </p:sp>
      <p:sp>
        <p:nvSpPr>
          <p:cNvPr id="107" name="Google Shape;10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36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In industries where precision and reliability are crucial, the presence of contaminants such as particles can lead to significant quality issues.</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Traditional methods of identifying and mitigating particle sources are often time-consuming, inefficient, and prone to human error.</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There is a clear need for innovative solutions that can quickly and accurately analyze cleanliness levels to ensure optimal product quality and operational efficiency.</a:t>
            </a:r>
            <a:endParaRPr sz="1200">
              <a:solidFill>
                <a:srgbClr val="0D0D0D"/>
              </a:solidFill>
              <a:latin typeface="Roboto"/>
              <a:ea typeface="Roboto"/>
              <a:cs typeface="Roboto"/>
              <a:sym typeface="Roboto"/>
            </a:endParaRPr>
          </a:p>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0"/>
              </a:spcAft>
              <a:buNone/>
            </a:pPr>
            <a:r>
              <a:t/>
            </a:r>
            <a:endParaRPr sz="1200">
              <a:solidFill>
                <a:srgbClr val="0D0D0D"/>
              </a:solidFill>
              <a:latin typeface="Roboto"/>
              <a:ea typeface="Roboto"/>
              <a:cs typeface="Roboto"/>
              <a:sym typeface="Roboto"/>
            </a:endParaRPr>
          </a:p>
          <a:p>
            <a:pPr indent="0" lvl="0" marL="0" rtl="0" algn="l">
              <a:spcBef>
                <a:spcPts val="3600"/>
              </a:spcBef>
              <a:spcAft>
                <a:spcPts val="3600"/>
              </a:spcAft>
              <a:buNone/>
            </a:pPr>
            <a:r>
              <a:t/>
            </a:r>
            <a:endParaRPr sz="1200">
              <a:solidFill>
                <a:srgbClr val="0D0D0D"/>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990"/>
              <a:buFont typeface="Arial"/>
              <a:buNone/>
            </a:pPr>
            <a:r>
              <a:rPr lang="en" sz="3240">
                <a:solidFill>
                  <a:srgbClr val="83B925"/>
                </a:solidFill>
              </a:rPr>
              <a:t>Solution</a:t>
            </a:r>
            <a:endParaRPr sz="3240">
              <a:solidFill>
                <a:srgbClr val="83B925"/>
              </a:solidFill>
            </a:endParaRPr>
          </a:p>
        </p:txBody>
      </p:sp>
      <p:sp>
        <p:nvSpPr>
          <p:cNvPr id="113" name="Google Shape;11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15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Industries require advanced tools and techniques that can provide real-time, actionable insights into cleanliness levels.</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To address the challenge of particle analysis, we use.</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Pre trained model on our </a:t>
            </a:r>
            <a:r>
              <a:rPr lang="en" sz="1200">
                <a:solidFill>
                  <a:srgbClr val="0D0D0D"/>
                </a:solidFill>
                <a:latin typeface="Roboto"/>
                <a:ea typeface="Roboto"/>
                <a:cs typeface="Roboto"/>
                <a:sym typeface="Roboto"/>
              </a:rPr>
              <a:t>custom</a:t>
            </a:r>
            <a:r>
              <a:rPr lang="en" sz="1200">
                <a:solidFill>
                  <a:srgbClr val="0D0D0D"/>
                </a:solidFill>
                <a:latin typeface="Roboto"/>
                <a:ea typeface="Roboto"/>
                <a:cs typeface="Roboto"/>
                <a:sym typeface="Roboto"/>
              </a:rPr>
              <a:t> dataset.</a:t>
            </a:r>
            <a:endParaRPr sz="1200">
              <a:solidFill>
                <a:srgbClr val="0D0D0D"/>
              </a:solidFill>
              <a:latin typeface="Roboto"/>
              <a:ea typeface="Roboto"/>
              <a:cs typeface="Roboto"/>
              <a:sym typeface="Roboto"/>
            </a:endParaRPr>
          </a:p>
          <a:p>
            <a:pPr indent="-298450" lvl="1" marL="914400" rtl="0" algn="l">
              <a:lnSpc>
                <a:spcPct val="200000"/>
              </a:lnSpc>
              <a:spcBef>
                <a:spcPts val="0"/>
              </a:spcBef>
              <a:spcAft>
                <a:spcPts val="0"/>
              </a:spcAft>
              <a:buClr>
                <a:srgbClr val="0D0D0D"/>
              </a:buClr>
              <a:buSzPts val="1100"/>
              <a:buFont typeface="Arial"/>
              <a:buChar char="○"/>
            </a:pPr>
            <a:r>
              <a:rPr lang="en" sz="1200">
                <a:solidFill>
                  <a:srgbClr val="0D0D0D"/>
                </a:solidFill>
                <a:latin typeface="Roboto"/>
                <a:ea typeface="Roboto"/>
                <a:cs typeface="Roboto"/>
                <a:sym typeface="Roboto"/>
              </a:rPr>
              <a:t>You Only Look Once (</a:t>
            </a:r>
            <a:r>
              <a:rPr b="1" lang="en" sz="1200">
                <a:solidFill>
                  <a:srgbClr val="0D0D0D"/>
                </a:solidFill>
                <a:latin typeface="Roboto"/>
                <a:ea typeface="Roboto"/>
                <a:cs typeface="Roboto"/>
                <a:sym typeface="Roboto"/>
              </a:rPr>
              <a:t>YOLO</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D</a:t>
            </a:r>
            <a:r>
              <a:rPr lang="en" sz="1200">
                <a:solidFill>
                  <a:srgbClr val="0D0D0D"/>
                </a:solidFill>
                <a:latin typeface="Roboto"/>
                <a:ea typeface="Roboto"/>
                <a:cs typeface="Roboto"/>
                <a:sym typeface="Roboto"/>
              </a:rPr>
              <a:t>eep learning model </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Convolutional Neural Network (</a:t>
            </a:r>
            <a:r>
              <a:rPr b="1" lang="en" sz="1200">
                <a:solidFill>
                  <a:srgbClr val="0D0D0D"/>
                </a:solidFill>
                <a:latin typeface="Roboto"/>
                <a:ea typeface="Roboto"/>
                <a:cs typeface="Roboto"/>
                <a:sym typeface="Roboto"/>
              </a:rPr>
              <a:t>CNN</a:t>
            </a:r>
            <a:r>
              <a:rPr lang="en" sz="1200">
                <a:solidFill>
                  <a:srgbClr val="0D0D0D"/>
                </a:solidFill>
                <a:latin typeface="Roboto"/>
                <a:ea typeface="Roboto"/>
                <a:cs typeface="Roboto"/>
                <a:sym typeface="Roboto"/>
              </a:rPr>
              <a:t>)</a:t>
            </a:r>
            <a:endParaRPr sz="1200">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990"/>
              <a:buFont typeface="Arial"/>
              <a:buNone/>
            </a:pPr>
            <a:r>
              <a:rPr lang="en" sz="3200">
                <a:solidFill>
                  <a:srgbClr val="83B925"/>
                </a:solidFill>
              </a:rPr>
              <a:t>Our Approach</a:t>
            </a:r>
            <a:endParaRPr sz="3200">
              <a:solidFill>
                <a:srgbClr val="83B925"/>
              </a:solidFill>
            </a:endParaRPr>
          </a:p>
        </p:txBody>
      </p:sp>
      <p:sp>
        <p:nvSpPr>
          <p:cNvPr id="119" name="Google Shape;119;p20"/>
          <p:cNvSpPr txBox="1"/>
          <p:nvPr>
            <p:ph idx="1" type="body"/>
          </p:nvPr>
        </p:nvSpPr>
        <p:spPr>
          <a:xfrm>
            <a:off x="311700" y="1113925"/>
            <a:ext cx="8520600" cy="3302700"/>
          </a:xfrm>
          <a:prstGeom prst="rect">
            <a:avLst/>
          </a:prstGeom>
        </p:spPr>
        <p:txBody>
          <a:bodyPr anchorCtr="0" anchor="t" bIns="91425" lIns="91425" spcFirstLastPara="1" rIns="91425" wrap="square" tIns="91425">
            <a:noAutofit/>
          </a:bodyPr>
          <a:lstStyle/>
          <a:p>
            <a:pPr indent="-304800" lvl="0" marL="457200" rtl="0" algn="l">
              <a:lnSpc>
                <a:spcPct val="200000"/>
              </a:lnSpc>
              <a:spcBef>
                <a:spcPts val="150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Data-driven </a:t>
            </a:r>
            <a:r>
              <a:rPr lang="en" sz="1200">
                <a:solidFill>
                  <a:srgbClr val="0D0D0D"/>
                </a:solidFill>
                <a:latin typeface="Roboto"/>
                <a:ea typeface="Roboto"/>
                <a:cs typeface="Roboto"/>
                <a:sym typeface="Roboto"/>
              </a:rPr>
              <a:t>Approach</a:t>
            </a:r>
            <a:r>
              <a:rPr lang="en" sz="1200">
                <a:solidFill>
                  <a:srgbClr val="0D0D0D"/>
                </a:solidFill>
                <a:latin typeface="Roboto"/>
                <a:ea typeface="Roboto"/>
                <a:cs typeface="Roboto"/>
                <a:sym typeface="Roboto"/>
              </a:rPr>
              <a:t>:</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Leveraging existing datasets and real-world insights to inform our analysis and decision-making process.</a:t>
            </a:r>
            <a:endParaRPr sz="1200">
              <a:solidFill>
                <a:srgbClr val="0D0D0D"/>
              </a:solidFill>
              <a:latin typeface="Roboto"/>
              <a:ea typeface="Roboto"/>
              <a:cs typeface="Roboto"/>
              <a:sym typeface="Roboto"/>
            </a:endParaRPr>
          </a:p>
          <a:p>
            <a:pPr indent="-304800" lvl="0" marL="4572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Image Classification:</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Utilizing advanced image processing and artificial intelligence techniques to classify particles and contaminants accurately.</a:t>
            </a:r>
            <a:endParaRPr sz="1200">
              <a:solidFill>
                <a:srgbClr val="0D0D0D"/>
              </a:solidFill>
              <a:latin typeface="Roboto"/>
              <a:ea typeface="Roboto"/>
              <a:cs typeface="Roboto"/>
              <a:sym typeface="Roboto"/>
            </a:endParaRPr>
          </a:p>
          <a:p>
            <a:pPr indent="-304800" lvl="1" marL="914400" rtl="0" algn="l">
              <a:lnSpc>
                <a:spcPct val="200000"/>
              </a:lnSpc>
              <a:spcBef>
                <a:spcPts val="0"/>
              </a:spcBef>
              <a:spcAft>
                <a:spcPts val="0"/>
              </a:spcAft>
              <a:buClr>
                <a:srgbClr val="0D0D0D"/>
              </a:buClr>
              <a:buSzPts val="1200"/>
              <a:buFont typeface="Roboto"/>
              <a:buChar char="●"/>
            </a:pPr>
            <a:r>
              <a:rPr lang="en" sz="1200">
                <a:solidFill>
                  <a:srgbClr val="0D0D0D"/>
                </a:solidFill>
                <a:latin typeface="Roboto"/>
                <a:ea typeface="Roboto"/>
                <a:cs typeface="Roboto"/>
                <a:sym typeface="Roboto"/>
              </a:rPr>
              <a:t>For image processing, we aim to utilize </a:t>
            </a:r>
            <a:r>
              <a:rPr b="1" lang="en" sz="1200">
                <a:solidFill>
                  <a:srgbClr val="0D0D0D"/>
                </a:solidFill>
                <a:latin typeface="Roboto"/>
                <a:ea typeface="Roboto"/>
                <a:cs typeface="Roboto"/>
                <a:sym typeface="Roboto"/>
              </a:rPr>
              <a:t>YOLO</a:t>
            </a:r>
            <a:r>
              <a:rPr lang="en" sz="1200">
                <a:solidFill>
                  <a:srgbClr val="0D0D0D"/>
                </a:solidFill>
                <a:latin typeface="Roboto"/>
                <a:ea typeface="Roboto"/>
                <a:cs typeface="Roboto"/>
                <a:sym typeface="Roboto"/>
              </a:rPr>
              <a:t> and </a:t>
            </a:r>
            <a:r>
              <a:rPr b="1" lang="en" sz="1200">
                <a:solidFill>
                  <a:srgbClr val="0D0D0D"/>
                </a:solidFill>
                <a:latin typeface="Roboto"/>
                <a:ea typeface="Roboto"/>
                <a:cs typeface="Roboto"/>
                <a:sym typeface="Roboto"/>
              </a:rPr>
              <a:t>CNN </a:t>
            </a:r>
            <a:r>
              <a:rPr lang="en" sz="1200">
                <a:solidFill>
                  <a:srgbClr val="0D0D0D"/>
                </a:solidFill>
                <a:latin typeface="Roboto"/>
                <a:ea typeface="Roboto"/>
                <a:cs typeface="Roboto"/>
                <a:sym typeface="Roboto"/>
              </a:rPr>
              <a:t>models subsequently, and hence attempt to compare the results obtained from each, and finally choose the classification model that classifies the object(s) better. Further, based on the results, we improve the model efficiency, if required. </a:t>
            </a:r>
            <a:endParaRPr sz="1200">
              <a:solidFill>
                <a:srgbClr val="0D0D0D"/>
              </a:solidFill>
              <a:latin typeface="Roboto"/>
              <a:ea typeface="Roboto"/>
              <a:cs typeface="Roboto"/>
              <a:sym typeface="Roboto"/>
            </a:endParaRPr>
          </a:p>
          <a:p>
            <a:pPr indent="0" lvl="0" marL="457200" rtl="0" algn="l">
              <a:spcBef>
                <a:spcPts val="3000"/>
              </a:spcBef>
              <a:spcAft>
                <a:spcPts val="0"/>
              </a:spcAft>
              <a:buNone/>
            </a:pPr>
            <a:r>
              <a:t/>
            </a:r>
            <a:endParaRPr sz="1200">
              <a:solidFill>
                <a:srgbClr val="0D0D0D"/>
              </a:solidFill>
              <a:latin typeface="Roboto"/>
              <a:ea typeface="Roboto"/>
              <a:cs typeface="Roboto"/>
              <a:sym typeface="Roboto"/>
            </a:endParaRPr>
          </a:p>
          <a:p>
            <a:pPr indent="0" lvl="0" marL="457200" rtl="0" algn="l">
              <a:spcBef>
                <a:spcPts val="2100"/>
              </a:spcBef>
              <a:spcAft>
                <a:spcPts val="15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83B925"/>
                </a:solidFill>
              </a:rPr>
              <a:t>Project Flow</a:t>
            </a:r>
            <a:endParaRPr>
              <a:solidFill>
                <a:srgbClr val="83B925"/>
              </a:solidFill>
            </a:endParaRPr>
          </a:p>
        </p:txBody>
      </p:sp>
      <p:grpSp>
        <p:nvGrpSpPr>
          <p:cNvPr id="125" name="Google Shape;125;p21"/>
          <p:cNvGrpSpPr/>
          <p:nvPr/>
        </p:nvGrpSpPr>
        <p:grpSpPr>
          <a:xfrm>
            <a:off x="265481" y="1790059"/>
            <a:ext cx="1747559" cy="1571700"/>
            <a:chOff x="1083025" y="1574025"/>
            <a:chExt cx="1834900" cy="1532618"/>
          </a:xfrm>
        </p:grpSpPr>
        <p:sp>
          <p:nvSpPr>
            <p:cNvPr id="126" name="Google Shape;126;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7D3"/>
                  </a:solidFill>
                  <a:latin typeface="Roboto"/>
                  <a:ea typeface="Roboto"/>
                  <a:cs typeface="Roboto"/>
                  <a:sym typeface="Roboto"/>
                </a:rPr>
                <a:t>STEP 1</a:t>
              </a:r>
              <a:endParaRPr sz="800">
                <a:solidFill>
                  <a:srgbClr val="0C57D3"/>
                </a:solidFill>
                <a:latin typeface="Roboto"/>
                <a:ea typeface="Roboto"/>
                <a:cs typeface="Roboto"/>
                <a:sym typeface="Roboto"/>
              </a:endParaRPr>
            </a:p>
          </p:txBody>
        </p:sp>
        <p:sp>
          <p:nvSpPr>
            <p:cNvPr id="127" name="Google Shape;127;p21"/>
            <p:cNvSpPr txBox="1"/>
            <p:nvPr/>
          </p:nvSpPr>
          <p:spPr>
            <a:xfrm>
              <a:off x="1235799" y="2603843"/>
              <a:ext cx="1662900" cy="5028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0C57D3"/>
                  </a:solidFill>
                  <a:latin typeface="Roboto"/>
                  <a:ea typeface="Roboto"/>
                  <a:cs typeface="Roboto"/>
                  <a:sym typeface="Roboto"/>
                </a:rPr>
                <a:t>Data Pre-Processing and Splitting</a:t>
              </a:r>
              <a:endParaRPr b="1" sz="1000">
                <a:solidFill>
                  <a:srgbClr val="0C57D3"/>
                </a:solidFill>
                <a:latin typeface="Roboto"/>
                <a:ea typeface="Roboto"/>
                <a:cs typeface="Roboto"/>
                <a:sym typeface="Roboto"/>
              </a:endParaRPr>
            </a:p>
          </p:txBody>
        </p:sp>
        <p:cxnSp>
          <p:nvCxnSpPr>
            <p:cNvPr id="128" name="Google Shape;128;p21"/>
            <p:cNvCxnSpPr/>
            <p:nvPr/>
          </p:nvCxnSpPr>
          <p:spPr>
            <a:xfrm>
              <a:off x="2180202" y="1695421"/>
              <a:ext cx="718500" cy="741900"/>
            </a:xfrm>
            <a:prstGeom prst="straightConnector1">
              <a:avLst/>
            </a:prstGeom>
            <a:noFill/>
            <a:ln cap="flat" cmpd="sng" w="9525">
              <a:solidFill>
                <a:srgbClr val="0D5CDF"/>
              </a:solidFill>
              <a:prstDash val="solid"/>
              <a:round/>
              <a:headEnd len="sm" w="sm" type="none"/>
              <a:tailEnd len="sm" w="sm" type="none"/>
            </a:ln>
          </p:spPr>
        </p:cxnSp>
        <p:sp>
          <p:nvSpPr>
            <p:cNvPr id="129" name="Google Shape;129;p21"/>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0" name="Google Shape;130;p21"/>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21"/>
          <p:cNvGrpSpPr/>
          <p:nvPr/>
        </p:nvGrpSpPr>
        <p:grpSpPr>
          <a:xfrm>
            <a:off x="1939321" y="1790046"/>
            <a:ext cx="1747559" cy="1394808"/>
            <a:chOff x="1083025" y="1574025"/>
            <a:chExt cx="1834900" cy="1360125"/>
          </a:xfrm>
        </p:grpSpPr>
        <p:sp>
          <p:nvSpPr>
            <p:cNvPr id="132" name="Google Shape;132;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0C57D3"/>
                  </a:solidFill>
                  <a:latin typeface="Roboto"/>
                  <a:ea typeface="Roboto"/>
                  <a:cs typeface="Roboto"/>
                  <a:sym typeface="Roboto"/>
                </a:rPr>
                <a:t>STEP 2</a:t>
              </a:r>
              <a:endParaRPr sz="800">
                <a:solidFill>
                  <a:srgbClr val="0C57D3"/>
                </a:solidFill>
                <a:latin typeface="Roboto"/>
                <a:ea typeface="Roboto"/>
                <a:cs typeface="Roboto"/>
                <a:sym typeface="Roboto"/>
              </a:endParaRPr>
            </a:p>
          </p:txBody>
        </p:sp>
        <p:sp>
          <p:nvSpPr>
            <p:cNvPr id="133" name="Google Shape;133;p21"/>
            <p:cNvSpPr txBox="1"/>
            <p:nvPr/>
          </p:nvSpPr>
          <p:spPr>
            <a:xfrm>
              <a:off x="1225102" y="2603850"/>
              <a:ext cx="1505100" cy="3303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0C57D3"/>
                  </a:solidFill>
                  <a:latin typeface="Roboto"/>
                  <a:ea typeface="Roboto"/>
                  <a:cs typeface="Roboto"/>
                  <a:sym typeface="Roboto"/>
                </a:rPr>
                <a:t>Training Models</a:t>
              </a:r>
              <a:endParaRPr b="1" sz="1000">
                <a:solidFill>
                  <a:srgbClr val="0C57D3"/>
                </a:solidFill>
                <a:latin typeface="Roboto"/>
                <a:ea typeface="Roboto"/>
                <a:cs typeface="Roboto"/>
                <a:sym typeface="Roboto"/>
              </a:endParaRPr>
            </a:p>
          </p:txBody>
        </p:sp>
        <p:cxnSp>
          <p:nvCxnSpPr>
            <p:cNvPr id="134" name="Google Shape;134;p21"/>
            <p:cNvCxnSpPr/>
            <p:nvPr/>
          </p:nvCxnSpPr>
          <p:spPr>
            <a:xfrm>
              <a:off x="2180202" y="1695421"/>
              <a:ext cx="718500" cy="741900"/>
            </a:xfrm>
            <a:prstGeom prst="straightConnector1">
              <a:avLst/>
            </a:prstGeom>
            <a:noFill/>
            <a:ln cap="flat" cmpd="sng" w="9525">
              <a:solidFill>
                <a:srgbClr val="0D5CDF"/>
              </a:solidFill>
              <a:prstDash val="solid"/>
              <a:round/>
              <a:headEnd len="sm" w="sm" type="none"/>
              <a:tailEnd len="sm" w="sm" type="none"/>
            </a:ln>
          </p:spPr>
        </p:cxnSp>
        <p:sp>
          <p:nvSpPr>
            <p:cNvPr id="135" name="Google Shape;135;p21"/>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6" name="Google Shape;136;p21"/>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21"/>
          <p:cNvGrpSpPr/>
          <p:nvPr/>
        </p:nvGrpSpPr>
        <p:grpSpPr>
          <a:xfrm>
            <a:off x="3569669" y="1789317"/>
            <a:ext cx="1747559" cy="1571705"/>
            <a:chOff x="1083025" y="1574025"/>
            <a:chExt cx="1834900" cy="1532623"/>
          </a:xfrm>
        </p:grpSpPr>
        <p:sp>
          <p:nvSpPr>
            <p:cNvPr id="138" name="Google Shape;138;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3</a:t>
              </a:r>
              <a:endParaRPr sz="800">
                <a:solidFill>
                  <a:srgbClr val="858585"/>
                </a:solidFill>
                <a:latin typeface="Roboto"/>
                <a:ea typeface="Roboto"/>
                <a:cs typeface="Roboto"/>
                <a:sym typeface="Roboto"/>
              </a:endParaRPr>
            </a:p>
          </p:txBody>
        </p:sp>
        <p:sp>
          <p:nvSpPr>
            <p:cNvPr id="139" name="Google Shape;139;p21"/>
            <p:cNvSpPr txBox="1"/>
            <p:nvPr/>
          </p:nvSpPr>
          <p:spPr>
            <a:xfrm>
              <a:off x="1135138" y="2603848"/>
              <a:ext cx="1682100" cy="5028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Optimization and Cross-validation</a:t>
              </a:r>
              <a:endParaRPr b="1" sz="1000">
                <a:solidFill>
                  <a:srgbClr val="858585"/>
                </a:solidFill>
                <a:latin typeface="Roboto"/>
                <a:ea typeface="Roboto"/>
                <a:cs typeface="Roboto"/>
                <a:sym typeface="Roboto"/>
              </a:endParaRPr>
            </a:p>
          </p:txBody>
        </p:sp>
        <p:cxnSp>
          <p:nvCxnSpPr>
            <p:cNvPr id="140" name="Google Shape;140;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41" name="Google Shape;141;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2" name="Google Shape;142;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21"/>
          <p:cNvGrpSpPr/>
          <p:nvPr/>
        </p:nvGrpSpPr>
        <p:grpSpPr>
          <a:xfrm>
            <a:off x="5201368" y="1789306"/>
            <a:ext cx="1747559" cy="1571707"/>
            <a:chOff x="1083025" y="1574025"/>
            <a:chExt cx="1834900" cy="1532625"/>
          </a:xfrm>
        </p:grpSpPr>
        <p:sp>
          <p:nvSpPr>
            <p:cNvPr id="144" name="Google Shape;144;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4</a:t>
              </a:r>
              <a:endParaRPr sz="800">
                <a:solidFill>
                  <a:srgbClr val="858585"/>
                </a:solidFill>
                <a:latin typeface="Roboto"/>
                <a:ea typeface="Roboto"/>
                <a:cs typeface="Roboto"/>
                <a:sym typeface="Roboto"/>
              </a:endParaRPr>
            </a:p>
          </p:txBody>
        </p:sp>
        <p:sp>
          <p:nvSpPr>
            <p:cNvPr id="145" name="Google Shape;145;p21"/>
            <p:cNvSpPr txBox="1"/>
            <p:nvPr/>
          </p:nvSpPr>
          <p:spPr>
            <a:xfrm>
              <a:off x="1245052" y="2603850"/>
              <a:ext cx="1505100" cy="5028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Evaluate Model Performance</a:t>
              </a:r>
              <a:endParaRPr b="1" sz="1000">
                <a:solidFill>
                  <a:srgbClr val="858585"/>
                </a:solidFill>
                <a:latin typeface="Roboto"/>
                <a:ea typeface="Roboto"/>
                <a:cs typeface="Roboto"/>
                <a:sym typeface="Roboto"/>
              </a:endParaRPr>
            </a:p>
          </p:txBody>
        </p:sp>
        <p:cxnSp>
          <p:nvCxnSpPr>
            <p:cNvPr id="146" name="Google Shape;146;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47" name="Google Shape;147;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8" name="Google Shape;148;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1"/>
          <p:cNvGrpSpPr/>
          <p:nvPr/>
        </p:nvGrpSpPr>
        <p:grpSpPr>
          <a:xfrm>
            <a:off x="6827603" y="1790053"/>
            <a:ext cx="1747559" cy="1571682"/>
            <a:chOff x="1083025" y="1574025"/>
            <a:chExt cx="1834900" cy="1532601"/>
          </a:xfrm>
        </p:grpSpPr>
        <p:sp>
          <p:nvSpPr>
            <p:cNvPr id="150" name="Google Shape;150;p21"/>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lang="en" sz="800">
                  <a:solidFill>
                    <a:srgbClr val="858585"/>
                  </a:solidFill>
                  <a:latin typeface="Roboto"/>
                  <a:ea typeface="Roboto"/>
                  <a:cs typeface="Roboto"/>
                  <a:sym typeface="Roboto"/>
                </a:rPr>
                <a:t>STEP 5</a:t>
              </a:r>
              <a:endParaRPr sz="800">
                <a:solidFill>
                  <a:srgbClr val="858585"/>
                </a:solidFill>
                <a:latin typeface="Roboto"/>
                <a:ea typeface="Roboto"/>
                <a:cs typeface="Roboto"/>
                <a:sym typeface="Roboto"/>
              </a:endParaRPr>
            </a:p>
          </p:txBody>
        </p:sp>
        <p:sp>
          <p:nvSpPr>
            <p:cNvPr id="151" name="Google Shape;151;p21"/>
            <p:cNvSpPr txBox="1"/>
            <p:nvPr/>
          </p:nvSpPr>
          <p:spPr>
            <a:xfrm>
              <a:off x="1247887" y="2603826"/>
              <a:ext cx="1505100" cy="5028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1000">
                  <a:solidFill>
                    <a:srgbClr val="858585"/>
                  </a:solidFill>
                  <a:latin typeface="Roboto"/>
                  <a:ea typeface="Roboto"/>
                  <a:cs typeface="Roboto"/>
                  <a:sym typeface="Roboto"/>
                </a:rPr>
                <a:t>Testing &amp; Applications</a:t>
              </a:r>
              <a:endParaRPr b="1" sz="1000">
                <a:solidFill>
                  <a:srgbClr val="858585"/>
                </a:solidFill>
                <a:latin typeface="Roboto"/>
                <a:ea typeface="Roboto"/>
                <a:cs typeface="Roboto"/>
                <a:sym typeface="Roboto"/>
              </a:endParaRPr>
            </a:p>
          </p:txBody>
        </p:sp>
        <p:cxnSp>
          <p:nvCxnSpPr>
            <p:cNvPr id="152" name="Google Shape;152;p21"/>
            <p:cNvCxnSpPr/>
            <p:nvPr/>
          </p:nvCxnSpPr>
          <p:spPr>
            <a:xfrm>
              <a:off x="2180202" y="1695421"/>
              <a:ext cx="718500" cy="741900"/>
            </a:xfrm>
            <a:prstGeom prst="straightConnector1">
              <a:avLst/>
            </a:prstGeom>
            <a:noFill/>
            <a:ln cap="flat" cmpd="sng" w="9525">
              <a:solidFill>
                <a:srgbClr val="C2C2C2"/>
              </a:solidFill>
              <a:prstDash val="solid"/>
              <a:round/>
              <a:headEnd len="sm" w="sm" type="none"/>
              <a:tailEnd len="sm" w="sm" type="none"/>
            </a:ln>
          </p:spPr>
        </p:cxnSp>
        <p:sp>
          <p:nvSpPr>
            <p:cNvPr id="153" name="Google Shape;153;p21"/>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4" name="Google Shape;154;p21"/>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