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69" r:id="rId3"/>
    <p:sldId id="270" r:id="rId4"/>
    <p:sldId id="268" r:id="rId5"/>
    <p:sldId id="263" r:id="rId6"/>
    <p:sldId id="264" r:id="rId7"/>
    <p:sldId id="265" r:id="rId8"/>
    <p:sldId id="266" r:id="rId9"/>
    <p:sldId id="261" r:id="rId10"/>
    <p:sldId id="262" r:id="rId11"/>
    <p:sldId id="267" r:id="rId12"/>
    <p:sldId id="256" r:id="rId13"/>
    <p:sldId id="257" r:id="rId14"/>
    <p:sldId id="258" r:id="rId15"/>
    <p:sldId id="259" r:id="rId1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2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50F79-1054-49FA-A970-84082D3AA2CC}" type="datetimeFigureOut">
              <a:rPr lang="ru-RU" smtClean="0"/>
              <a:pPr/>
              <a:t>22.10.2025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5ECB9-005B-4223-8FE7-4C5EF5D893D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ECB9-005B-4223-8FE7-4C5EF5D893D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ECB9-005B-4223-8FE7-4C5EF5D893D1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ECB9-005B-4223-8FE7-4C5EF5D893D1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ECB9-005B-4223-8FE7-4C5EF5D893D1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58B1-EDA8-42A1-AE2D-4124A694A0E8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r>
              <a:rPr lang="en-US" dirty="0" smtClean="0"/>
              <a:t>/100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2214-6EF5-420F-8764-778BA08A8EB4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4903-560B-4E3F-BD59-D24270FDD534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3127-8868-4873-9816-0C4668E903A9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41C2-5D71-43A3-8C9A-3E503F0F9044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6D7E-72FE-4592-BD81-81BD81EAD993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A487-6D59-4185-A8F1-12CCE2BBC55C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4B60-AF7D-47D3-A8EE-5FEEA0D822F6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BAEF-30BA-4C56-B202-30588D1AF887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080-E403-404F-9D47-FD01B0B1658F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9CEA-7067-4922-8C7E-15587B004886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0B10-4806-4016-B971-BECDF94A1D33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3435846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Поверхностная расчетная сетки в двумерном случае представлена ломаной без самопересечений с заданными направлениями внешних нормалей ячеек и вычисленными через них внешними нормалями узлов.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каждой ячейке задано смещение в направлении нормали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Необходимо найти такие новые положения узлов, чтобы площадь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заметаемая при движении ячейки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как можно меньше отличалась от целевой площади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Перестроение поверхностной сетки в двумерном случае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1</a:t>
            </a:fld>
            <a:r>
              <a:rPr lang="en-US" smtClean="0"/>
              <a:t>/100</a:t>
            </a:r>
            <a:endParaRPr lang="ru-RU" dirty="0"/>
          </a:p>
        </p:txBody>
      </p:sp>
      <p:pic>
        <p:nvPicPr>
          <p:cNvPr id="11" name="Рисунок 10" descr="2dr_grid_normal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787" y="553872"/>
            <a:ext cx="5652397" cy="280996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771550"/>
            <a:ext cx="1736825" cy="54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56898" y="1491631"/>
            <a:ext cx="1152128" cy="36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12881" y="2033698"/>
            <a:ext cx="633041" cy="33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60953" y="2051406"/>
            <a:ext cx="808112" cy="31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56897" y="2571750"/>
            <a:ext cx="1076524" cy="5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Дробление ячейки по множеству отрезков и точек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3651870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разбиения ячейки на более мелкие треугольники по множеству отрезков и точек необходимо устранить конфликты отрезков и выполнить триангуляцию по множеству точек с фиксацией отдельных ребер. После триангуляции исходная ячейка удаляется из сетки, а результаты триангуляции добавляются в нее.</a:t>
            </a:r>
          </a:p>
        </p:txBody>
      </p:sp>
      <p:pic>
        <p:nvPicPr>
          <p:cNvPr id="10" name="Рисунок 9" descr="int_triangulate_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657" y="411510"/>
            <a:ext cx="2036643" cy="1512000"/>
          </a:xfrm>
          <a:prstGeom prst="rect">
            <a:avLst/>
          </a:prstGeom>
        </p:spPr>
      </p:pic>
      <p:pic>
        <p:nvPicPr>
          <p:cNvPr id="11" name="Рисунок 10" descr="int_triangulate_1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7881" y="411510"/>
            <a:ext cx="2038095" cy="1512000"/>
          </a:xfrm>
          <a:prstGeom prst="rect">
            <a:avLst/>
          </a:prstGeom>
        </p:spPr>
      </p:pic>
      <p:pic>
        <p:nvPicPr>
          <p:cNvPr id="15" name="Рисунок 14" descr="int_triangulate_2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411510"/>
            <a:ext cx="2036643" cy="1512000"/>
          </a:xfrm>
          <a:prstGeom prst="rect">
            <a:avLst/>
          </a:prstGeom>
        </p:spPr>
      </p:pic>
      <p:pic>
        <p:nvPicPr>
          <p:cNvPr id="16" name="Рисунок 15" descr="int_triangulate_2_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4248" y="411510"/>
            <a:ext cx="2038095" cy="1512000"/>
          </a:xfrm>
          <a:prstGeom prst="rect">
            <a:avLst/>
          </a:prstGeom>
        </p:spPr>
      </p:pic>
      <p:pic>
        <p:nvPicPr>
          <p:cNvPr id="17" name="Рисунок 16" descr="int_triangulate_3_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0931" y="2067862"/>
            <a:ext cx="2038095" cy="1512000"/>
          </a:xfrm>
          <a:prstGeom prst="rect">
            <a:avLst/>
          </a:prstGeom>
        </p:spPr>
      </p:pic>
      <p:pic>
        <p:nvPicPr>
          <p:cNvPr id="18" name="Рисунок 17" descr="int_triangulate_3_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8607" y="2067862"/>
            <a:ext cx="2036643" cy="1512000"/>
          </a:xfrm>
          <a:prstGeom prst="rect">
            <a:avLst/>
          </a:prstGeom>
        </p:spPr>
      </p:pic>
      <p:pic>
        <p:nvPicPr>
          <p:cNvPr id="19" name="Рисунок 18" descr="int_triangulate_4_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88024" y="2067862"/>
            <a:ext cx="2036643" cy="1512000"/>
          </a:xfrm>
          <a:prstGeom prst="rect">
            <a:avLst/>
          </a:prstGeom>
        </p:spPr>
      </p:pic>
      <p:pic>
        <p:nvPicPr>
          <p:cNvPr id="20" name="Рисунок 19" descr="int_triangulate_4_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04248" y="2067862"/>
            <a:ext cx="2038095" cy="1512000"/>
          </a:xfrm>
          <a:prstGeom prst="rect">
            <a:avLst/>
          </a:prstGeom>
        </p:spPr>
      </p:pic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10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Демонстрация удаления самопересечений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016000"/>
          </a:xfrm>
        </p:spPr>
        <p:txBody>
          <a:bodyPr/>
          <a:lstStyle/>
          <a:p>
            <a:fld id="{C5FC9A33-0AA4-4ABC-8991-60B335115267}" type="slidenum">
              <a:rPr lang="ru-RU" smtClean="0"/>
              <a:pPr/>
              <a:t>11</a:t>
            </a:fld>
            <a:r>
              <a:rPr lang="en-US" smtClean="0"/>
              <a:t>/100</a:t>
            </a:r>
            <a:endParaRPr lang="ru-RU" dirty="0"/>
          </a:p>
        </p:txBody>
      </p:sp>
      <p:pic>
        <p:nvPicPr>
          <p:cNvPr id="21" name="Рисунок 20" descr="int_self_intersection_of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092" y="2607754"/>
            <a:ext cx="3001919" cy="2016000"/>
          </a:xfrm>
          <a:prstGeom prst="rect">
            <a:avLst/>
          </a:prstGeom>
        </p:spPr>
      </p:pic>
      <p:pic>
        <p:nvPicPr>
          <p:cNvPr id="22" name="Рисунок 21" descr="int_self_intersection_off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5568" y="2607754"/>
            <a:ext cx="3001919" cy="2016000"/>
          </a:xfrm>
          <a:prstGeom prst="rect">
            <a:avLst/>
          </a:prstGeom>
        </p:spPr>
      </p:pic>
      <p:pic>
        <p:nvPicPr>
          <p:cNvPr id="23" name="Рисунок 22" descr="int_self_intersection_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092" y="447514"/>
            <a:ext cx="3001919" cy="2016000"/>
          </a:xfrm>
          <a:prstGeom prst="rect">
            <a:avLst/>
          </a:prstGeom>
        </p:spPr>
      </p:pic>
      <p:pic>
        <p:nvPicPr>
          <p:cNvPr id="24" name="Рисунок 23" descr="int_self_intersection_on_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5568" y="447514"/>
            <a:ext cx="3001919" cy="201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самопересечений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псевдотрехмерного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профиля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коррекция координат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int_pseudo3d_needs_coordinates_correc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771550"/>
            <a:ext cx="5256584" cy="36268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43109" y="483518"/>
            <a:ext cx="38933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Псевдотрехмерный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профиль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незамкнутая поверхностная расчетная сетка, представленная лентой шириной в одну ячейку, заключенной между двумя параллельными плоскостями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back, front)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удаления самопересечений необходимо точное определение пересечения двух отрезков в пространстве, что затруднено из-за погрешности вычислений.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решения этой проблемы требуется корректировка координат, что нетрудно выполнить при параллельности плоскостей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back, front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одной из плоскостей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OXY, OYZ, OXZ.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12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самопересечений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псевдотрехмерного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профиля –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коррекция профиля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3507854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После удаления самопересечений сетка может перестать быть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псевдотрехмерным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профилем, что потребует ее коррекции.</a:t>
            </a:r>
          </a:p>
        </p:txBody>
      </p:sp>
      <p:pic>
        <p:nvPicPr>
          <p:cNvPr id="11" name="Рисунок 10" descr="int_pseudo3d_after_delete_self_intersec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1041" y="519522"/>
            <a:ext cx="3653367" cy="2520000"/>
          </a:xfrm>
          <a:prstGeom prst="rect">
            <a:avLst/>
          </a:prstGeom>
        </p:spPr>
      </p:pic>
      <p:pic>
        <p:nvPicPr>
          <p:cNvPr id="12" name="Рисунок 11" descr="int_pseudo3d_before_self_intersections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615" y="519522"/>
            <a:ext cx="3652379" cy="2520000"/>
          </a:xfrm>
          <a:prstGeom prst="rect">
            <a:avLst/>
          </a:prstGeom>
        </p:spPr>
      </p:pic>
      <p:pic>
        <p:nvPicPr>
          <p:cNvPr id="13" name="Рисунок 12" descr="int_pseudo3d_after_delete_self_intersections_needs_profile_correc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664" y="3219822"/>
            <a:ext cx="2086681" cy="1439340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13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самопересечений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псевдотрехмерного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профиля –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 сохранением профиля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272" y="555526"/>
            <a:ext cx="2016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Шаги удаления самопересечений: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построение подложки в пространстве;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поиск внешней поверхности путем обхода подложки;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удаление лишних ячеек путем стягивания сетки по граничным ребрам.</a:t>
            </a:r>
          </a:p>
        </p:txBody>
      </p:sp>
      <p:pic>
        <p:nvPicPr>
          <p:cNvPr id="10" name="Рисунок 9" descr="wing_c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8215" y="2607966"/>
            <a:ext cx="2221204" cy="1908000"/>
          </a:xfrm>
          <a:prstGeom prst="rect">
            <a:avLst/>
          </a:prstGeom>
        </p:spPr>
      </p:pic>
      <p:pic>
        <p:nvPicPr>
          <p:cNvPr id="14" name="Рисунок 13" descr="wing_orig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467" y="620688"/>
            <a:ext cx="2238694" cy="1908000"/>
          </a:xfrm>
          <a:prstGeom prst="rect">
            <a:avLst/>
          </a:prstGeom>
        </p:spPr>
      </p:pic>
      <p:pic>
        <p:nvPicPr>
          <p:cNvPr id="15" name="Рисунок 14" descr="wing_pt_activ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914" y="2607966"/>
            <a:ext cx="2257800" cy="1908000"/>
          </a:xfrm>
          <a:prstGeom prst="rect">
            <a:avLst/>
          </a:prstGeom>
        </p:spPr>
      </p:pic>
      <p:pic>
        <p:nvPicPr>
          <p:cNvPr id="16" name="Рисунок 15" descr="wing_pt_al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6633" y="620688"/>
            <a:ext cx="2224369" cy="1908000"/>
          </a:xfrm>
          <a:prstGeom prst="rect">
            <a:avLst/>
          </a:prstGeom>
        </p:spPr>
      </p:pic>
      <p:pic>
        <p:nvPicPr>
          <p:cNvPr id="17" name="Рисунок 16" descr="wing_pt_leaf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0889" y="620688"/>
            <a:ext cx="2277375" cy="1908000"/>
          </a:xfrm>
          <a:prstGeom prst="rect">
            <a:avLst/>
          </a:prstGeom>
        </p:spPr>
      </p:pic>
      <p:pic>
        <p:nvPicPr>
          <p:cNvPr id="18" name="Рисунок 17" descr="wing_reduc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95066" y="2607966"/>
            <a:ext cx="2229020" cy="1908000"/>
          </a:xfrm>
          <a:prstGeom prst="rect">
            <a:avLst/>
          </a:prstGeom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14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самопересечений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псевдотрехмерного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профиля –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сравнение методов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565" y="3147814"/>
            <a:ext cx="3893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Удаление самопересечений путем стягивания по граничным ребрам.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Псевдотрехмерный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профиль сохраняется, но получается грубый результат.</a:t>
            </a:r>
          </a:p>
        </p:txBody>
      </p:sp>
      <p:pic>
        <p:nvPicPr>
          <p:cNvPr id="11" name="Рисунок 10" descr="int_pseudo3d_result_by_redu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9782"/>
            <a:ext cx="4206060" cy="2160000"/>
          </a:xfrm>
          <a:prstGeom prst="rect">
            <a:avLst/>
          </a:prstGeom>
        </p:spPr>
      </p:pic>
      <p:pic>
        <p:nvPicPr>
          <p:cNvPr id="12" name="Рисунок 11" descr="int_pseudo3d_result_accur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699782"/>
            <a:ext cx="4206060" cy="21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83069" y="3147814"/>
            <a:ext cx="3893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Удаление самопересечений точным способом путем дробления ячеек и обхода внешней поверхности.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Требуется коррекция профиля.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15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3291830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Метод прямоугольников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Целевая площадь представлена прямоугольниками со сторонами </a:t>
            </a:r>
            <a:r>
              <a:rPr lang="en-US" sz="1600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Методы прямоугольников и трапеций перестроения поверхностной сетки</a:t>
            </a:r>
            <a:endParaRPr lang="ru-RU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2</a:t>
            </a:fld>
            <a:r>
              <a:rPr lang="en-US" smtClean="0"/>
              <a:t>/100</a:t>
            </a:r>
            <a:endParaRPr lang="ru-RU" dirty="0"/>
          </a:p>
        </p:txBody>
      </p:sp>
      <p:pic>
        <p:nvPicPr>
          <p:cNvPr id="14" name="Рисунок 13" descr="2dr_remesh_rectangl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411510"/>
            <a:ext cx="4512300" cy="2808000"/>
          </a:xfrm>
          <a:prstGeom prst="rect">
            <a:avLst/>
          </a:prstGeom>
        </p:spPr>
      </p:pic>
      <p:pic>
        <p:nvPicPr>
          <p:cNvPr id="15" name="Рисунок 14" descr="2dr_remesh_trapezium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9365" y="411510"/>
            <a:ext cx="4305054" cy="280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39952" y="3291830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Метод трапеций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Целевая площадь представлена трапецией, боковые стороны которой направлены вдоль нормалей узло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422793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S.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Bourgault-Côté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, K.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Hasanzadeh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, P. Lavoie, E.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Laurendeau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. Multi-layer icing methodologies for conservative ice growth. // in Proceedings of the 7</a:t>
            </a:r>
            <a:r>
              <a:rPr lang="en-US" sz="1000" baseline="30000" dirty="0" smtClean="0">
                <a:latin typeface="Bahnschrift Light Condensed" pitchFamily="34" charset="0"/>
                <a:cs typeface="Times New Roman" pitchFamily="18" charset="0"/>
              </a:rPr>
              <a:t>th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 European Conference for Aeronautics and Aerospace Sciences (EUCASS), 2017,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doi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: 10.13009/EUCASS2017-258</a:t>
            </a:r>
          </a:p>
          <a:p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G. Fortin, A.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Ilinca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, J.-L.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Laforte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, V. Brandi. New roughness computation method and geometric accretion model for airfoil icing. //  Journal of Aircraft, 2004, Vol. 41, No. 1, p. 119-127.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doi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: 10.2514/1.173</a:t>
            </a:r>
            <a:endParaRPr lang="en-US" sz="1000" dirty="0" smtClean="0">
              <a:latin typeface="Bahnschrift Light Condensed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96" y="4075207"/>
            <a:ext cx="9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методе окрестностей новым положением узла сетки является точка пересечения направление нормали узла с границей окрестности.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Метод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окрестностей перестроения поверхностной сетки</a:t>
            </a:r>
            <a:endParaRPr lang="ru-RU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3</a:t>
            </a:fld>
            <a:r>
              <a:rPr lang="en-US" smtClean="0"/>
              <a:t>/100</a:t>
            </a:r>
            <a:endParaRPr lang="ru-RU" dirty="0"/>
          </a:p>
        </p:txBody>
      </p:sp>
      <p:pic>
        <p:nvPicPr>
          <p:cNvPr id="10" name="Рисунок 9" descr="2dr_remesh_okrestnos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8517" y="411510"/>
            <a:ext cx="5837659" cy="324036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3075806"/>
            <a:ext cx="675726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372200" y="1206500"/>
            <a:ext cx="2592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Поиск метода перестроения сетки, позволяющего сглаживать дефекты – пики и впадины.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3435846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Самопересечение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критический дефект расчетной сетки, который должен быть удален для возможности продолжения корректных расчетов.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Сглаживание сетки может отложить возникновение самопересечений, однако не может предотвратить их появление.</a:t>
            </a:r>
          </a:p>
        </p:txBody>
      </p:sp>
      <p:pic>
        <p:nvPicPr>
          <p:cNvPr id="10" name="Рисунок 9" descr="int_critical_def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46613"/>
            <a:ext cx="6264696" cy="321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Возникновение самопересечений поверхностной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сетки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4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int_we_need_find_outer_surfa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292" y="1563638"/>
            <a:ext cx="3028172" cy="24005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483518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Основные особенности поиска и удаления пересечения двух поверхностных сеток в существующих решениях: поиск пересечения в виде отдельных ломаных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обход с использованием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TNOIT (tracing of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neighbours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of intersecting triangles),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локальное дробление ячейки по ломаной, коррекция расчетной сетки, компенсация ошибок с плавающей арифметикой.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самопересечений для поверхностной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сетки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8391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V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.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Skorkovská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, I.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Kolingerová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, B. Benes. A simple and robust approach to computation of meshes intersection. // in Proceedings of the 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13</a:t>
            </a:r>
            <a:r>
              <a:rPr lang="en-US" sz="1000" baseline="30000" dirty="0" smtClean="0">
                <a:latin typeface="Bahnschrift Light Condensed" pitchFamily="34" charset="0"/>
                <a:cs typeface="Times New Roman" pitchFamily="18" charset="0"/>
              </a:rPr>
              <a:t>th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 International 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Joint Conference on Computer Vision, Imaging and Computer Graphics Theory and Applications (VISIGRAPP 2018) 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  <a:sym typeface="Symbol"/>
              </a:rPr>
              <a:t>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 Vol. 1: GRAPP, pages 175-182,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doi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: 10.5220/0006538401750182</a:t>
            </a:r>
          </a:p>
          <a:p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S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. H. Lo, W. X. Wang. A fast robust algorithm for the intersection of triangulated surfaces. // Engineering with Computers, 2004, 20:11–21,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doi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: 10.1007/s00366-004-0277-3</a:t>
            </a:r>
          </a:p>
          <a:p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McLaurin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D., Marcum D.,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Remotigue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 M., Blades E. Repairing unstructured triangular mesh intersections. // International Journal for Numerical Methods in Engineering, 2013, 93(3):266–275,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doi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: 10.1002/nme.4385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733783"/>
            <a:ext cx="44644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Особенности удаления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самопересечений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 могут состоять из произвольных ломаных (в том числе пересекающихся) и плоских объектов (в случае наложения ячеек), не требуется поиск всех пересечений, требуется поиск внешней поверхности в корректном состоянии, расчетная сетка может содержать ячейки с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околонулевой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площадью.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5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83518"/>
            <a:ext cx="88569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Поиск потенциально пересекающихся ячеек.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Две ячейки называются потенциально пересекающимися, если пересекаются охватывающие их прямоугольные параллелепипеды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контейнеры).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Обход внешней поверхности.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Если следующая ячейка обхода является потенциально пересекающейся, то выполняется поиск ее пересечения с другими ячейками. По найденному пересечению выполняется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дробление ячейки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на более мелкие, а также дробление всех конфликтующих с ней ячеек. После этой операции в сетке могут появляться ребра с количеством инцидентных ячеек, больше двух.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Удаление лишних ячеек.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После завершения обхода все ячейки, которые не были посещены, признаются лишними и удаляются. Результатом является внешняя поверхность исходной сетки, находящаяся в корректном состоянии.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Предлагаемый метод удаления самопересечений поверхностной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сетки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507854"/>
            <a:ext cx="2436540" cy="108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6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960279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поиска всех пар потенциально пересекающихся ячеек используются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BHV-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деревья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Bounding Volume Hierarchy tree),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что позволяет найти все пары со сложностью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 log 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от количества ячеек.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Поиск потенциально пересекающихся ячеек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843558"/>
            <a:ext cx="3600400" cy="144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5715" y="2715766"/>
            <a:ext cx="5106765" cy="149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79512" y="2790676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Вычисление пар потенциально пересекающихся ячеек двух контейнеров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[M], K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= [M]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рекурсивно через из дочерние контейнеры.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7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5966" y="3461143"/>
            <a:ext cx="25457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483518"/>
            <a:ext cx="5544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Во время обхода внешней поверхности по необходимости выполняется дробление ячеек.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 переходе чере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 ребро, имеющее более двух инцидентных ячеек требуется выбрать следующую ячейку.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Обход внешней поверхности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8</a:t>
            </a:fld>
            <a:r>
              <a:rPr lang="en-US" smtClean="0"/>
              <a:t>/100</a:t>
            </a:r>
            <a:endParaRPr lang="ru-RU" dirty="0"/>
          </a:p>
        </p:txBody>
      </p:sp>
      <p:pic>
        <p:nvPicPr>
          <p:cNvPr id="12" name="Рисунок 11" descr="int_walk_faces_with_c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771550"/>
            <a:ext cx="3102802" cy="3672408"/>
          </a:xfrm>
          <a:prstGeom prst="rect">
            <a:avLst/>
          </a:prstGeom>
        </p:spPr>
      </p:pic>
      <p:pic>
        <p:nvPicPr>
          <p:cNvPr id="13" name="Рисунок 12" descr="int_walk_centre_bi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804" y="2203654"/>
            <a:ext cx="1871476" cy="1069850"/>
          </a:xfrm>
          <a:prstGeom prst="rect">
            <a:avLst/>
          </a:prstGeom>
        </p:spPr>
      </p:pic>
      <p:pic>
        <p:nvPicPr>
          <p:cNvPr id="14" name="Рисунок 13" descr="int_walk_not_simple_bi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28093" y="2196034"/>
            <a:ext cx="1420371" cy="1085090"/>
          </a:xfrm>
          <a:prstGeom prst="rect">
            <a:avLst/>
          </a:prstGeom>
        </p:spPr>
      </p:pic>
      <p:pic>
        <p:nvPicPr>
          <p:cNvPr id="15" name="Рисунок 14" descr="int_walk_simple_bi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7904" y="2212798"/>
            <a:ext cx="1060706" cy="105156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6493" y="3461143"/>
            <a:ext cx="193746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0352" y="3461143"/>
            <a:ext cx="983236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60232" y="3461143"/>
            <a:ext cx="85364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491880" y="1779662"/>
            <a:ext cx="162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Простая сетка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71792" y="1779662"/>
            <a:ext cx="162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Общий случай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1880" y="4155926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качестве следующей  выбирается ячейка с максимальным значением функции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int_primitives_intersec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92059" y="411510"/>
            <a:ext cx="5772429" cy="428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Поиск пересечений ячейки с другими ячейками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411510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Операции для работы с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геометрическими примитивами: точка, прямая, отрезок, плоскость, треугольник.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563638"/>
            <a:ext cx="4176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 работе с геометрическими примитивами используются рациональные координаты, в которых результаты пересечения находятся без потери точности.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1880" y="2741895"/>
            <a:ext cx="23042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Две ячейки могут пересекаться плоскому выпуклому объекту с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вершинами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 n  6)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. Пересечение может быть описано в виде набора точек и отрезков.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787774"/>
            <a:ext cx="311074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9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493</TotalTime>
  <Words>1043</Words>
  <Application>Microsoft Office PowerPoint</Application>
  <PresentationFormat>Экран (16:9)</PresentationFormat>
  <Paragraphs>86</Paragraphs>
  <Slides>15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Рыбаков Алексей</dc:creator>
  <cp:lastModifiedBy>Рыбаков Алексей</cp:lastModifiedBy>
  <cp:revision>58</cp:revision>
  <dcterms:created xsi:type="dcterms:W3CDTF">2025-10-20T12:05:56Z</dcterms:created>
  <dcterms:modified xsi:type="dcterms:W3CDTF">2025-10-22T09:34:28Z</dcterms:modified>
</cp:coreProperties>
</file>