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0" r:id="rId2"/>
    <p:sldId id="263" r:id="rId3"/>
    <p:sldId id="264" r:id="rId4"/>
    <p:sldId id="265" r:id="rId5"/>
    <p:sldId id="266" r:id="rId6"/>
    <p:sldId id="261" r:id="rId7"/>
    <p:sldId id="262" r:id="rId8"/>
    <p:sldId id="267" r:id="rId9"/>
    <p:sldId id="256" r:id="rId10"/>
    <p:sldId id="257" r:id="rId11"/>
    <p:sldId id="258" r:id="rId12"/>
    <p:sldId id="259" r:id="rId1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720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50F79-1054-49FA-A970-84082D3AA2CC}" type="datetimeFigureOut">
              <a:rPr lang="ru-RU" smtClean="0"/>
              <a:pPr/>
              <a:t>22.10.2025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5ECB9-005B-4223-8FE7-4C5EF5D893D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95ECB9-005B-4223-8FE7-4C5EF5D893D1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958B1-EDA8-42A1-AE2D-4124A694A0E8}" type="datetime1">
              <a:rPr lang="ru-RU" smtClean="0"/>
              <a:pPr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‹#›</a:t>
            </a:fld>
            <a:r>
              <a:rPr lang="en-US" dirty="0" smtClean="0"/>
              <a:t>/100</a:t>
            </a:r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2214-6EF5-420F-8764-778BA08A8EB4}" type="datetime1">
              <a:rPr lang="ru-RU" smtClean="0"/>
              <a:pPr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4903-560B-4E3F-BD59-D24270FDD534}" type="datetime1">
              <a:rPr lang="ru-RU" smtClean="0"/>
              <a:pPr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33127-8868-4873-9816-0C4668E903A9}" type="datetime1">
              <a:rPr lang="ru-RU" smtClean="0"/>
              <a:pPr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41C2-5D71-43A3-8C9A-3E503F0F9044}" type="datetime1">
              <a:rPr lang="ru-RU" smtClean="0"/>
              <a:pPr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A6D7E-72FE-4592-BD81-81BD81EAD993}" type="datetime1">
              <a:rPr lang="ru-RU" smtClean="0"/>
              <a:pPr/>
              <a:t>22.10.2025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A487-6D59-4185-A8F1-12CCE2BBC55C}" type="datetime1">
              <a:rPr lang="ru-RU" smtClean="0"/>
              <a:pPr/>
              <a:t>22.10.2025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54B60-AF7D-47D3-A8EE-5FEEA0D822F6}" type="datetime1">
              <a:rPr lang="ru-RU" smtClean="0"/>
              <a:pPr/>
              <a:t>22.10.2025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6BAEF-30BA-4C56-B202-30588D1AF887}" type="datetime1">
              <a:rPr lang="ru-RU" smtClean="0"/>
              <a:pPr/>
              <a:t>22.10.2025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BD080-E403-404F-9D47-FD01B0B1658F}" type="datetime1">
              <a:rPr lang="ru-RU" smtClean="0"/>
              <a:pPr/>
              <a:t>22.10.2025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E9CEA-7067-4922-8C7E-15587B004886}" type="datetime1">
              <a:rPr lang="ru-RU" smtClean="0"/>
              <a:pPr/>
              <a:t>22.10.2025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00B10-4806-4016-B971-BECDF94A1D33}" type="datetime1">
              <a:rPr lang="ru-RU" smtClean="0"/>
              <a:pPr/>
              <a:t>22.10.2025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C9A33-0AA4-4ABC-8991-60B335115267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28" y="3435846"/>
            <a:ext cx="87129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Самопересечение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– критический дефект расчетной сетки, который должен быть удален для возможности продолжения корректных расчетов.</a:t>
            </a: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Сглаживание сетки может отложить возникновение самопересечений, однако не может предотвратить их появление.</a:t>
            </a:r>
          </a:p>
        </p:txBody>
      </p:sp>
      <p:pic>
        <p:nvPicPr>
          <p:cNvPr id="10" name="Рисунок 9" descr="int_critical_defec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47664" y="146613"/>
            <a:ext cx="6264696" cy="3217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Возникновение самопересечений поверхностной расчетной сетки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1</a:t>
            </a:fld>
            <a:r>
              <a:rPr lang="en-US" smtClean="0"/>
              <a:t>/100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Удаление самопересечений </a:t>
            </a:r>
            <a:r>
              <a:rPr lang="ru-RU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псевдотрехмерного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профиля –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коррекция профиля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4008" y="3507854"/>
            <a:ext cx="41764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После удаления самопересечений сетка может перестать быть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псевдотрехмерным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профилем, что потребует ее коррекции.</a:t>
            </a:r>
          </a:p>
        </p:txBody>
      </p:sp>
      <p:pic>
        <p:nvPicPr>
          <p:cNvPr id="11" name="Рисунок 10" descr="int_pseudo3d_after_delete_self_intersection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91041" y="519522"/>
            <a:ext cx="3653367" cy="2520000"/>
          </a:xfrm>
          <a:prstGeom prst="rect">
            <a:avLst/>
          </a:prstGeom>
        </p:spPr>
      </p:pic>
      <p:pic>
        <p:nvPicPr>
          <p:cNvPr id="12" name="Рисунок 11" descr="int_pseudo3d_before_self_intersections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4615" y="519522"/>
            <a:ext cx="3652379" cy="2520000"/>
          </a:xfrm>
          <a:prstGeom prst="rect">
            <a:avLst/>
          </a:prstGeom>
        </p:spPr>
      </p:pic>
      <p:pic>
        <p:nvPicPr>
          <p:cNvPr id="13" name="Рисунок 12" descr="int_pseudo3d_after_delete_self_intersections_needs_profile_correcti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47664" y="3219822"/>
            <a:ext cx="2086681" cy="1439340"/>
          </a:xfrm>
          <a:prstGeom prst="rect">
            <a:avLst/>
          </a:prstGeom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10</a:t>
            </a:fld>
            <a:r>
              <a:rPr lang="en-US" smtClean="0"/>
              <a:t>/100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Удаление самопересечений </a:t>
            </a:r>
            <a:r>
              <a:rPr lang="ru-RU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псевдотрехмерного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профиля –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 сохранением профиля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20272" y="555526"/>
            <a:ext cx="20162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Шаги удаления самопересечений:</a:t>
            </a: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построение подложки в пространстве;</a:t>
            </a: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поиск внешней поверхности путем обхода подложки;</a:t>
            </a: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удаление лишних ячеек путем стягивания сетки по граничным ребрам.</a:t>
            </a:r>
          </a:p>
        </p:txBody>
      </p:sp>
      <p:pic>
        <p:nvPicPr>
          <p:cNvPr id="10" name="Рисунок 9" descr="wing_clas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8215" y="2607966"/>
            <a:ext cx="2221204" cy="1908000"/>
          </a:xfrm>
          <a:prstGeom prst="rect">
            <a:avLst/>
          </a:prstGeom>
        </p:spPr>
      </p:pic>
      <p:pic>
        <p:nvPicPr>
          <p:cNvPr id="14" name="Рисунок 13" descr="wing_origina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467" y="620688"/>
            <a:ext cx="2238694" cy="1908000"/>
          </a:xfrm>
          <a:prstGeom prst="rect">
            <a:avLst/>
          </a:prstGeom>
        </p:spPr>
      </p:pic>
      <p:pic>
        <p:nvPicPr>
          <p:cNvPr id="15" name="Рисунок 14" descr="wing_pt_activ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6914" y="2607966"/>
            <a:ext cx="2257800" cy="1908000"/>
          </a:xfrm>
          <a:prstGeom prst="rect">
            <a:avLst/>
          </a:prstGeom>
        </p:spPr>
      </p:pic>
      <p:pic>
        <p:nvPicPr>
          <p:cNvPr id="16" name="Рисунок 15" descr="wing_pt_all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66633" y="620688"/>
            <a:ext cx="2224369" cy="1908000"/>
          </a:xfrm>
          <a:prstGeom prst="rect">
            <a:avLst/>
          </a:prstGeom>
        </p:spPr>
      </p:pic>
      <p:pic>
        <p:nvPicPr>
          <p:cNvPr id="17" name="Рисунок 16" descr="wing_pt_leaf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70889" y="620688"/>
            <a:ext cx="2277375" cy="1908000"/>
          </a:xfrm>
          <a:prstGeom prst="rect">
            <a:avLst/>
          </a:prstGeom>
        </p:spPr>
      </p:pic>
      <p:pic>
        <p:nvPicPr>
          <p:cNvPr id="18" name="Рисунок 17" descr="wing_reduce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695066" y="2607966"/>
            <a:ext cx="2229020" cy="1908000"/>
          </a:xfrm>
          <a:prstGeom prst="rect">
            <a:avLst/>
          </a:prstGeom>
        </p:spPr>
      </p:pic>
      <p:sp>
        <p:nvSpPr>
          <p:cNvPr id="12" name="Номер слайда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11</a:t>
            </a:fld>
            <a:r>
              <a:rPr lang="en-US" smtClean="0"/>
              <a:t>/100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Удаление самопересечений </a:t>
            </a:r>
            <a:r>
              <a:rPr lang="ru-RU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псевдотрехмерного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профиля –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сравнение методов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6565" y="3147814"/>
            <a:ext cx="38933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Удаление самопересечений путем стягивания по граничным ребрам.</a:t>
            </a: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Псевдотрехмерный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профиль сохраняется, но получается грубый результат.</a:t>
            </a:r>
          </a:p>
        </p:txBody>
      </p:sp>
      <p:pic>
        <p:nvPicPr>
          <p:cNvPr id="11" name="Рисунок 10" descr="int_pseudo3d_result_by_redu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9512" y="699782"/>
            <a:ext cx="4206060" cy="2160000"/>
          </a:xfrm>
          <a:prstGeom prst="rect">
            <a:avLst/>
          </a:prstGeom>
        </p:spPr>
      </p:pic>
      <p:pic>
        <p:nvPicPr>
          <p:cNvPr id="12" name="Рисунок 11" descr="int_pseudo3d_result_accur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8024" y="699782"/>
            <a:ext cx="4206060" cy="2160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783069" y="3147814"/>
            <a:ext cx="38933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Удаление самопересечений точным способом путем дробления ячеек и обхода внешней поверхности.</a:t>
            </a: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Требуется коррекция профиля.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12</a:t>
            </a:fld>
            <a:r>
              <a:rPr lang="en-US" smtClean="0"/>
              <a:t>/100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 descr="int_we_need_find_outer_surfac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0292" y="1563638"/>
            <a:ext cx="3028172" cy="24005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483518"/>
            <a:ext cx="89289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Основные особенности поиска и удаления пересечения двух поверхностных сеток в существующих решениях: поиск пересечения в виде отдельных ломаных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обход с использованием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TNOIT (tracing of the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neighbours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of intersecting triangles),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локальное дробление ячейки по ломаной, коррекция расчетной сетки, компенсация ошибок с плавающей арифметикой.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Удаление самопересечений для поверхностной расчетной сетки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4083918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aseline="30000" dirty="0" smtClean="0">
                <a:latin typeface="Bahnschrift Light Condensed" pitchFamily="34" charset="0"/>
                <a:cs typeface="Times New Roman" pitchFamily="18" charset="0"/>
              </a:rPr>
              <a:t>1</a:t>
            </a:r>
            <a:r>
              <a:rPr lang="en-US" sz="1000" baseline="30000" dirty="0" smtClean="0">
                <a:latin typeface="Bahnschrift Light Condensed" pitchFamily="34" charset="0"/>
                <a:cs typeface="Times New Roman" pitchFamily="18" charset="0"/>
              </a:rPr>
              <a:t> 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V. </a:t>
            </a:r>
            <a:r>
              <a:rPr lang="en-US" sz="1000" dirty="0" err="1" smtClean="0">
                <a:latin typeface="Bahnschrift Light Condensed" pitchFamily="34" charset="0"/>
                <a:cs typeface="Times New Roman" pitchFamily="18" charset="0"/>
              </a:rPr>
              <a:t>Skorkovská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, I. </a:t>
            </a:r>
            <a:r>
              <a:rPr lang="en-US" sz="1000" dirty="0" err="1" smtClean="0">
                <a:latin typeface="Bahnschrift Light Condensed" pitchFamily="34" charset="0"/>
                <a:cs typeface="Times New Roman" pitchFamily="18" charset="0"/>
              </a:rPr>
              <a:t>Kolingerová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, B. Benes. A simple and robust approach to computation of meshes intersection. // in Proceedings of the 13th International Joint Conference on Computer Vision, Imaging and Computer Graphics Theory and Applications (VISIGRAPP 2018) 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  <a:sym typeface="Symbol"/>
              </a:rPr>
              <a:t>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 Vol. 1: GRAPP, pages 175-182, </a:t>
            </a:r>
            <a:r>
              <a:rPr lang="en-US" sz="1000" dirty="0" err="1" smtClean="0">
                <a:latin typeface="Bahnschrift Light Condensed" pitchFamily="34" charset="0"/>
                <a:cs typeface="Times New Roman" pitchFamily="18" charset="0"/>
              </a:rPr>
              <a:t>doi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: 10.5220/0006538401750182</a:t>
            </a:r>
          </a:p>
          <a:p>
            <a:r>
              <a:rPr lang="ru-RU" sz="1000" baseline="30000" dirty="0" smtClean="0">
                <a:latin typeface="Bahnschrift Light Condensed" pitchFamily="34" charset="0"/>
                <a:cs typeface="Times New Roman" pitchFamily="18" charset="0"/>
              </a:rPr>
              <a:t>2</a:t>
            </a:r>
            <a:r>
              <a:rPr lang="en-US" sz="1000" baseline="30000" dirty="0" smtClean="0">
                <a:latin typeface="Bahnschrift Light Condensed" pitchFamily="34" charset="0"/>
                <a:cs typeface="Times New Roman" pitchFamily="18" charset="0"/>
              </a:rPr>
              <a:t> 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S. H. Lo, W. X. Wang. A fast robust algorithm for the intersection of triangulated surfaces. // Engineering with Computers, 2004, 20:11–21, </a:t>
            </a:r>
            <a:r>
              <a:rPr lang="en-US" sz="1000" dirty="0" err="1" smtClean="0">
                <a:latin typeface="Bahnschrift Light Condensed" pitchFamily="34" charset="0"/>
                <a:cs typeface="Times New Roman" pitchFamily="18" charset="0"/>
              </a:rPr>
              <a:t>doi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: 10.1007/s00366-004-0277-3</a:t>
            </a:r>
          </a:p>
          <a:p>
            <a:r>
              <a:rPr lang="ru-RU" sz="1000" baseline="30000" dirty="0" smtClean="0">
                <a:latin typeface="Bahnschrift Light Condensed" pitchFamily="34" charset="0"/>
                <a:cs typeface="Times New Roman" pitchFamily="18" charset="0"/>
              </a:rPr>
              <a:t>3</a:t>
            </a:r>
            <a:r>
              <a:rPr lang="en-US" sz="1000" baseline="30000" dirty="0" smtClean="0">
                <a:latin typeface="Bahnschrift Light Condensed" pitchFamily="34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Bahnschrift Light Condensed" pitchFamily="34" charset="0"/>
                <a:cs typeface="Times New Roman" pitchFamily="18" charset="0"/>
              </a:rPr>
              <a:t>McLaurin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 D., Marcum D., </a:t>
            </a:r>
            <a:r>
              <a:rPr lang="en-US" sz="1000" dirty="0" err="1" smtClean="0">
                <a:latin typeface="Bahnschrift Light Condensed" pitchFamily="34" charset="0"/>
                <a:cs typeface="Times New Roman" pitchFamily="18" charset="0"/>
              </a:rPr>
              <a:t>Remotigue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 M., Blades E. Repairing unstructured triangular mesh intersections. // International Journal for Numerical Methods in Engineering, 2013, 93(3):266–275, </a:t>
            </a:r>
            <a:r>
              <a:rPr lang="en-US" sz="1000" dirty="0" err="1" smtClean="0">
                <a:latin typeface="Bahnschrift Light Condensed" pitchFamily="34" charset="0"/>
                <a:cs typeface="Times New Roman" pitchFamily="18" charset="0"/>
              </a:rPr>
              <a:t>doi</a:t>
            </a:r>
            <a:r>
              <a:rPr lang="en-US" sz="1000" dirty="0" smtClean="0">
                <a:latin typeface="Bahnschrift Light Condensed" pitchFamily="34" charset="0"/>
                <a:cs typeface="Times New Roman" pitchFamily="18" charset="0"/>
              </a:rPr>
              <a:t>: 10.1002/nme.4385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504" y="1733783"/>
            <a:ext cx="446449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Особенности удаления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самопересечений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: могут состоять из произвольных ломаных (в том числе пересекающихся) и плоских объектов (в случае наложения ячеек), не требуется поиск всех пересечений, требуется поиск внешней поверхности в корректном состоянии, расчетная сетка может содержать ячейки с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околонулевой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площадью.</a:t>
            </a: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2</a:t>
            </a:fld>
            <a:r>
              <a:rPr lang="en-US" smtClean="0"/>
              <a:t>/100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483518"/>
            <a:ext cx="885698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Поиск потенциально пересекающихся ячеек.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Две ячейки называются потенциально пересекающимися, если пересекаются охватывающие их прямоугольные параллелепипеды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контейнеры).</a:t>
            </a: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Обход внешней поверхности.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Если следующая ячейка обхода является потенциально пересекающейся, то выполняется поиск ее пересечения с другими ячейками. По найденному пересечению выполняется 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дробление ячейки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на более мелкие, а также дробление всех конфликтующих с ней ячеек. После этой операции в сетке могут появляться ребра с количеством инцидентных ячеек, больше двух.</a:t>
            </a: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Удаление лишних ячеек.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После завершения обхода все ячейки, которые не были посещены, признаются лишними и удаляются. Результатом является внешняя поверхность исходной сетки, находящаяся в корректном состоянии.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Предлагаемый метод удаления самопересечений поверхностной расчетной сетки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39952" y="3507854"/>
            <a:ext cx="2436540" cy="1087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3</a:t>
            </a:fld>
            <a:r>
              <a:rPr lang="en-US" smtClean="0"/>
              <a:t>/100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960279"/>
            <a:ext cx="45365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Для поиска всех пар потенциально пересекающихся ячеек используются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BHV-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деревья 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Bounding Volume Hierarchy tree),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что позволяет найти все пары со сложностью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n log 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от количества ячеек.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Поиск потенциально пересекающихся ячеек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843558"/>
            <a:ext cx="3600400" cy="1449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85715" y="2715766"/>
            <a:ext cx="5106765" cy="1497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79512" y="2790676"/>
            <a:ext cx="2952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Вычисление пар потенциально пересекающихся ячеек двух контейнеров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[M], K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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= [M]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 рекурсивно через из дочерние контейнеры.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4</a:t>
            </a:fld>
            <a:r>
              <a:rPr lang="en-US" smtClean="0"/>
              <a:t>/100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25966" y="3461143"/>
            <a:ext cx="286394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91880" y="483518"/>
            <a:ext cx="55446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Во время обхода внешней поверхности по необходимости выполняется дробление ячеек.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 переходе чере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з ребро, имеющее более двух инцидентных ячеек требуется выбрать следующую ячейку.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Обход внешней поверхности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5</a:t>
            </a:fld>
            <a:r>
              <a:rPr lang="en-US" smtClean="0"/>
              <a:t>/100</a:t>
            </a:r>
            <a:endParaRPr lang="ru-RU" dirty="0"/>
          </a:p>
        </p:txBody>
      </p:sp>
      <p:pic>
        <p:nvPicPr>
          <p:cNvPr id="12" name="Рисунок 11" descr="int_walk_faces_with_cu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771550"/>
            <a:ext cx="3102802" cy="3672408"/>
          </a:xfrm>
          <a:prstGeom prst="rect">
            <a:avLst/>
          </a:prstGeom>
        </p:spPr>
      </p:pic>
      <p:pic>
        <p:nvPicPr>
          <p:cNvPr id="13" name="Рисунок 12" descr="int_walk_centre_bi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20804" y="2203654"/>
            <a:ext cx="1871476" cy="1069850"/>
          </a:xfrm>
          <a:prstGeom prst="rect">
            <a:avLst/>
          </a:prstGeom>
        </p:spPr>
      </p:pic>
      <p:pic>
        <p:nvPicPr>
          <p:cNvPr id="14" name="Рисунок 13" descr="int_walk_not_simple_big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328093" y="2196034"/>
            <a:ext cx="1420371" cy="1085090"/>
          </a:xfrm>
          <a:prstGeom prst="rect">
            <a:avLst/>
          </a:prstGeom>
        </p:spPr>
      </p:pic>
      <p:pic>
        <p:nvPicPr>
          <p:cNvPr id="15" name="Рисунок 14" descr="int_walk_simple_big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7904" y="2212798"/>
            <a:ext cx="1060706" cy="1051562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616493" y="3461143"/>
            <a:ext cx="2179643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40352" y="3461143"/>
            <a:ext cx="1106141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563983" y="3461143"/>
            <a:ext cx="960345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/>
          <p:cNvSpPr txBox="1"/>
          <p:nvPr/>
        </p:nvSpPr>
        <p:spPr>
          <a:xfrm>
            <a:off x="3491880" y="1779662"/>
            <a:ext cx="1620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Простая сетка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71792" y="1779662"/>
            <a:ext cx="1620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Общий случай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91880" y="4155926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 качестве следующей  выбирается ячейка с максимальным значением функции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 descr="int_primitives_intersec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92059" y="411510"/>
            <a:ext cx="5772429" cy="42840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Поиск пересечений ячейки с другими ячейками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411510"/>
            <a:ext cx="30243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Операции для работы с</a:t>
            </a:r>
            <a:r>
              <a:rPr lang="ru-RU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геометрическими примитивами: точка, прямая, отрезок, плоскость, треугольник.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1563638"/>
            <a:ext cx="41764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При работе с геометрическими примитивами используются рациональные координаты, в которых результаты пересечения находятся без потери точности.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91880" y="2741895"/>
            <a:ext cx="23042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Две ячейки могут пересекаться плоскому выпуклому объекту с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вершинами </a:t>
            </a:r>
            <a:r>
              <a:rPr lang="ru-RU" sz="1600" i="1" dirty="0" smtClean="0">
                <a:latin typeface="Times New Roman" pitchFamily="18" charset="0"/>
                <a:cs typeface="Times New Roman" pitchFamily="18" charset="0"/>
              </a:rPr>
              <a:t>(1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 n  6)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  <a:sym typeface="Symbol"/>
              </a:rPr>
              <a:t>. Пересечение может быть описано в виде набора точек и отрезков.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787774"/>
            <a:ext cx="3110745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6</a:t>
            </a:fld>
            <a:r>
              <a:rPr lang="en-US" smtClean="0"/>
              <a:t>/100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Дробление ячейки по множеству отрезков и точек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7504" y="3651870"/>
            <a:ext cx="89289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Для разбиения ячейки на более мелкие треугольники по множеству отрезков и точек необходимо устранить конфликты отрезков и выполнить триангуляцию по множеству точек с фиксацией отдельных ребер. После триангуляции исходная ячейка удаляется из сетки, а результаты триангуляции добавляются в нее.</a:t>
            </a:r>
          </a:p>
        </p:txBody>
      </p:sp>
      <p:pic>
        <p:nvPicPr>
          <p:cNvPr id="10" name="Рисунок 9" descr="int_triangulate_1_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1657" y="411510"/>
            <a:ext cx="2036643" cy="1512000"/>
          </a:xfrm>
          <a:prstGeom prst="rect">
            <a:avLst/>
          </a:prstGeom>
        </p:spPr>
      </p:pic>
      <p:pic>
        <p:nvPicPr>
          <p:cNvPr id="11" name="Рисунок 10" descr="int_triangulate_1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317881" y="411510"/>
            <a:ext cx="2038095" cy="1512000"/>
          </a:xfrm>
          <a:prstGeom prst="rect">
            <a:avLst/>
          </a:prstGeom>
        </p:spPr>
      </p:pic>
      <p:pic>
        <p:nvPicPr>
          <p:cNvPr id="15" name="Рисунок 14" descr="int_triangulate_2_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88024" y="411510"/>
            <a:ext cx="2036643" cy="1512000"/>
          </a:xfrm>
          <a:prstGeom prst="rect">
            <a:avLst/>
          </a:prstGeom>
        </p:spPr>
      </p:pic>
      <p:pic>
        <p:nvPicPr>
          <p:cNvPr id="16" name="Рисунок 15" descr="int_triangulate_2_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804248" y="411510"/>
            <a:ext cx="2038095" cy="1512000"/>
          </a:xfrm>
          <a:prstGeom prst="rect">
            <a:avLst/>
          </a:prstGeom>
        </p:spPr>
      </p:pic>
      <p:pic>
        <p:nvPicPr>
          <p:cNvPr id="17" name="Рисунок 16" descr="int_triangulate_3_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00931" y="2067862"/>
            <a:ext cx="2038095" cy="1512000"/>
          </a:xfrm>
          <a:prstGeom prst="rect">
            <a:avLst/>
          </a:prstGeom>
        </p:spPr>
      </p:pic>
      <p:pic>
        <p:nvPicPr>
          <p:cNvPr id="18" name="Рисунок 17" descr="int_triangulate_3_2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18607" y="2067862"/>
            <a:ext cx="2036643" cy="1512000"/>
          </a:xfrm>
          <a:prstGeom prst="rect">
            <a:avLst/>
          </a:prstGeom>
        </p:spPr>
      </p:pic>
      <p:pic>
        <p:nvPicPr>
          <p:cNvPr id="19" name="Рисунок 18" descr="int_triangulate_4_1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788024" y="2067862"/>
            <a:ext cx="2036643" cy="1512000"/>
          </a:xfrm>
          <a:prstGeom prst="rect">
            <a:avLst/>
          </a:prstGeom>
        </p:spPr>
      </p:pic>
      <p:pic>
        <p:nvPicPr>
          <p:cNvPr id="20" name="Рисунок 19" descr="int_triangulate_4_2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804248" y="2067862"/>
            <a:ext cx="2038095" cy="1512000"/>
          </a:xfrm>
          <a:prstGeom prst="rect">
            <a:avLst/>
          </a:prstGeom>
        </p:spPr>
      </p:pic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7</a:t>
            </a:fld>
            <a:r>
              <a:rPr lang="en-US" smtClean="0"/>
              <a:t>/100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Демонстрация удаления самопересечений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Номер слайда 1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016000"/>
          </a:xfrm>
        </p:spPr>
        <p:txBody>
          <a:bodyPr/>
          <a:lstStyle/>
          <a:p>
            <a:fld id="{C5FC9A33-0AA4-4ABC-8991-60B335115267}" type="slidenum">
              <a:rPr lang="ru-RU" smtClean="0"/>
              <a:pPr/>
              <a:t>8</a:t>
            </a:fld>
            <a:r>
              <a:rPr lang="en-US" smtClean="0"/>
              <a:t>/100</a:t>
            </a:r>
            <a:endParaRPr lang="ru-RU" dirty="0"/>
          </a:p>
        </p:txBody>
      </p:sp>
      <p:pic>
        <p:nvPicPr>
          <p:cNvPr id="21" name="Рисунок 20" descr="int_self_intersection_off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092" y="2607754"/>
            <a:ext cx="3001919" cy="2016000"/>
          </a:xfrm>
          <a:prstGeom prst="rect">
            <a:avLst/>
          </a:prstGeom>
        </p:spPr>
      </p:pic>
      <p:pic>
        <p:nvPicPr>
          <p:cNvPr id="22" name="Рисунок 21" descr="int_self_intersection_off_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55568" y="2607754"/>
            <a:ext cx="3001919" cy="2016000"/>
          </a:xfrm>
          <a:prstGeom prst="rect">
            <a:avLst/>
          </a:prstGeom>
        </p:spPr>
      </p:pic>
      <p:pic>
        <p:nvPicPr>
          <p:cNvPr id="23" name="Рисунок 22" descr="int_self_intersection_on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71092" y="447514"/>
            <a:ext cx="3001919" cy="2016000"/>
          </a:xfrm>
          <a:prstGeom prst="rect">
            <a:avLst/>
          </a:prstGeom>
        </p:spPr>
      </p:pic>
      <p:pic>
        <p:nvPicPr>
          <p:cNvPr id="24" name="Рисунок 23" descr="int_self_intersection_on_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55568" y="447514"/>
            <a:ext cx="3001919" cy="2016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4774168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Удаление самопересечений </a:t>
            </a:r>
            <a:r>
              <a:rPr lang="ru-RU" b="1" dirty="0" err="1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псевдотрехмерного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профиля </a:t>
            </a:r>
            <a:r>
              <a:rPr lang="ru-RU" b="1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коррекция координат</a:t>
            </a:r>
            <a:endParaRPr lang="ru-RU" b="1" dirty="0">
              <a:solidFill>
                <a:schemeClr val="accent1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Рисунок 6" descr="int_pseudo3d_needs_coordinates_correc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504" y="771550"/>
            <a:ext cx="5256584" cy="3626839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43109" y="483518"/>
            <a:ext cx="389338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 err="1" smtClean="0">
                <a:latin typeface="Times New Roman" pitchFamily="18" charset="0"/>
                <a:cs typeface="Times New Roman" pitchFamily="18" charset="0"/>
              </a:rPr>
              <a:t>Псевдотрехмерный</a:t>
            </a:r>
            <a:r>
              <a:rPr lang="ru-RU" sz="1600" b="1" dirty="0" smtClean="0">
                <a:latin typeface="Times New Roman" pitchFamily="18" charset="0"/>
                <a:cs typeface="Times New Roman" pitchFamily="18" charset="0"/>
              </a:rPr>
              <a:t> профиль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– незамкнутая поверхностная расчетная сетка, представленная лентой шириной в одну ячейку, заключенной между двумя параллельными плоскостями (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back, front)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Для удаления самопересечений необходимо точное определение пересечения двух отрезков в пространстве, что затруднено из-за погрешности вычислений.</a:t>
            </a:r>
          </a:p>
          <a:p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Для решения этой проблемы требуется корректировка координат, что нетрудно выполнить при параллельности плоскостей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back, front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одной из плоскостей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OXY, OYZ, OXZ.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C9A33-0AA4-4ABC-8991-60B335115267}" type="slidenum">
              <a:rPr lang="ru-RU" smtClean="0"/>
              <a:pPr/>
              <a:t>9</a:t>
            </a:fld>
            <a:r>
              <a:rPr lang="en-US" smtClean="0"/>
              <a:t>/100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412</TotalTime>
  <Words>810</Words>
  <Application>Microsoft Office PowerPoint</Application>
  <PresentationFormat>Экран (16:9)</PresentationFormat>
  <Paragraphs>68</Paragraphs>
  <Slides>12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Рыбаков Алексей</dc:creator>
  <cp:lastModifiedBy>Рыбаков Алексей</cp:lastModifiedBy>
  <cp:revision>49</cp:revision>
  <dcterms:created xsi:type="dcterms:W3CDTF">2025-10-20T12:05:56Z</dcterms:created>
  <dcterms:modified xsi:type="dcterms:W3CDTF">2025-10-22T08:13:13Z</dcterms:modified>
</cp:coreProperties>
</file>