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3" r:id="rId3"/>
    <p:sldId id="264" r:id="rId4"/>
    <p:sldId id="265" r:id="rId5"/>
    <p:sldId id="261" r:id="rId6"/>
    <p:sldId id="262" r:id="rId7"/>
    <p:sldId id="256" r:id="rId8"/>
    <p:sldId id="257" r:id="rId9"/>
    <p:sldId id="258" r:id="rId10"/>
    <p:sldId id="259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2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0F79-1054-49FA-A970-84082D3AA2CC}" type="datetimeFigureOut">
              <a:rPr lang="ru-RU" smtClean="0"/>
              <a:pPr/>
              <a:t>21.10.2025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5ECB9-005B-4223-8FE7-4C5EF5D893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698-5C99-4EF4-95CC-33C07C7F4905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082A-0A02-484C-AC8B-1E710C1443F0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97B9-D57F-42E7-9296-F585A5993395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4C3F-421D-4082-96F1-D246C07EB59D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C0F-FD46-460A-8299-8046B0658717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DE92-306A-43AE-9BD3-F4A6D5DCB523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B2A1-A580-4B8D-A28E-8FAA77E3B292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5462-A7F6-48CC-83D6-C17C90BA9D99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4124-695A-40CD-A9AA-3667F22603D9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20F-8513-47CE-8C5E-5E25CB04E9BE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A04F-FD5D-406A-82FE-FFF0204D9640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7822-DFA6-4829-BAA8-1A17CDAB2ED4}" type="datetime1">
              <a:rPr lang="ru-RU" smtClean="0"/>
              <a:pPr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>
                <a:solidFill>
                  <a:schemeClr val="accent1">
                    <a:lumMod val="75000"/>
                  </a:schemeClr>
                </a:solidFill>
              </a:rPr>
              <a:pPr/>
              <a:t>1</a:t>
            </a:fld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3435846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Самопересечение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критический дефект расчетной сетки, который должен быть удален для возможности продолжения корректных расчетов.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Сглаживание сетки может отложить возникновение самопересечений, однако не может предотвратить их появление.</a:t>
            </a:r>
          </a:p>
        </p:txBody>
      </p:sp>
      <p:pic>
        <p:nvPicPr>
          <p:cNvPr id="10" name="Рисунок 9" descr="int_critical_def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46613"/>
            <a:ext cx="6264696" cy="321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самопересечений поверхностной расчетной сетки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>
                <a:solidFill>
                  <a:schemeClr val="accent1">
                    <a:lumMod val="75000"/>
                  </a:schemeClr>
                </a:solidFill>
              </a:rPr>
              <a:pPr/>
              <a:t>10</a:t>
            </a:fld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сравнение методов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565" y="3147814"/>
            <a:ext cx="3893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Удаление самопересечений путем стягивания по граничным ребрам.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Псевдотрехмерный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профиль сохраняется, но получается грубый результат.</a:t>
            </a:r>
          </a:p>
        </p:txBody>
      </p:sp>
      <p:pic>
        <p:nvPicPr>
          <p:cNvPr id="11" name="Рисунок 10" descr="int_pseudo3d_result_by_redu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9782"/>
            <a:ext cx="4206060" cy="2160000"/>
          </a:xfrm>
          <a:prstGeom prst="rect">
            <a:avLst/>
          </a:prstGeom>
        </p:spPr>
      </p:pic>
      <p:pic>
        <p:nvPicPr>
          <p:cNvPr id="12" name="Рисунок 11" descr="int_pseudo3d_result_accur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699782"/>
            <a:ext cx="4206060" cy="21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83069" y="3147814"/>
            <a:ext cx="3893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Удаление самопересечений точным способом путем дробления ячеек и обхода внешней поверхности.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Требуется коррекция профиля.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int_we_need_find_outer_surfa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292" y="1563638"/>
            <a:ext cx="3028172" cy="2400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>
                <a:solidFill>
                  <a:schemeClr val="accent1">
                    <a:lumMod val="75000"/>
                  </a:schemeClr>
                </a:solidFill>
              </a:rPr>
              <a:pPr/>
              <a:t>2</a:t>
            </a:fld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83518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Основные особенности поиска и удаления пересечения двух поверхностных сеток в существующих решениях: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поиск пересечения в виде отдельных ломаных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обход с использованием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TNOIT (tracing of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intersecting triangles),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локальное дробление ячейки по ломаной, коррекция расчетной сетки, компенсация ошибок с плавающей арифметикой.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для поверхностной расчетной сетки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8391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aseline="30000" dirty="0" smtClean="0">
                <a:latin typeface="Bahnschrift Light Condensed" pitchFamily="34" charset="0"/>
                <a:cs typeface="Times New Roman" pitchFamily="18" charset="0"/>
              </a:rPr>
              <a:t>1</a:t>
            </a:r>
            <a:r>
              <a:rPr lang="en-US" sz="1000" baseline="30000" dirty="0" smtClean="0">
                <a:latin typeface="Bahnschrift Light Condensed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V.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Skorkovská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, I.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Kolingerová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, B. Benes. A simple and robust approach to computation of meshes intersection. // in Proceedings of the 13th International Joint Conference on Computer Vision, Imaging and Computer Graphics Theory and Applications (VISIGRAPP 2018)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  <a:sym typeface="Symbol"/>
              </a:rPr>
              <a:t>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Vol. 1: GRAPP, pages 175-182,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10.5220/0006538401750182</a:t>
            </a:r>
          </a:p>
          <a:p>
            <a:r>
              <a:rPr lang="ru-RU" sz="1000" baseline="30000" dirty="0" smtClean="0">
                <a:latin typeface="Bahnschrift Light Condensed" pitchFamily="34" charset="0"/>
                <a:cs typeface="Times New Roman" pitchFamily="18" charset="0"/>
              </a:rPr>
              <a:t>2</a:t>
            </a:r>
            <a:r>
              <a:rPr lang="en-US" sz="1000" baseline="30000" dirty="0" smtClean="0">
                <a:latin typeface="Bahnschrift Light Condensed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S. H. Lo, W. X. Wang. A fast robust algorithm for the intersection of triangulated surfaces. // Engineering with Computers, 2004, 20:11–21,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10.1007/s00366-004-0277-3</a:t>
            </a:r>
          </a:p>
          <a:p>
            <a:r>
              <a:rPr lang="ru-RU" sz="1000" baseline="30000" dirty="0" smtClean="0">
                <a:latin typeface="Bahnschrift Light Condensed" pitchFamily="34" charset="0"/>
                <a:cs typeface="Times New Roman" pitchFamily="18" charset="0"/>
              </a:rPr>
              <a:t>3</a:t>
            </a:r>
            <a:r>
              <a:rPr lang="en-US" sz="1000" baseline="30000" dirty="0" smtClean="0">
                <a:latin typeface="Bahnschrift Light Condensed" pitchFamily="34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McLaurin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D., Marcum D.,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Remotigue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M., Blades E. Repairing unstructured triangular mesh intersections.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// International Journal for Numerical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Methods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in Engineering,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2013, 93(3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):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266–275,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10.1002/nme.4385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733783"/>
            <a:ext cx="4464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Особенности удаления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самопересечений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 могут состоять из произвольных ломаных (в том числе пересекающихся) и плоских объектов (в случае наложения ячеек), не требуется поиск всех пересечений, требуется поиск внешней поверхности в корректном состоянии, расчетная сетка может содержать ячейки с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околонулевой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площадью.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>
                <a:solidFill>
                  <a:schemeClr val="accent1">
                    <a:lumMod val="75000"/>
                  </a:schemeClr>
                </a:solidFill>
              </a:rPr>
              <a:pPr/>
              <a:t>3</a:t>
            </a:fld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83518"/>
            <a:ext cx="88569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Поиск потенциально пересекающихся ячеек.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Две ячейки называются потенциально пересекающимися, если пересекаются охватывающие их прямоугольные параллелепипеды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контейнеры).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Обход внешней поверхности.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Если следующая ячейка обхода является потенциально пересекающейся, то выполняется поиск ее пересечения с другими ячейками. По найденному пересечению выполняется дробление ячейки на более мелкие, а также дробление всех конфликтующих с ней ячеек. После этой операции в сетке могут появляться ребра с количеством инцидентных ячеек, больше двух.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Удаление лишних ячеек.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После завершения обхода все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ячейки, которые не были посещены, признаются лишними и удаляются. Результатом является внешняя поверхность исходной сетки, находящаяся в корректном состоянии.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Предлагаемый метод удаления самопересечений поверхностной расчетной сетки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507854"/>
            <a:ext cx="2436540" cy="108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>
                <a:solidFill>
                  <a:schemeClr val="accent1">
                    <a:lumMod val="75000"/>
                  </a:schemeClr>
                </a:solidFill>
              </a:rPr>
              <a:pPr/>
              <a:t>4</a:t>
            </a:fld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960279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поиска всех пар потенциально пересекающихся ячеек используются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BHV-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деревья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Bounding Volume Hierarchy tree),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что позволяет найти все пары со сложностью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 количества ячеек.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 потенциально пересекающихся ячеек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843558"/>
            <a:ext cx="3600400" cy="144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5715" y="2715766"/>
            <a:ext cx="5106765" cy="149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79512" y="2790676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Вычисление пар потенциально пересекающихся ячеек двух контейнеров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[M], K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[M]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рекурсивно через из дочерние контейнеры.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int_primitives_inters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2059" y="411510"/>
            <a:ext cx="5772429" cy="428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>
                <a:solidFill>
                  <a:schemeClr val="accent1">
                    <a:lumMod val="75000"/>
                  </a:schemeClr>
                </a:solidFill>
              </a:rPr>
              <a:pPr/>
              <a:t>5</a:t>
            </a:fld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пересечений ячейки с другими ячейками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11510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Операции для работы с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геометрическими примитивами: точка, прямая, отрезок, плоскость, треугольник.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563638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работе с геометрическими примитивами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используются рациональные координаты, в которых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результаты пересечения находятся без потери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точности.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2787774"/>
            <a:ext cx="2304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Две ячейки могут пересекаться по точке, отрезку,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угольнику</a:t>
            </a:r>
          </a:p>
          <a:p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n  6)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. Пересечение может быть описано в виде набора точек и отрезков.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87774"/>
            <a:ext cx="311074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>
                <a:solidFill>
                  <a:schemeClr val="accent1">
                    <a:lumMod val="75000"/>
                  </a:schemeClr>
                </a:solidFill>
              </a:rPr>
              <a:pPr/>
              <a:t>6</a:t>
            </a:fld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Дробление ячейки по множеству отрезков и точек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65187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разбиения ячейки на более мелкие треугольники по множеству отрезков и точек необходимо устранить конфликты отрезков и выполнить триангуляцию по множеству точек с фиксацией отдельных ребер. После триангуляции исходная ячейка удаляется из сетки, а результаты триангуляции добавляются в нее.</a:t>
            </a:r>
          </a:p>
        </p:txBody>
      </p:sp>
      <p:pic>
        <p:nvPicPr>
          <p:cNvPr id="10" name="Рисунок 9" descr="int_triangulate_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657" y="411510"/>
            <a:ext cx="2036643" cy="1512000"/>
          </a:xfrm>
          <a:prstGeom prst="rect">
            <a:avLst/>
          </a:prstGeom>
        </p:spPr>
      </p:pic>
      <p:pic>
        <p:nvPicPr>
          <p:cNvPr id="11" name="Рисунок 10" descr="int_triangulate_1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7881" y="411510"/>
            <a:ext cx="2038095" cy="1512000"/>
          </a:xfrm>
          <a:prstGeom prst="rect">
            <a:avLst/>
          </a:prstGeom>
        </p:spPr>
      </p:pic>
      <p:pic>
        <p:nvPicPr>
          <p:cNvPr id="15" name="Рисунок 14" descr="int_triangulate_2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411510"/>
            <a:ext cx="2036643" cy="1512000"/>
          </a:xfrm>
          <a:prstGeom prst="rect">
            <a:avLst/>
          </a:prstGeom>
        </p:spPr>
      </p:pic>
      <p:pic>
        <p:nvPicPr>
          <p:cNvPr id="16" name="Рисунок 15" descr="int_triangulate_2_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4248" y="411510"/>
            <a:ext cx="2038095" cy="1512000"/>
          </a:xfrm>
          <a:prstGeom prst="rect">
            <a:avLst/>
          </a:prstGeom>
        </p:spPr>
      </p:pic>
      <p:pic>
        <p:nvPicPr>
          <p:cNvPr id="17" name="Рисунок 16" descr="int_triangulate_3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0931" y="2067862"/>
            <a:ext cx="2038095" cy="1512000"/>
          </a:xfrm>
          <a:prstGeom prst="rect">
            <a:avLst/>
          </a:prstGeom>
        </p:spPr>
      </p:pic>
      <p:pic>
        <p:nvPicPr>
          <p:cNvPr id="18" name="Рисунок 17" descr="int_triangulate_3_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8607" y="2067862"/>
            <a:ext cx="2036643" cy="1512000"/>
          </a:xfrm>
          <a:prstGeom prst="rect">
            <a:avLst/>
          </a:prstGeom>
        </p:spPr>
      </p:pic>
      <p:pic>
        <p:nvPicPr>
          <p:cNvPr id="19" name="Рисунок 18" descr="int_triangulate_4_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8024" y="2067862"/>
            <a:ext cx="2036643" cy="1512000"/>
          </a:xfrm>
          <a:prstGeom prst="rect">
            <a:avLst/>
          </a:prstGeom>
        </p:spPr>
      </p:pic>
      <p:pic>
        <p:nvPicPr>
          <p:cNvPr id="20" name="Рисунок 19" descr="int_triangulate_4_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04248" y="2067862"/>
            <a:ext cx="2038095" cy="151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>
                <a:solidFill>
                  <a:schemeClr val="accent1">
                    <a:lumMod val="75000"/>
                  </a:schemeClr>
                </a:solidFill>
              </a:rPr>
              <a:pPr/>
              <a:t>7</a:t>
            </a:fld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коррекция координат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int_pseudo3d_needs_coordinates_corr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771550"/>
            <a:ext cx="5256584" cy="36268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3109" y="483518"/>
            <a:ext cx="38933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Псевдотрехмерный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профиль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незамкнутая поверхностная расчетная сетка, представленная лентой шириной в одну ячейку, заключенной между двумя параллельными плоскостями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back, front)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удаления самопересечений необходимо точное определение пересечения двух отрезков в пространстве, что затруднено из-за погрешности вычислений.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решения этой проблемы требуется корректировка координат, что нетрудно выполнить при параллельности плоскостей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back, front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одной из плоскостей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OXY, OYZ, OXZ.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>
                <a:solidFill>
                  <a:schemeClr val="accent1">
                    <a:lumMod val="75000"/>
                  </a:schemeClr>
                </a:solidFill>
              </a:rPr>
              <a:pPr/>
              <a:t>8</a:t>
            </a:fld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коррекция профиля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3507854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После удаления самопересечений сетка может перестать быть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псевдотрехмерным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профилем, что потребует ее коррекции.</a:t>
            </a:r>
          </a:p>
        </p:txBody>
      </p:sp>
      <p:pic>
        <p:nvPicPr>
          <p:cNvPr id="11" name="Рисунок 10" descr="int_pseudo3d_after_delete_self_intersec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1041" y="519522"/>
            <a:ext cx="3653367" cy="2520000"/>
          </a:xfrm>
          <a:prstGeom prst="rect">
            <a:avLst/>
          </a:prstGeom>
        </p:spPr>
      </p:pic>
      <p:pic>
        <p:nvPicPr>
          <p:cNvPr id="12" name="Рисунок 11" descr="int_pseudo3d_before_self_intersections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15" y="519522"/>
            <a:ext cx="3652379" cy="2520000"/>
          </a:xfrm>
          <a:prstGeom prst="rect">
            <a:avLst/>
          </a:prstGeom>
        </p:spPr>
      </p:pic>
      <p:pic>
        <p:nvPicPr>
          <p:cNvPr id="13" name="Рисунок 12" descr="int_pseudo3d_after_delete_self_intersections_needs_profile_corre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3219822"/>
            <a:ext cx="2086681" cy="143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>
                <a:solidFill>
                  <a:schemeClr val="accent1">
                    <a:lumMod val="75000"/>
                  </a:schemeClr>
                </a:solidFill>
              </a:rPr>
              <a:pPr/>
              <a:t>9</a:t>
            </a:fld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сохранением профиля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555526"/>
            <a:ext cx="2016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Шаги удаления самопересечений: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построение подложки в пространстве;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поиск внешней поверхности путем обхода подложки;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удаление лишних ячеек путем стягивания сетки по граничным ребрам.</a:t>
            </a:r>
          </a:p>
        </p:txBody>
      </p:sp>
      <p:pic>
        <p:nvPicPr>
          <p:cNvPr id="10" name="Рисунок 9" descr="wing_c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8215" y="2607966"/>
            <a:ext cx="2221204" cy="1908000"/>
          </a:xfrm>
          <a:prstGeom prst="rect">
            <a:avLst/>
          </a:prstGeom>
        </p:spPr>
      </p:pic>
      <p:pic>
        <p:nvPicPr>
          <p:cNvPr id="14" name="Рисунок 13" descr="wing_orig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67" y="620688"/>
            <a:ext cx="2238694" cy="1908000"/>
          </a:xfrm>
          <a:prstGeom prst="rect">
            <a:avLst/>
          </a:prstGeom>
        </p:spPr>
      </p:pic>
      <p:pic>
        <p:nvPicPr>
          <p:cNvPr id="15" name="Рисунок 14" descr="wing_pt_activ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14" y="2607966"/>
            <a:ext cx="2257800" cy="1908000"/>
          </a:xfrm>
          <a:prstGeom prst="rect">
            <a:avLst/>
          </a:prstGeom>
        </p:spPr>
      </p:pic>
      <p:pic>
        <p:nvPicPr>
          <p:cNvPr id="16" name="Рисунок 15" descr="wing_pt_al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6633" y="620688"/>
            <a:ext cx="2224369" cy="1908000"/>
          </a:xfrm>
          <a:prstGeom prst="rect">
            <a:avLst/>
          </a:prstGeom>
        </p:spPr>
      </p:pic>
      <p:pic>
        <p:nvPicPr>
          <p:cNvPr id="17" name="Рисунок 16" descr="wing_pt_leaf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0889" y="620688"/>
            <a:ext cx="2277375" cy="1908000"/>
          </a:xfrm>
          <a:prstGeom prst="rect">
            <a:avLst/>
          </a:prstGeom>
        </p:spPr>
      </p:pic>
      <p:pic>
        <p:nvPicPr>
          <p:cNvPr id="18" name="Рисунок 17" descr="wing_redu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95066" y="2607966"/>
            <a:ext cx="2229020" cy="19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351</TotalTime>
  <Words>749</Words>
  <Application>Microsoft Office PowerPoint</Application>
  <PresentationFormat>Экран (16:9)</PresentationFormat>
  <Paragraphs>59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Рыбаков Алексей</dc:creator>
  <cp:lastModifiedBy>Рыбаков Алексей</cp:lastModifiedBy>
  <cp:revision>38</cp:revision>
  <dcterms:created xsi:type="dcterms:W3CDTF">2025-10-20T12:05:56Z</dcterms:created>
  <dcterms:modified xsi:type="dcterms:W3CDTF">2025-10-21T16:15:27Z</dcterms:modified>
</cp:coreProperties>
</file>