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inyon Script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NDSCbWR3zuw1SgC/sdYx6XGL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B75B17-CD3C-4C64-959D-62AA73026106}">
  <a:tblStyle styleId="{AAB75B17-CD3C-4C64-959D-62AA73026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inyonScrip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0d3b7e61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50d3b7e61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0d3b7e61d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0d3b7e61d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0d3b7e61d_1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50d3b7e61d_1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0d3b7e61d_1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50d3b7e61d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0d3b7e61d_1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0d3b7e61d_1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mailto:gomathi.sen@samsung.com" TargetMode="External"/><Relationship Id="rId5" Type="http://schemas.openxmlformats.org/officeDocument/2006/relationships/hyperlink" Target="mailto:Sundar.s1@Samsung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00000" y="2798975"/>
            <a:ext cx="11592000" cy="3000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</a:rPr>
              <a:t>              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Samsung PRIS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Preliminary Discussion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86336" y="2887400"/>
            <a:ext cx="14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96619" y="3281618"/>
            <a:ext cx="108924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Professor(s):  Prof. </a:t>
            </a:r>
            <a:r>
              <a:rPr lang="en-IN" sz="1800">
                <a:solidFill>
                  <a:schemeClr val="dk1"/>
                </a:solidFill>
              </a:rPr>
              <a:t>Madhavi R.P / madhavi.cse@bmsce.ac.in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			    Prof. </a:t>
            </a:r>
            <a:r>
              <a:rPr lang="en-IN" sz="1800">
                <a:solidFill>
                  <a:schemeClr val="dk1"/>
                </a:solidFill>
              </a:rPr>
              <a:t>Vikranth B.M / vikranth.cse@bmsce.ac.in</a:t>
            </a:r>
            <a:endParaRPr sz="1800">
              <a:solidFill>
                <a:schemeClr val="dk1"/>
              </a:solidFill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>
              <a:solidFill>
                <a:schemeClr val="dk1"/>
              </a:solidFill>
            </a:endParaRPr>
          </a:p>
          <a:p>
            <a:pPr indent="-2540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R Abhinav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IN" sz="1800">
                <a:solidFill>
                  <a:schemeClr val="dk1"/>
                </a:solidFill>
              </a:rPr>
              <a:t> rabhinav.cs22@bmsce.ac.in </a:t>
            </a:r>
            <a:endParaRPr sz="1800">
              <a:solidFill>
                <a:schemeClr val="dk1"/>
              </a:solidFill>
            </a:endParaRPr>
          </a:p>
          <a:p>
            <a:pPr indent="-2540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Rahul N Raju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sz="1800">
                <a:solidFill>
                  <a:schemeClr val="dk1"/>
                </a:solidFill>
              </a:rPr>
              <a:t>rahul.cs22@bmsce.ac.in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S Gajanana Nayak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sz="1800">
                <a:solidFill>
                  <a:schemeClr val="dk1"/>
                </a:solidFill>
              </a:rPr>
              <a:t>gajanananayak.cs22@bmsce.ac.in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Rohit Ramchandra Gandhi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IN" sz="1800">
                <a:solidFill>
                  <a:schemeClr val="dk1"/>
                </a:solidFill>
              </a:rPr>
              <a:t>rohitramchandra.cs23@bmsce.ac.in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Department: Computer Science and Engineering(CSE)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843232" y="6273800"/>
            <a:ext cx="34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Date: 29/04/2025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725736" y="1495749"/>
            <a:ext cx="940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300">
                <a:solidFill>
                  <a:schemeClr val="dk1"/>
                </a:solidFill>
              </a:rPr>
              <a:t>Gen AI  </a:t>
            </a:r>
            <a:r>
              <a:rPr lang="en-IN" sz="2300">
                <a:solidFill>
                  <a:srgbClr val="0E4094"/>
                </a:solidFill>
              </a:rPr>
              <a:t>| Evaluation of LLM Generation: Frameworks &amp; Metrics</a:t>
            </a:r>
            <a:endParaRPr b="1" i="1"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912250" y="1497550"/>
            <a:ext cx="805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381900" y="1426400"/>
            <a:ext cx="109887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computational resource requirements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running large LLMs locally or via cloud — currently a difficult task without sufficient GPU access.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Acquiring cloud credits (AWS, GCP, Azure)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institutional approval for using paid services for model deployment and evaluation.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standardized metrics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measuring hallucinations and factual consistency across different LLM outputs.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constraints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running large-scale evaluations and aggregating results before submission deadlines.(is it possible to extend the deadline if the project extends)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0d3b7e61d_1_0"/>
          <p:cNvSpPr/>
          <p:nvPr/>
        </p:nvSpPr>
        <p:spPr>
          <a:xfrm>
            <a:off x="142287" y="680903"/>
            <a:ext cx="5312700" cy="6090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50d3b7e61d_1_0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50d3b7e61d_1_0"/>
          <p:cNvSpPr txBox="1"/>
          <p:nvPr/>
        </p:nvSpPr>
        <p:spPr>
          <a:xfrm>
            <a:off x="381898" y="146255"/>
            <a:ext cx="102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Work-let Area – Gen AI  </a:t>
            </a:r>
            <a:r>
              <a:rPr b="0" i="0" lang="en-IN" sz="20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| Evaluation of LLM Generation: Frameworks &amp; Metrics</a:t>
            </a:r>
            <a:endParaRPr b="0" i="0" sz="20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350d3b7e61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133" y="116201"/>
            <a:ext cx="1811867" cy="3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50d3b7e61d_1_0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50d3b7e61d_1_0"/>
          <p:cNvSpPr txBox="1"/>
          <p:nvPr/>
        </p:nvSpPr>
        <p:spPr>
          <a:xfrm>
            <a:off x="354853" y="680903"/>
            <a:ext cx="51840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-1079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LLM outputs is a critical challenge due to the complexity of assessing </a:t>
            </a: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fluency, coherence, factual correctness, and bias</a:t>
            </a: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generated responses. Traditional BLEU, ROUGE, and METEOR scores are often insufficient for evaluating modern LLMs, requiring more </a:t>
            </a: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robust, AI-driven evaluation frameworks</a:t>
            </a: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explores: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SOTA LLM evaluation frameworks </a:t>
            </a: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HELM, LM-Eval, HolisticEval, GPTScore).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vs. Human Evaluation methods </a:t>
            </a: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assessing quality, correctness, and safety.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Evaluation across multiple tasks (text generation, summarization, code completion, and reasoning).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Investigate leading LLM evaluation frameworks </a:t>
            </a: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automated and human-assisted evaluation.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Compare traditional vs. deep-learning-based evaluation metrics.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Assess LLM performance across diverse NLP tasks.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Identify </a:t>
            </a: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bias, hallucinations, and factual inconsistencies </a:t>
            </a: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model outputs.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Evaluation Metrics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BLEU, ROUGE, METEOR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Human-Assisted vs. AI-Assisted 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RLHF, Pairwise Ranking Metrics, Crowdsourced Evaluation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50d3b7e61d_1_0"/>
          <p:cNvSpPr txBox="1"/>
          <p:nvPr/>
        </p:nvSpPr>
        <p:spPr>
          <a:xfrm>
            <a:off x="5674069" y="3439291"/>
            <a:ext cx="2077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Kick Off &lt; 1</a:t>
            </a:r>
            <a:r>
              <a:rPr b="1" baseline="3000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Month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Evaluation Pipeline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Generate text from GPT-4, Llama3, Claude, and Mistral on diverse tasks.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Metrics Evaluation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Run outputs through HELM, LM-Eval, GPTScore, HolisticEval.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Feedback Collection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Compare automated scores with human preference rankings.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&amp; Hallucination Detection</a:t>
            </a: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Assess factual correctness and safety of responses.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50d3b7e61d_1_0"/>
          <p:cNvSpPr txBox="1"/>
          <p:nvPr/>
        </p:nvSpPr>
        <p:spPr>
          <a:xfrm>
            <a:off x="7647700" y="3352600"/>
            <a:ext cx="2026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 1 &lt; 2</a:t>
            </a:r>
            <a:r>
              <a:rPr b="1" baseline="3000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Model</a:t>
            </a: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HELM, GPTScore, or a fine-tuned Qwen for evaluating LLM responses.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Factuality Checking Module</a:t>
            </a: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Retrieval-based fact-checking using Wikipedia, Google, and RAG.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&amp; Fairness Analyzer</a:t>
            </a: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Identifies **toxic, misleading, or politically biased** outputs.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50d3b7e61d_1_0"/>
          <p:cNvSpPr txBox="1"/>
          <p:nvPr/>
        </p:nvSpPr>
        <p:spPr>
          <a:xfrm>
            <a:off x="9757790" y="3352601"/>
            <a:ext cx="1930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Closure &lt; 3</a:t>
            </a:r>
            <a:r>
              <a:rPr b="1" baseline="3000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&amp; Coherence</a:t>
            </a: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How well the LLM maintains logical consistency.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Hallucination Rate</a:t>
            </a: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percentage of incorrect or fabricated facts.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Detection</a:t>
            </a: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Identifying inconsistencies across diverse demographic responses.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Fluency &amp; Readability Scores</a:t>
            </a: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Assessing linguistic quality and grammar accuracy.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50d3b7e61d_1_0"/>
          <p:cNvSpPr txBox="1"/>
          <p:nvPr/>
        </p:nvSpPr>
        <p:spPr>
          <a:xfrm>
            <a:off x="5827760" y="804593"/>
            <a:ext cx="5860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Expectations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</a:t>
            </a:r>
            <a:r>
              <a:rPr b="1"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 report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different LLM evaluation frameworks.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performance metrics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across tasks (reasoning, summarization, translation).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bias &amp; hallucination trends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across AI-generated responses.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70AD47"/>
                </a:solidFill>
                <a:latin typeface="Arial"/>
                <a:ea typeface="Arial"/>
                <a:cs typeface="Arial"/>
                <a:sym typeface="Arial"/>
              </a:rPr>
              <a:t>Training/ Pre-requisites</a:t>
            </a:r>
            <a:endParaRPr b="1" i="0" sz="1400" u="none" cap="none" strike="noStrik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Proficiency in python, Familiarity with generative AI concepts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of AI-Based LLM Evaluation Frameworks: HELM, LM-Eval, GPTScore, HolisticEval, G-Eval, etc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Prerequisite: Reference Datasets - Summarization, QA, dialogue datasets (CNN/DailyMail, HotpotQA, AlpacaEval)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50d3b7e61d_1_0"/>
          <p:cNvSpPr txBox="1"/>
          <p:nvPr/>
        </p:nvSpPr>
        <p:spPr>
          <a:xfrm>
            <a:off x="7647709" y="587576"/>
            <a:ext cx="411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Work-let expected duration – 3 months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50d3b7e61d_1_0"/>
          <p:cNvSpPr txBox="1"/>
          <p:nvPr/>
        </p:nvSpPr>
        <p:spPr>
          <a:xfrm>
            <a:off x="436428" y="5524043"/>
            <a:ext cx="153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[ Mentors ]</a:t>
            </a:r>
            <a:endParaRPr/>
          </a:p>
        </p:txBody>
      </p:sp>
      <p:sp>
        <p:nvSpPr>
          <p:cNvPr id="113" name="Google Shape;113;g350d3b7e61d_1_0"/>
          <p:cNvSpPr txBox="1"/>
          <p:nvPr/>
        </p:nvSpPr>
        <p:spPr>
          <a:xfrm>
            <a:off x="329802" y="6093785"/>
            <a:ext cx="141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Pankaj  Awasthi</a:t>
            </a:r>
            <a:endParaRPr b="1" sz="7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Principal Architect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Pankaj.a@samsung.com</a:t>
            </a:r>
            <a:r>
              <a:rPr lang="en-IN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50d3b7e61d_1_0"/>
          <p:cNvSpPr txBox="1"/>
          <p:nvPr/>
        </p:nvSpPr>
        <p:spPr>
          <a:xfrm>
            <a:off x="1977311" y="6101343"/>
            <a:ext cx="14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Reevu Maity</a:t>
            </a:r>
            <a:endParaRPr b="1" sz="7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Senior Chief Engineer</a:t>
            </a:r>
            <a:endParaRPr sz="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Reevu.mt@Samsung.com</a:t>
            </a:r>
            <a:r>
              <a:rPr lang="en-IN" sz="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350d3b7e61d_1_0"/>
          <p:cNvGrpSpPr/>
          <p:nvPr/>
        </p:nvGrpSpPr>
        <p:grpSpPr>
          <a:xfrm>
            <a:off x="5513449" y="3129987"/>
            <a:ext cx="6247278" cy="143953"/>
            <a:chOff x="5926666" y="5681136"/>
            <a:chExt cx="5416402" cy="112200"/>
          </a:xfrm>
        </p:grpSpPr>
        <p:cxnSp>
          <p:nvCxnSpPr>
            <p:cNvPr id="116" name="Google Shape;116;g350d3b7e61d_1_0"/>
            <p:cNvCxnSpPr/>
            <p:nvPr/>
          </p:nvCxnSpPr>
          <p:spPr>
            <a:xfrm rot="10800000">
              <a:off x="6002733" y="5737255"/>
              <a:ext cx="531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7" name="Google Shape;117;g350d3b7e61d_1_0"/>
            <p:cNvSpPr/>
            <p:nvPr/>
          </p:nvSpPr>
          <p:spPr>
            <a:xfrm>
              <a:off x="5926666" y="5681136"/>
              <a:ext cx="124800" cy="112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350d3b7e61d_1_0"/>
            <p:cNvSpPr/>
            <p:nvPr/>
          </p:nvSpPr>
          <p:spPr>
            <a:xfrm>
              <a:off x="7690533" y="5681136"/>
              <a:ext cx="124800" cy="112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350d3b7e61d_1_0"/>
            <p:cNvSpPr/>
            <p:nvPr/>
          </p:nvSpPr>
          <p:spPr>
            <a:xfrm>
              <a:off x="9454400" y="5681136"/>
              <a:ext cx="124800" cy="112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350d3b7e61d_1_0"/>
            <p:cNvSpPr/>
            <p:nvPr/>
          </p:nvSpPr>
          <p:spPr>
            <a:xfrm>
              <a:off x="11218268" y="5681136"/>
              <a:ext cx="124800" cy="1122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81898" y="53922"/>
            <a:ext cx="9402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624900" y="823050"/>
            <a:ext cx="109422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tate-of-the-Art Evaluation Frameworks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HELM (Stanford CRFM)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use-cases, 7 metrics (accuracy, calibration, robustness, fairness, bias, toxicity, efficiency)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 evaluated.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EleutherAI’s LM-Evaluation Harness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60+ benchmarks covering hundreds of subtasks.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 LLM and task coverage.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OpenAI’s Evals Framework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Modular, extensible toolkit.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Registry of benchmarks for arbitrary LLM evaluation.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GPTScore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Model-based scoring using 19 LLMs as judges.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Multi-aspect, training-free, often better than fine-tuned baselines.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0d3b7e61d_1_112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50d3b7e61d_1_112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50d3b7e61d_1_112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350d3b7e61d_1_112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50d3b7e61d_1_112"/>
          <p:cNvSpPr txBox="1"/>
          <p:nvPr/>
        </p:nvSpPr>
        <p:spPr>
          <a:xfrm>
            <a:off x="1376525" y="879250"/>
            <a:ext cx="8879700" cy="5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vs Modern Metrics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Metrics (BLEU, ROUGE, METEOR)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N-gram overlap for surface fluency and content similarity.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Fast, cheap, but miss semantic/factual quality.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Metrics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BERTScore: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Embedding-based semantic similarity.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MAUVE: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Measures distributional divergence.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GPTScore: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LLM’s probability for plausibility.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Modern metrics better capture meaning but are more expensive.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0d3b7e61d_1_123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50d3b7e61d_1_123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50d3b7e61d_1_123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350d3b7e61d_1_123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50d3b7e61d_1_123"/>
          <p:cNvSpPr txBox="1"/>
          <p:nvPr/>
        </p:nvSpPr>
        <p:spPr>
          <a:xfrm>
            <a:off x="1785375" y="1051975"/>
            <a:ext cx="8111400" cy="5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Bias, Hallucination &amp; Factuality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Fact-Checking Approaches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Retrieval-augmented evaluation to validate answers.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TruthfulQA for measuring imitative falsehoods.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Toxicity and Bias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ToxiGen, RealToxicityPrompts, Perspective API.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bias audits.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Tools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Toxicity detectors, bias probes, fact-checking LLMs in evaluation pipelines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0d3b7e61d_1_145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50d3b7e61d_1_145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50d3b7e61d_1_145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350d3b7e61d_1_145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50d3b7e61d_1_145"/>
          <p:cNvSpPr txBox="1"/>
          <p:nvPr/>
        </p:nvSpPr>
        <p:spPr>
          <a:xfrm>
            <a:off x="1539925" y="715625"/>
            <a:ext cx="7788900" cy="5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Human-Assisted Evaluation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 from Human Feedback (RLHF)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Fine-tunes models based on human rankings.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High-quality but costly and hard to scale.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Crowdsourced Evaluations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Fluency, preference, correctness judgments.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Costly, variable, limited scalability.</a:t>
            </a:r>
            <a:b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Practice</a:t>
            </a:r>
            <a:b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large-scale automatic evaluation with targeted human validation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0d3b7e61d_1_134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50d3b7e61d_1_134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50d3b7e61d_1_134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350d3b7e61d_1_134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50d3b7e61d_1_134"/>
          <p:cNvSpPr txBox="1"/>
          <p:nvPr/>
        </p:nvSpPr>
        <p:spPr>
          <a:xfrm>
            <a:off x="1539925" y="715625"/>
            <a:ext cx="77889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Trends &amp; Gaps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Holistic Benchmarks</a:t>
            </a:r>
            <a:b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Trade-offs across multiple dimensions (e.g., HELM).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LLMs as Evaluators</a:t>
            </a:r>
            <a:b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GPTScore, ChatGPT used as judges.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Risk: Inconsistency, prompt sensitivity.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Challenges</a:t>
            </a:r>
            <a:b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Creativity, long-range coherence, pragmatic quality hard to measure.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evaluation for non-English, low-resource languages.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 Reliability</a:t>
            </a:r>
            <a:b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Growing need for better real-world and continual learning evaluations.</a:t>
            </a:r>
            <a:br>
              <a:rPr lang="en-I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Resource Requirements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/>
        </p:nvSpPr>
        <p:spPr>
          <a:xfrm>
            <a:off x="573200" y="923250"/>
            <a:ext cx="113289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</a:t>
            </a: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GPU (for ex NVIDIA RTX 3090d)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running large language models locally or fine-tuning smaller models.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r>
              <a:rPr i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available in college lab, requires cloud credits/external GPU access.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services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Google Colab Pro+, AWS EC2 instances for evaluation pipelines and model inference.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r>
              <a:rPr i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request educational credits for AWS, GCP, or Azure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student programs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 Evaluation Frameworks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HELM (Holistic Evaluation of Language Models)</a:t>
            </a:r>
            <a:b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LM-Eval Harness</a:t>
            </a:r>
            <a:b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r>
              <a:rPr i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Open-source/paid, can be set up on personal computers.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Requirements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 50gb–100gb disk space for datasets, model checkpoints, and logs.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r>
              <a:rPr i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labs might support this if coordinated; otherwise by using cloud-based storage (Google Drive, AWS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S3).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Libraries &amp; Dependencies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Transformers, Datasets, Torch, Evaluate, GPTScore, JSONlines, etc.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r>
              <a:rPr i="1"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installed in college systems or personal computers.</a:t>
            </a:r>
            <a:b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Calendar Breaks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5"/>
          <p:cNvGraphicFramePr/>
          <p:nvPr/>
        </p:nvGraphicFramePr>
        <p:xfrm>
          <a:off x="952500" y="21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{AAB75B17-CD3C-4C64-959D-62AA73026106}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Date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Date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College Fest(UTSAV)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08-05-2025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10-05-2025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Internals-III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29-05-2025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31-05-2025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Semester End Examinations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08-06-2025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30-06-2025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Interrnals-I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27-08-2025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29-08-2025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2019-07-24T12:22:39Z</dcterms:created>
  <dc:creator>Saad Hashmi/Tech Mgmt /SRI-Bangalore/Professional/삼성전자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