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4" r:id="rId12"/>
    <p:sldId id="298" r:id="rId13"/>
    <p:sldId id="299" r:id="rId14"/>
    <p:sldId id="300" r:id="rId15"/>
    <p:sldId id="301" r:id="rId16"/>
    <p:sldId id="302" r:id="rId17"/>
    <p:sldId id="308" r:id="rId18"/>
    <p:sldId id="303" r:id="rId19"/>
    <p:sldId id="304" r:id="rId20"/>
    <p:sldId id="309" r:id="rId21"/>
    <p:sldId id="306" r:id="rId22"/>
    <p:sldId id="307" r:id="rId23"/>
    <p:sldId id="297" r:id="rId24"/>
    <p:sldId id="310" r:id="rId25"/>
    <p:sldId id="312" r:id="rId26"/>
    <p:sldId id="313" r:id="rId27"/>
    <p:sldId id="314" r:id="rId28"/>
    <p:sldId id="315" r:id="rId29"/>
    <p:sldId id="316" r:id="rId30"/>
    <p:sldId id="317" r:id="rId31"/>
    <p:sldId id="311" r:id="rId32"/>
    <p:sldId id="318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295" r:id="rId45"/>
    <p:sldId id="331" r:id="rId46"/>
    <p:sldId id="332" r:id="rId47"/>
    <p:sldId id="333" r:id="rId48"/>
    <p:sldId id="258" r:id="rId49"/>
    <p:sldId id="260" r:id="rId50"/>
    <p:sldId id="259" r:id="rId51"/>
    <p:sldId id="261" r:id="rId52"/>
    <p:sldId id="262" r:id="rId53"/>
    <p:sldId id="263" r:id="rId54"/>
    <p:sldId id="265" r:id="rId55"/>
    <p:sldId id="266" r:id="rId56"/>
    <p:sldId id="270" r:id="rId57"/>
    <p:sldId id="271" r:id="rId58"/>
    <p:sldId id="272" r:id="rId59"/>
    <p:sldId id="277" r:id="rId60"/>
    <p:sldId id="274" r:id="rId61"/>
    <p:sldId id="273" r:id="rId62"/>
    <p:sldId id="275" r:id="rId63"/>
    <p:sldId id="276" r:id="rId64"/>
    <p:sldId id="280" r:id="rId65"/>
    <p:sldId id="281" r:id="rId66"/>
    <p:sldId id="282" r:id="rId67"/>
    <p:sldId id="283" r:id="rId68"/>
    <p:sldId id="284" r:id="rId69"/>
    <p:sldId id="278" r:id="rId70"/>
    <p:sldId id="279" r:id="rId71"/>
    <p:sldId id="267" r:id="rId72"/>
    <p:sldId id="268" r:id="rId73"/>
    <p:sldId id="26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63"/>
  </p:normalViewPr>
  <p:slideViewPr>
    <p:cSldViewPr snapToGrid="0">
      <p:cViewPr varScale="1">
        <p:scale>
          <a:sx n="88" d="100"/>
          <a:sy n="88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B604-65F2-4B55-B796-B1DC19E2D40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DD053-D5C9-44CE-B726-5992D60A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563-E6E5-396B-6AC2-2ACC21CC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90898-FA70-7856-9EBC-65E3F8D3F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907C-5C7B-EADD-F97F-E0584A94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4FAB-2308-F709-0648-AB019A08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7ED8-8CC1-211D-4D1C-02C0D631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2EB-8CF2-5EE9-B1C4-3CDE3EA5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667-48AD-BF76-D59E-A6DD7D12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CD34-5805-A77B-541E-5813B161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FBB0-A601-2C85-90A5-EB2A6F93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DA8E-046A-2BF3-5D0F-A42E83DF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5662D-693B-455D-5D11-7407F4E58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2FFF3-5AE3-E53B-D4DA-8E78144A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1F3E-6B68-9426-3E9A-65889E31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617D-66CB-77A0-7A51-73873E53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7E58-3C8F-46B8-9A46-047BD5EA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C767-B88F-8993-C42C-0C5E8095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9172-A05A-F159-1F2F-57AF8A93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8B0-E8A8-1436-D7DC-20E96FAB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9B95-9883-70E6-8941-6F52F937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DACD-C15C-420F-183A-78B2E547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A83B-3993-187C-27F0-59F94186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2DCE-8319-CCEB-B4EE-A1AB6684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A143-E624-5C47-22B4-8B1EC5BB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6179-3E46-897E-3BBC-2EEE9348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F1C7-2B52-8E90-625C-733BC33E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CECA-1395-FADD-6298-B00F06B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4732-38C3-63F1-131A-E34D3DB45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C2685-C2B1-6AD5-9367-3988FCEB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3036-ACC6-9EEC-03D2-EBEDA74B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C86F-A843-3ADA-A14A-6EF5E986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71B1-5FCF-72AF-D7A7-E8DD883C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47BA-131E-A9D5-E4B3-67C55C85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B7B33-FFF5-41C7-C7DD-9970FB3C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73D4-8EA5-A398-F451-0A16D2E3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13D62-A6DF-DAA5-2393-26B49DD2D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76458-0859-72AC-E671-E479DB74C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8FAD1-C1E1-5193-65C0-8157AF90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6C518-BD6D-BC4A-FA1D-440B393B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2C623-0F24-3CB0-BBCD-18CA7D5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63D2-1514-D063-1B35-72E6546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CE067-29BC-C269-4E60-68137B40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1C34-31FB-DA42-33B5-08AB12E0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3CF13-C33C-1D67-8B19-53691A9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48FD4-C235-DC43-A5AB-F6DE5B6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B64CA-594F-A899-FACB-9DAC778F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21CF-9268-60ED-FBCC-1E44260D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AC50-445E-1769-0466-F6650B75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3643-80D1-0743-338E-C8A0B65B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AE5-3D82-6E96-D98B-3996A604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A2D07-F9BF-6EBF-252B-470FDDE2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500E-7EB1-8957-741C-0845F47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A137A-5197-8864-F0A3-4DC9AC08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C33D-446B-52EF-E9D9-B2817F31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EFA7-4D59-E9E3-7006-7532ECB3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1A159-2E6E-284F-3266-D9817699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3727-420D-447B-568A-85B96489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F7C55-4EC6-DDEE-81C5-020190FC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7EF4-94AD-DF28-7409-BBF223A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58727-C183-A969-139A-61B83D1D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D998-2FC9-D0AF-048C-B96657D3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4CB7-939B-2E58-DBFD-D214BA119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C08A-859F-0D45-BF20-B48DD68830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CCC2-8C6C-F988-0C1E-DB0007C4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E61F-FDCE-D39E-F555-71C044F0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684A-C97A-484D-B213-125F80F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maximum-likelihood-ml-vs-reml-78cf79bef2c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0.png"/><Relationship Id="rId4" Type="http://schemas.openxmlformats.org/officeDocument/2006/relationships/image" Target="../media/image30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72F7-3FCB-41AF-FAF0-131E13BD2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&amp; Nonlinear Mixed Effects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F9B4F-233A-6F30-7C81-52E9D4A51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R. Alex Thompson</a:t>
            </a:r>
          </a:p>
        </p:txBody>
      </p:sp>
    </p:spTree>
    <p:extLst>
      <p:ext uri="{BB962C8B-B14F-4D97-AF65-F5344CB8AC3E}">
        <p14:creationId xmlns:p14="http://schemas.microsoft.com/office/powerpoint/2010/main" val="385937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B4A0-1687-3ECA-157D-0505AA71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Mixed effects models improve parameter estimates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B98E-3261-07E9-B3AA-067C5FC0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 can correctly estimate parameters for each individual, I can then condition on these random effects</a:t>
            </a:r>
          </a:p>
          <a:p>
            <a:r>
              <a:rPr lang="en-US" dirty="0"/>
              <a:t>Conditioning = unbiased estimates of the overall response</a:t>
            </a:r>
          </a:p>
          <a:p>
            <a:r>
              <a:rPr lang="en-US" dirty="0"/>
              <a:t>LMMs take conditional probabilities of our random effects to get unbiased variance estimate </a:t>
            </a:r>
          </a:p>
          <a:p>
            <a:pPr lvl="1"/>
            <a:r>
              <a:rPr lang="en-US" dirty="0"/>
              <a:t>Read more at: </a:t>
            </a:r>
            <a:r>
              <a:rPr lang="en-US" dirty="0">
                <a:hlinkClick r:id="rId2"/>
              </a:rPr>
              <a:t>https://towardsdatascience.com/maximum-likelihood-ml-vs-reml-78cf79bef2cf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D72-B150-1EF8-94D4-6F7C9496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Mixed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A99F-B019-EB39-0A57-9F94246B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 Effects Models</a:t>
            </a:r>
          </a:p>
          <a:p>
            <a:r>
              <a:rPr lang="en-US" dirty="0"/>
              <a:t>Generalized Linear Mixed Effects Models</a:t>
            </a:r>
          </a:p>
          <a:p>
            <a:r>
              <a:rPr lang="en-US" dirty="0"/>
              <a:t>General Estimation Equations</a:t>
            </a:r>
          </a:p>
        </p:txBody>
      </p:sp>
    </p:spTree>
    <p:extLst>
      <p:ext uri="{BB962C8B-B14F-4D97-AF65-F5344CB8AC3E}">
        <p14:creationId xmlns:p14="http://schemas.microsoft.com/office/powerpoint/2010/main" val="211930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EA8-0099-2487-0906-324C119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D9414DE-ABA6-8B63-E77F-E4ABC74E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35" y="2011362"/>
            <a:ext cx="11570529" cy="42979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EB2DF1-9100-74BC-2000-75DE14DF18DF}"/>
              </a:ext>
            </a:extLst>
          </p:cNvPr>
          <p:cNvSpPr/>
          <p:nvPr/>
        </p:nvSpPr>
        <p:spPr>
          <a:xfrm>
            <a:off x="341215" y="2475571"/>
            <a:ext cx="2945421" cy="95342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DDBB9-1FC0-B85E-7BD8-8CACC8523DBD}"/>
              </a:ext>
            </a:extLst>
          </p:cNvPr>
          <p:cNvSpPr txBox="1"/>
          <p:nvPr/>
        </p:nvSpPr>
        <p:spPr>
          <a:xfrm>
            <a:off x="3642360" y="262911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Uncomment this section and run if you need to install these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2B5F9-BA2D-7825-69D8-EA53D475373A}"/>
              </a:ext>
            </a:extLst>
          </p:cNvPr>
          <p:cNvSpPr/>
          <p:nvPr/>
        </p:nvSpPr>
        <p:spPr>
          <a:xfrm>
            <a:off x="341215" y="3683646"/>
            <a:ext cx="4191000" cy="95342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8A85B-49A5-B60C-F7B6-B7D30A23682E}"/>
              </a:ext>
            </a:extLst>
          </p:cNvPr>
          <p:cNvSpPr txBox="1"/>
          <p:nvPr/>
        </p:nvSpPr>
        <p:spPr>
          <a:xfrm>
            <a:off x="4724400" y="382290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the libraries so that we can use them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30C46-A0D4-C011-64CF-4AB740C8A84F}"/>
              </a:ext>
            </a:extLst>
          </p:cNvPr>
          <p:cNvSpPr/>
          <p:nvPr/>
        </p:nvSpPr>
        <p:spPr>
          <a:xfrm>
            <a:off x="341214" y="4952362"/>
            <a:ext cx="8116985" cy="95342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062F3-A752-6C46-84F7-8A13F80ED969}"/>
              </a:ext>
            </a:extLst>
          </p:cNvPr>
          <p:cNvSpPr txBox="1"/>
          <p:nvPr/>
        </p:nvSpPr>
        <p:spPr>
          <a:xfrm>
            <a:off x="8611001" y="5105910"/>
            <a:ext cx="327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Finally, set working directory and read in the toy data</a:t>
            </a:r>
          </a:p>
        </p:txBody>
      </p:sp>
    </p:spTree>
    <p:extLst>
      <p:ext uri="{BB962C8B-B14F-4D97-AF65-F5344CB8AC3E}">
        <p14:creationId xmlns:p14="http://schemas.microsoft.com/office/powerpoint/2010/main" val="1427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7B54-41FC-2D2A-A5FE-49E5E168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5"/>
            <a:ext cx="10515600" cy="1325563"/>
          </a:xfrm>
        </p:spPr>
        <p:txBody>
          <a:bodyPr/>
          <a:lstStyle/>
          <a:p>
            <a:r>
              <a:rPr lang="en-US" dirty="0"/>
              <a:t>Let’s take a look at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3A9A4-8147-3ECE-9B7F-ACD2B6B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634490"/>
            <a:ext cx="1168400" cy="4191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E579967-8A69-5E73-41CF-70F0A98A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8" y="3811227"/>
            <a:ext cx="11562244" cy="28245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28567C-1E6B-F028-0F2F-C4CE05A18969}"/>
              </a:ext>
            </a:extLst>
          </p:cNvPr>
          <p:cNvCxnSpPr>
            <a:cxnSpLocks/>
          </p:cNvCxnSpPr>
          <p:nvPr/>
        </p:nvCxnSpPr>
        <p:spPr>
          <a:xfrm>
            <a:off x="2636520" y="3398520"/>
            <a:ext cx="0" cy="6441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BB7D8-8324-5524-C987-AB1F1FFF6EA7}"/>
              </a:ext>
            </a:extLst>
          </p:cNvPr>
          <p:cNvCxnSpPr>
            <a:cxnSpLocks/>
          </p:cNvCxnSpPr>
          <p:nvPr/>
        </p:nvCxnSpPr>
        <p:spPr>
          <a:xfrm>
            <a:off x="6492240" y="3398520"/>
            <a:ext cx="0" cy="6441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D8C80-3184-A0E7-836A-38E35B4F0D20}"/>
              </a:ext>
            </a:extLst>
          </p:cNvPr>
          <p:cNvCxnSpPr>
            <a:cxnSpLocks/>
          </p:cNvCxnSpPr>
          <p:nvPr/>
        </p:nvCxnSpPr>
        <p:spPr>
          <a:xfrm>
            <a:off x="9116101" y="3429000"/>
            <a:ext cx="0" cy="6441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44C7FA-3395-E3F3-D91D-5F1109E5AE3F}"/>
              </a:ext>
            </a:extLst>
          </p:cNvPr>
          <p:cNvCxnSpPr>
            <a:cxnSpLocks/>
          </p:cNvCxnSpPr>
          <p:nvPr/>
        </p:nvCxnSpPr>
        <p:spPr>
          <a:xfrm>
            <a:off x="10119360" y="3398519"/>
            <a:ext cx="0" cy="6441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4CF55F-A3D8-5BF0-DABC-6C52B1D0C3DD}"/>
              </a:ext>
            </a:extLst>
          </p:cNvPr>
          <p:cNvSpPr txBox="1"/>
          <p:nvPr/>
        </p:nvSpPr>
        <p:spPr>
          <a:xfrm>
            <a:off x="1821179" y="2243273"/>
            <a:ext cx="1965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column of ID’s that correspond to each unique individual in the study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AC7DC-4575-A584-7A72-C7D8D3BD6D4A}"/>
              </a:ext>
            </a:extLst>
          </p:cNvPr>
          <p:cNvSpPr txBox="1"/>
          <p:nvPr/>
        </p:nvSpPr>
        <p:spPr>
          <a:xfrm>
            <a:off x="5509260" y="2769956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independent variable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8694D-9BDD-ACD0-3AD2-B2862C7D4E76}"/>
              </a:ext>
            </a:extLst>
          </p:cNvPr>
          <p:cNvSpPr txBox="1"/>
          <p:nvPr/>
        </p:nvSpPr>
        <p:spPr>
          <a:xfrm>
            <a:off x="8214361" y="2958542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dependent variable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C00B02-8A19-9E83-7037-E8643343EA19}"/>
              </a:ext>
            </a:extLst>
          </p:cNvPr>
          <p:cNvSpPr txBox="1"/>
          <p:nvPr/>
        </p:nvSpPr>
        <p:spPr>
          <a:xfrm>
            <a:off x="9774002" y="2152023"/>
            <a:ext cx="1965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grouping variable (i.e., treatment, site, etc.)</a:t>
            </a:r>
          </a:p>
        </p:txBody>
      </p:sp>
    </p:spTree>
    <p:extLst>
      <p:ext uri="{BB962C8B-B14F-4D97-AF65-F5344CB8AC3E}">
        <p14:creationId xmlns:p14="http://schemas.microsoft.com/office/powerpoint/2010/main" val="22651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8EA23-7F47-05EB-4A30-E71BC987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494348"/>
            <a:ext cx="7772400" cy="7437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4CE1E11-8559-D8C5-3F78-78E0BAE79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"/>
          <a:stretch/>
        </p:blipFill>
        <p:spPr>
          <a:xfrm>
            <a:off x="2046319" y="1649186"/>
            <a:ext cx="8099362" cy="50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53459D8-E57F-4AF2-E212-B84557E6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85" y="1431472"/>
            <a:ext cx="8235951" cy="52189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B97DB3-3A37-09E6-5D0A-29FBBDFDA1A6}"/>
              </a:ext>
            </a:extLst>
          </p:cNvPr>
          <p:cNvSpPr/>
          <p:nvPr/>
        </p:nvSpPr>
        <p:spPr>
          <a:xfrm>
            <a:off x="2338613" y="3575957"/>
            <a:ext cx="7801429" cy="185057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83C5E-E797-3C54-B5EF-CCBE2E2CB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86" y="583294"/>
            <a:ext cx="10373827" cy="6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0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A0657-64EF-F3C5-0F7C-9D5F35A1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8" y="594179"/>
            <a:ext cx="10384543" cy="74476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7D50FB6-1DA9-9F3D-2725-FF02AF78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3"/>
          <a:stretch/>
        </p:blipFill>
        <p:spPr>
          <a:xfrm>
            <a:off x="2002585" y="1567543"/>
            <a:ext cx="8186829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4509-9CC1-16F1-8834-E59A178C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355E-0C48-5D5A-390A-3EC59368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Are our groups different?</a:t>
            </a:r>
          </a:p>
        </p:txBody>
      </p:sp>
    </p:spTree>
    <p:extLst>
      <p:ext uri="{BB962C8B-B14F-4D97-AF65-F5344CB8AC3E}">
        <p14:creationId xmlns:p14="http://schemas.microsoft.com/office/powerpoint/2010/main" val="95893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B719AE-72C6-6EE0-0777-6B2F9730B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37"/>
          <a:stretch/>
        </p:blipFill>
        <p:spPr>
          <a:xfrm>
            <a:off x="459013" y="1705424"/>
            <a:ext cx="5082349" cy="58329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10B62B-9649-2D62-BF94-8A1F5C46F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21"/>
          <a:stretch/>
        </p:blipFill>
        <p:spPr>
          <a:xfrm>
            <a:off x="6650638" y="3429000"/>
            <a:ext cx="5082349" cy="95295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583F052-E29E-96E1-7F75-3A091BA3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3" y="2349500"/>
            <a:ext cx="5636986" cy="4203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3B25D8-A735-C207-8DAB-2FC37707B51E}"/>
              </a:ext>
            </a:extLst>
          </p:cNvPr>
          <p:cNvSpPr/>
          <p:nvPr/>
        </p:nvSpPr>
        <p:spPr>
          <a:xfrm>
            <a:off x="459013" y="3102428"/>
            <a:ext cx="5636985" cy="185057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D2E7B59-9F32-8F85-0C7B-C9F01A5A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4508500"/>
            <a:ext cx="5892800" cy="20447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40F1343-D431-EEF4-0557-F6A96A3A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ANOVA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564273-3C1B-6114-C604-DE44B010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547" y="1690688"/>
            <a:ext cx="2378529" cy="9175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Are our groups different?</a:t>
            </a:r>
          </a:p>
        </p:txBody>
      </p:sp>
    </p:spTree>
    <p:extLst>
      <p:ext uri="{BB962C8B-B14F-4D97-AF65-F5344CB8AC3E}">
        <p14:creationId xmlns:p14="http://schemas.microsoft.com/office/powerpoint/2010/main" val="235721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7DA63-179C-9598-E68E-E5FF906A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84" y="644071"/>
            <a:ext cx="9578032" cy="56424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DEE04F-E9B8-4616-FF28-265357EC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63914"/>
            <a:ext cx="7772400" cy="48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F3B-841B-2BCA-9436-E8E58805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a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6B3C-C0DB-9563-29E2-8D8862D8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is to fit a regression line through an </a:t>
            </a:r>
            <a:r>
              <a:rPr lang="en-US" dirty="0" err="1"/>
              <a:t>x,y</a:t>
            </a:r>
            <a:r>
              <a:rPr lang="en-US" dirty="0"/>
              <a:t> plane </a:t>
            </a:r>
          </a:p>
          <a:p>
            <a:r>
              <a:rPr lang="en-US" dirty="0"/>
              <a:t>Extend to higher dimensions (e.g. multiple regression)</a:t>
            </a:r>
          </a:p>
          <a:p>
            <a:r>
              <a:rPr lang="en-US" dirty="0"/>
              <a:t>ANOVA is most common – fits linear models to categorical grouping variables and asks if they’re different</a:t>
            </a:r>
          </a:p>
          <a:p>
            <a:r>
              <a:rPr lang="en-US" dirty="0"/>
              <a:t>Linear models rest on an important assumption (among others):</a:t>
            </a:r>
          </a:p>
          <a:p>
            <a:pPr lvl="1"/>
            <a:r>
              <a:rPr lang="en-US" dirty="0"/>
              <a:t>Each observation is independent of the others </a:t>
            </a:r>
          </a:p>
        </p:txBody>
      </p:sp>
    </p:spTree>
    <p:extLst>
      <p:ext uri="{BB962C8B-B14F-4D97-AF65-F5344CB8AC3E}">
        <p14:creationId xmlns:p14="http://schemas.microsoft.com/office/powerpoint/2010/main" val="114634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0AC4-98FD-DFA1-F879-1AF375F9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ANCOVA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4E3C-8348-BA86-EAC4-C7B1DEC0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114" y="1613580"/>
            <a:ext cx="4125686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 our groups different, after accounting for some covariate?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56DCA-5470-21A5-E3A4-D4CB5942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40" y="1595969"/>
            <a:ext cx="4408597" cy="625912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8D54A23-5070-0F2B-71FC-55A01CDC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7" y="2407059"/>
            <a:ext cx="5786664" cy="43307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70034C-81CE-E73B-A81E-CED860C6B6E7}"/>
              </a:ext>
            </a:extLst>
          </p:cNvPr>
          <p:cNvSpPr/>
          <p:nvPr/>
        </p:nvSpPr>
        <p:spPr>
          <a:xfrm>
            <a:off x="548821" y="4767943"/>
            <a:ext cx="5097630" cy="15675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A1DB0-3DAD-E32C-B953-24DC6D525486}"/>
              </a:ext>
            </a:extLst>
          </p:cNvPr>
          <p:cNvCxnSpPr/>
          <p:nvPr/>
        </p:nvCxnSpPr>
        <p:spPr>
          <a:xfrm flipH="1">
            <a:off x="5861957" y="5372100"/>
            <a:ext cx="1910443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79EDFE-D281-E729-6B9B-8C12DCB53D56}"/>
              </a:ext>
            </a:extLst>
          </p:cNvPr>
          <p:cNvSpPr txBox="1"/>
          <p:nvPr/>
        </p:nvSpPr>
        <p:spPr>
          <a:xfrm>
            <a:off x="7772400" y="51874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effect?</a:t>
            </a:r>
          </a:p>
        </p:txBody>
      </p:sp>
    </p:spTree>
    <p:extLst>
      <p:ext uri="{BB962C8B-B14F-4D97-AF65-F5344CB8AC3E}">
        <p14:creationId xmlns:p14="http://schemas.microsoft.com/office/powerpoint/2010/main" val="11195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4A76BEB5-7203-7CB6-2BED-CD5EB31E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3914"/>
            <a:ext cx="7772400" cy="4801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B0308-45AD-2DCC-8E0A-590179FD6242}"/>
              </a:ext>
            </a:extLst>
          </p:cNvPr>
          <p:cNvSpPr txBox="1"/>
          <p:nvPr/>
        </p:nvSpPr>
        <p:spPr>
          <a:xfrm>
            <a:off x="1289951" y="146957"/>
            <a:ext cx="9927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Why does ANCOVA say that interactions are not different, when they clearly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3247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B0308-45AD-2DCC-8E0A-590179FD6242}"/>
              </a:ext>
            </a:extLst>
          </p:cNvPr>
          <p:cNvSpPr txBox="1"/>
          <p:nvPr/>
        </p:nvSpPr>
        <p:spPr>
          <a:xfrm>
            <a:off x="1289951" y="146957"/>
            <a:ext cx="99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Assumptions of ANCOVA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59162-06F7-6F85-56E6-EE5C83A48B3C}"/>
              </a:ext>
            </a:extLst>
          </p:cNvPr>
          <p:cNvSpPr txBox="1"/>
          <p:nvPr/>
        </p:nvSpPr>
        <p:spPr>
          <a:xfrm>
            <a:off x="1592029" y="1601024"/>
            <a:ext cx="93236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 covariate is numerical (ours is categorical)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Covariate and independent variable are independent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All the slopes are the same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38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B301-4F42-A465-1B97-BF408FD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Effects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A42E7-5098-4125-7AE0-B4DA869AE7E3}"/>
              </a:ext>
            </a:extLst>
          </p:cNvPr>
          <p:cNvSpPr txBox="1"/>
          <p:nvPr/>
        </p:nvSpPr>
        <p:spPr>
          <a:xfrm>
            <a:off x="838200" y="1690688"/>
            <a:ext cx="10052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Takes fixed and random inputs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Like an ANCOVA, but we can specify slope and intercept (hence, the “random” part)</a:t>
            </a:r>
          </a:p>
        </p:txBody>
      </p:sp>
    </p:spTree>
    <p:extLst>
      <p:ext uri="{BB962C8B-B14F-4D97-AF65-F5344CB8AC3E}">
        <p14:creationId xmlns:p14="http://schemas.microsoft.com/office/powerpoint/2010/main" val="293074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B301-4F42-A465-1B97-BF408FD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Effects Models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62057-82CD-019A-3719-D0262569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93" y="2069192"/>
            <a:ext cx="6327326" cy="6576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8745E8-274F-68F9-BEBA-4C051F7479C0}"/>
              </a:ext>
            </a:extLst>
          </p:cNvPr>
          <p:cNvCxnSpPr/>
          <p:nvPr/>
        </p:nvCxnSpPr>
        <p:spPr>
          <a:xfrm flipV="1">
            <a:off x="2119993" y="2726871"/>
            <a:ext cx="214993" cy="9144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7FECE6-5DEB-BA08-02C5-ADB4433F1D80}"/>
              </a:ext>
            </a:extLst>
          </p:cNvPr>
          <p:cNvCxnSpPr>
            <a:cxnSpLocks/>
          </p:cNvCxnSpPr>
          <p:nvPr/>
        </p:nvCxnSpPr>
        <p:spPr>
          <a:xfrm flipV="1">
            <a:off x="3461654" y="2514600"/>
            <a:ext cx="38104" cy="115486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547AD1-FFED-94A2-E828-0D8C54B1C6B7}"/>
              </a:ext>
            </a:extLst>
          </p:cNvPr>
          <p:cNvCxnSpPr>
            <a:cxnSpLocks/>
          </p:cNvCxnSpPr>
          <p:nvPr/>
        </p:nvCxnSpPr>
        <p:spPr>
          <a:xfrm flipV="1">
            <a:off x="5954486" y="2574467"/>
            <a:ext cx="0" cy="9144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415C2F-8CE9-1BCB-4FE7-2E7D0E92F0C8}"/>
              </a:ext>
            </a:extLst>
          </p:cNvPr>
          <p:cNvSpPr txBox="1"/>
          <p:nvPr/>
        </p:nvSpPr>
        <p:spPr>
          <a:xfrm>
            <a:off x="838200" y="3537071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48DA9-6EDA-DA81-AAEC-87A8BFDFAA8F}"/>
              </a:ext>
            </a:extLst>
          </p:cNvPr>
          <p:cNvSpPr txBox="1"/>
          <p:nvPr/>
        </p:nvSpPr>
        <p:spPr>
          <a:xfrm>
            <a:off x="2585357" y="3721737"/>
            <a:ext cx="1747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effects model function from LME4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A34F39-F1CC-79D0-689F-294A7CC9D859}"/>
              </a:ext>
            </a:extLst>
          </p:cNvPr>
          <p:cNvSpPr/>
          <p:nvPr/>
        </p:nvSpPr>
        <p:spPr>
          <a:xfrm>
            <a:off x="3869871" y="2069192"/>
            <a:ext cx="1583872" cy="657679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09421-1BED-EABC-043C-551C31ADF0D3}"/>
              </a:ext>
            </a:extLst>
          </p:cNvPr>
          <p:cNvSpPr txBox="1"/>
          <p:nvPr/>
        </p:nvSpPr>
        <p:spPr>
          <a:xfrm>
            <a:off x="5283656" y="3540357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8249F-3C46-353A-2769-D51FBE3EC147}"/>
              </a:ext>
            </a:extLst>
          </p:cNvPr>
          <p:cNvSpPr txBox="1"/>
          <p:nvPr/>
        </p:nvSpPr>
        <p:spPr>
          <a:xfrm>
            <a:off x="3967840" y="3219232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effect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EB364-38B8-577A-EA05-A9182ECAA89D}"/>
              </a:ext>
            </a:extLst>
          </p:cNvPr>
          <p:cNvCxnSpPr>
            <a:cxnSpLocks/>
          </p:cNvCxnSpPr>
          <p:nvPr/>
        </p:nvCxnSpPr>
        <p:spPr>
          <a:xfrm flipV="1">
            <a:off x="4661807" y="2755065"/>
            <a:ext cx="0" cy="42900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7512F-E03E-E391-1198-B6F5AFFE45E4}"/>
              </a:ext>
            </a:extLst>
          </p:cNvPr>
          <p:cNvCxnSpPr>
            <a:cxnSpLocks/>
          </p:cNvCxnSpPr>
          <p:nvPr/>
        </p:nvCxnSpPr>
        <p:spPr>
          <a:xfrm>
            <a:off x="6825342" y="3739237"/>
            <a:ext cx="947057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971861-F8DA-1A0D-C25A-11733DCC6615}"/>
              </a:ext>
            </a:extLst>
          </p:cNvPr>
          <p:cNvSpPr txBox="1"/>
          <p:nvPr/>
        </p:nvSpPr>
        <p:spPr>
          <a:xfrm>
            <a:off x="7772399" y="3429000"/>
            <a:ext cx="358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(1|random effect) says this is a random intercept model</a:t>
            </a:r>
          </a:p>
        </p:txBody>
      </p:sp>
    </p:spTree>
    <p:extLst>
      <p:ext uri="{BB962C8B-B14F-4D97-AF65-F5344CB8AC3E}">
        <p14:creationId xmlns:p14="http://schemas.microsoft.com/office/powerpoint/2010/main" val="109475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B301-4F42-A465-1B97-BF408FDF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6" y="211137"/>
            <a:ext cx="11101387" cy="1325563"/>
          </a:xfrm>
        </p:spPr>
        <p:txBody>
          <a:bodyPr/>
          <a:lstStyle/>
          <a:p>
            <a:pPr algn="ctr"/>
            <a:r>
              <a:rPr lang="en-US" dirty="0"/>
              <a:t>Mixed effects models are marginal estimates of the </a:t>
            </a:r>
            <a:r>
              <a:rPr lang="en-US" dirty="0" err="1"/>
              <a:t>x,y</a:t>
            </a:r>
            <a:r>
              <a:rPr lang="en-US" dirty="0"/>
              <a:t> relationships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2AED66-1BF9-1B68-BDD5-9F15B528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95" y="1690688"/>
            <a:ext cx="3912770" cy="4956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E67A20-B985-0ABF-6139-99A33B15D872}"/>
              </a:ext>
            </a:extLst>
          </p:cNvPr>
          <p:cNvSpPr/>
          <p:nvPr/>
        </p:nvSpPr>
        <p:spPr>
          <a:xfrm>
            <a:off x="4222958" y="3700463"/>
            <a:ext cx="3749468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5A2E50-95DE-110B-6C3E-EEF835AFDC15}"/>
              </a:ext>
            </a:extLst>
          </p:cNvPr>
          <p:cNvCxnSpPr>
            <a:cxnSpLocks/>
          </p:cNvCxnSpPr>
          <p:nvPr/>
        </p:nvCxnSpPr>
        <p:spPr>
          <a:xfrm flipH="1">
            <a:off x="8278603" y="4271963"/>
            <a:ext cx="7939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2EDC24-7A41-1347-3BB7-5CB07489226F}"/>
              </a:ext>
            </a:extLst>
          </p:cNvPr>
          <p:cNvSpPr txBox="1"/>
          <p:nvPr/>
        </p:nvSpPr>
        <p:spPr>
          <a:xfrm>
            <a:off x="9215437" y="3700463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variance in our model intercepts that are due to individual-level variation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527D3-0578-F0E5-B200-CD1EEAEF2870}"/>
              </a:ext>
            </a:extLst>
          </p:cNvPr>
          <p:cNvSpPr/>
          <p:nvPr/>
        </p:nvSpPr>
        <p:spPr>
          <a:xfrm>
            <a:off x="4222958" y="4897618"/>
            <a:ext cx="3749468" cy="1143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6264A-F130-0E69-D35C-E1E75D53D751}"/>
              </a:ext>
            </a:extLst>
          </p:cNvPr>
          <p:cNvCxnSpPr>
            <a:cxnSpLocks/>
          </p:cNvCxnSpPr>
          <p:nvPr/>
        </p:nvCxnSpPr>
        <p:spPr>
          <a:xfrm>
            <a:off x="3124200" y="5448047"/>
            <a:ext cx="91916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07008C-DE28-AC77-34E2-B61B238D6D5F}"/>
              </a:ext>
            </a:extLst>
          </p:cNvPr>
          <p:cNvSpPr txBox="1"/>
          <p:nvPr/>
        </p:nvSpPr>
        <p:spPr>
          <a:xfrm>
            <a:off x="585786" y="4897618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intercept &amp; slope estimate after getting rid of all that extra individual variance</a:t>
            </a:r>
          </a:p>
        </p:txBody>
      </p:sp>
    </p:spTree>
    <p:extLst>
      <p:ext uri="{BB962C8B-B14F-4D97-AF65-F5344CB8AC3E}">
        <p14:creationId xmlns:p14="http://schemas.microsoft.com/office/powerpoint/2010/main" val="178612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B301-4F42-A465-1B97-BF408FDF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6" y="211137"/>
            <a:ext cx="11101387" cy="1325563"/>
          </a:xfrm>
        </p:spPr>
        <p:txBody>
          <a:bodyPr/>
          <a:lstStyle/>
          <a:p>
            <a:pPr algn="ctr"/>
            <a:r>
              <a:rPr lang="en-US" dirty="0"/>
              <a:t>Mixed effects models are conditional estimates of the </a:t>
            </a:r>
            <a:r>
              <a:rPr lang="en-US" dirty="0" err="1"/>
              <a:t>x,y</a:t>
            </a:r>
            <a:r>
              <a:rPr lang="en-US" dirty="0"/>
              <a:t> relationships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2AED66-1BF9-1B68-BDD5-9F15B528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70" y="1690688"/>
            <a:ext cx="3912770" cy="4956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E67A20-B985-0ABF-6139-99A33B15D872}"/>
              </a:ext>
            </a:extLst>
          </p:cNvPr>
          <p:cNvSpPr/>
          <p:nvPr/>
        </p:nvSpPr>
        <p:spPr>
          <a:xfrm>
            <a:off x="1279733" y="3700463"/>
            <a:ext cx="3749468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527D3-0578-F0E5-B200-CD1EEAEF2870}"/>
              </a:ext>
            </a:extLst>
          </p:cNvPr>
          <p:cNvSpPr/>
          <p:nvPr/>
        </p:nvSpPr>
        <p:spPr>
          <a:xfrm>
            <a:off x="1279733" y="4897618"/>
            <a:ext cx="3749468" cy="1143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95AB13-314F-90CA-44DD-BD7EE3BD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79" y="2029646"/>
            <a:ext cx="5749412" cy="3643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CFE1EE-46BD-5AD8-E8C3-FA56B6F204F7}"/>
              </a:ext>
            </a:extLst>
          </p:cNvPr>
          <p:cNvSpPr/>
          <p:nvPr/>
        </p:nvSpPr>
        <p:spPr>
          <a:xfrm>
            <a:off x="6208495" y="3429000"/>
            <a:ext cx="4575180" cy="108527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7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B301-4F42-A465-1B97-BF408FDF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6" y="211137"/>
            <a:ext cx="11101387" cy="1325563"/>
          </a:xfrm>
        </p:spPr>
        <p:txBody>
          <a:bodyPr/>
          <a:lstStyle/>
          <a:p>
            <a:pPr algn="ctr"/>
            <a:r>
              <a:rPr lang="en-US" dirty="0"/>
              <a:t>But what if the slopes are allowed to vary?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8437395-E909-3D6F-1123-833929A5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9" y="1436686"/>
            <a:ext cx="4968875" cy="131320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F35DAA-3125-F665-BE1A-BA364349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99" y="3123861"/>
            <a:ext cx="5630863" cy="32125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0919FF-02EE-38D5-D38A-62DCA56ADEFF}"/>
              </a:ext>
            </a:extLst>
          </p:cNvPr>
          <p:cNvSpPr/>
          <p:nvPr/>
        </p:nvSpPr>
        <p:spPr>
          <a:xfrm>
            <a:off x="2937081" y="3194050"/>
            <a:ext cx="4206667" cy="1246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4DA29-AACE-A8D5-0693-0AACE7AFA2E8}"/>
              </a:ext>
            </a:extLst>
          </p:cNvPr>
          <p:cNvSpPr/>
          <p:nvPr/>
        </p:nvSpPr>
        <p:spPr>
          <a:xfrm>
            <a:off x="2951368" y="4969055"/>
            <a:ext cx="5192505" cy="12460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938CEA3-2811-C0BB-97E0-FEA9C000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9" y="2365340"/>
            <a:ext cx="5630863" cy="3212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E67A20-B985-0ABF-6139-99A33B15D872}"/>
              </a:ext>
            </a:extLst>
          </p:cNvPr>
          <p:cNvSpPr/>
          <p:nvPr/>
        </p:nvSpPr>
        <p:spPr>
          <a:xfrm>
            <a:off x="355371" y="2488479"/>
            <a:ext cx="4488091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527D3-0578-F0E5-B200-CD1EEAEF2870}"/>
              </a:ext>
            </a:extLst>
          </p:cNvPr>
          <p:cNvSpPr/>
          <p:nvPr/>
        </p:nvSpPr>
        <p:spPr>
          <a:xfrm>
            <a:off x="355370" y="4240393"/>
            <a:ext cx="5188179" cy="1143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95AB13-314F-90CA-44DD-BD7EE3BD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79" y="2029646"/>
            <a:ext cx="5749412" cy="3643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CFE1EE-46BD-5AD8-E8C3-FA56B6F204F7}"/>
              </a:ext>
            </a:extLst>
          </p:cNvPr>
          <p:cNvSpPr/>
          <p:nvPr/>
        </p:nvSpPr>
        <p:spPr>
          <a:xfrm>
            <a:off x="6208495" y="3429000"/>
            <a:ext cx="4575180" cy="108527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C1947C6-5113-BB51-2EDD-97BDED8D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41" y="2808287"/>
            <a:ext cx="6243105" cy="3549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2B301-4F42-A465-1B97-BF408FDF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6" y="211137"/>
            <a:ext cx="11101387" cy="1325563"/>
          </a:xfrm>
        </p:spPr>
        <p:txBody>
          <a:bodyPr/>
          <a:lstStyle/>
          <a:p>
            <a:pPr algn="ctr"/>
            <a:r>
              <a:rPr lang="en-US" dirty="0"/>
              <a:t>Slope + intercept random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919FF-02EE-38D5-D38A-62DCA56ADEFF}"/>
              </a:ext>
            </a:extLst>
          </p:cNvPr>
          <p:cNvSpPr/>
          <p:nvPr/>
        </p:nvSpPr>
        <p:spPr>
          <a:xfrm>
            <a:off x="2937081" y="3194050"/>
            <a:ext cx="5835444" cy="1246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4DA29-AACE-A8D5-0693-0AACE7AFA2E8}"/>
              </a:ext>
            </a:extLst>
          </p:cNvPr>
          <p:cNvSpPr/>
          <p:nvPr/>
        </p:nvSpPr>
        <p:spPr>
          <a:xfrm>
            <a:off x="2951368" y="4969055"/>
            <a:ext cx="5192505" cy="12460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25E07F-52AA-4F69-9468-215CE68F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9" y="1276170"/>
            <a:ext cx="5962399" cy="1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FC77-A05C-4982-4EEE-ECCCC9A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meant by linear independence?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623E-FA44-51F0-9703-CA7C2082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1900"/>
          </a:xfrm>
        </p:spPr>
        <p:txBody>
          <a:bodyPr/>
          <a:lstStyle/>
          <a:p>
            <a:r>
              <a:rPr lang="en-US" dirty="0"/>
              <a:t>A change in one observation has no effect on another observation</a:t>
            </a:r>
          </a:p>
          <a:p>
            <a:r>
              <a:rPr lang="en-US" dirty="0"/>
              <a:t>P[X=x | Y=y] = P[X=x]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674763-3E3F-BC39-59AD-E0FA9F882692}"/>
              </a:ext>
            </a:extLst>
          </p:cNvPr>
          <p:cNvCxnSpPr>
            <a:cxnSpLocks/>
          </p:cNvCxnSpPr>
          <p:nvPr/>
        </p:nvCxnSpPr>
        <p:spPr>
          <a:xfrm>
            <a:off x="3524250" y="3200401"/>
            <a:ext cx="0" cy="3248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0537EE-CBF5-524F-7FAD-75CFBF6A1595}"/>
              </a:ext>
            </a:extLst>
          </p:cNvPr>
          <p:cNvCxnSpPr>
            <a:cxnSpLocks/>
          </p:cNvCxnSpPr>
          <p:nvPr/>
        </p:nvCxnSpPr>
        <p:spPr>
          <a:xfrm flipH="1">
            <a:off x="3524250" y="6448425"/>
            <a:ext cx="4305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989783-13C4-DF95-3FC3-8AEA7758D5E7}"/>
              </a:ext>
            </a:extLst>
          </p:cNvPr>
          <p:cNvSpPr/>
          <p:nvPr/>
        </p:nvSpPr>
        <p:spPr>
          <a:xfrm>
            <a:off x="4867275" y="4267200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0129B1-B364-07F4-A8DB-6A99166DCDC1}"/>
              </a:ext>
            </a:extLst>
          </p:cNvPr>
          <p:cNvSpPr/>
          <p:nvPr/>
        </p:nvSpPr>
        <p:spPr>
          <a:xfrm>
            <a:off x="4595817" y="4857746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9B9F9F-3E58-2AC7-F645-889850EEBCAD}"/>
              </a:ext>
            </a:extLst>
          </p:cNvPr>
          <p:cNvSpPr/>
          <p:nvPr/>
        </p:nvSpPr>
        <p:spPr>
          <a:xfrm>
            <a:off x="5036346" y="4857746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AC0CCD-B942-67D1-B083-5CECC20E64E3}"/>
              </a:ext>
            </a:extLst>
          </p:cNvPr>
          <p:cNvSpPr/>
          <p:nvPr/>
        </p:nvSpPr>
        <p:spPr>
          <a:xfrm>
            <a:off x="5276850" y="4324346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FACB5E-FB34-D117-F565-4FD7E188EA46}"/>
              </a:ext>
            </a:extLst>
          </p:cNvPr>
          <p:cNvSpPr/>
          <p:nvPr/>
        </p:nvSpPr>
        <p:spPr>
          <a:xfrm>
            <a:off x="5562603" y="4148149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A4D933-8490-F82F-F985-6A4018567A48}"/>
              </a:ext>
            </a:extLst>
          </p:cNvPr>
          <p:cNvSpPr/>
          <p:nvPr/>
        </p:nvSpPr>
        <p:spPr>
          <a:xfrm>
            <a:off x="5448304" y="4724400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30C060-9381-DD64-FF8B-E791BB128C32}"/>
              </a:ext>
            </a:extLst>
          </p:cNvPr>
          <p:cNvSpPr/>
          <p:nvPr/>
        </p:nvSpPr>
        <p:spPr>
          <a:xfrm>
            <a:off x="5219701" y="5319712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053806-D1B0-C795-FFEB-FD2888459230}"/>
              </a:ext>
            </a:extLst>
          </p:cNvPr>
          <p:cNvSpPr/>
          <p:nvPr/>
        </p:nvSpPr>
        <p:spPr>
          <a:xfrm>
            <a:off x="5910267" y="4148149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85A841-4A66-3908-EADE-3963296B8F0E}"/>
              </a:ext>
            </a:extLst>
          </p:cNvPr>
          <p:cNvSpPr/>
          <p:nvPr/>
        </p:nvSpPr>
        <p:spPr>
          <a:xfrm>
            <a:off x="5648331" y="4514859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3E083-B3FD-CD7E-06B0-46A0B9380B85}"/>
              </a:ext>
            </a:extLst>
          </p:cNvPr>
          <p:cNvSpPr/>
          <p:nvPr/>
        </p:nvSpPr>
        <p:spPr>
          <a:xfrm>
            <a:off x="5824549" y="3614748"/>
            <a:ext cx="114297" cy="13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0434-79F4-8004-F276-6741DD80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Visualizing mixed effects models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83AECC6-0627-B873-3FF7-9BCFB74B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87" y="2502876"/>
            <a:ext cx="7061813" cy="4355124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172711-6FC2-D8AD-EAA5-DBD3B006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10" y="1033466"/>
            <a:ext cx="94513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5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3E9C-A6B5-A9DC-4C2C-0187DD52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9516"/>
            <a:ext cx="10515600" cy="1325563"/>
          </a:xfrm>
        </p:spPr>
        <p:txBody>
          <a:bodyPr/>
          <a:lstStyle/>
          <a:p>
            <a:r>
              <a:rPr lang="en-US" dirty="0"/>
              <a:t>LMER syntax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0CBDA9C-A832-3492-216C-05C68EC7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54" y="1384401"/>
            <a:ext cx="4403271" cy="475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0A24F-D19E-BF9D-98B0-CD831388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6142948"/>
            <a:ext cx="6586538" cy="7150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2ADB9-88D3-05A8-E548-DE2FE1AB61A0}"/>
              </a:ext>
            </a:extLst>
          </p:cNvPr>
          <p:cNvCxnSpPr/>
          <p:nvPr/>
        </p:nvCxnSpPr>
        <p:spPr>
          <a:xfrm flipH="1">
            <a:off x="5157788" y="1671638"/>
            <a:ext cx="144303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3A2E70-581A-30F5-EAA4-5ECC271536C5}"/>
              </a:ext>
            </a:extLst>
          </p:cNvPr>
          <p:cNvCxnSpPr/>
          <p:nvPr/>
        </p:nvCxnSpPr>
        <p:spPr>
          <a:xfrm flipH="1">
            <a:off x="5157787" y="2381251"/>
            <a:ext cx="144303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8C775E-74FA-0F4B-8977-CD10FB565C8B}"/>
              </a:ext>
            </a:extLst>
          </p:cNvPr>
          <p:cNvCxnSpPr/>
          <p:nvPr/>
        </p:nvCxnSpPr>
        <p:spPr>
          <a:xfrm flipH="1">
            <a:off x="5710238" y="3105151"/>
            <a:ext cx="144303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C8CD80-F41A-FFCB-D998-7D582D65C625}"/>
              </a:ext>
            </a:extLst>
          </p:cNvPr>
          <p:cNvCxnSpPr/>
          <p:nvPr/>
        </p:nvCxnSpPr>
        <p:spPr>
          <a:xfrm flipH="1">
            <a:off x="5710238" y="4143376"/>
            <a:ext cx="144303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52D6F-9E3A-6E38-3752-5BFC0F5C691F}"/>
              </a:ext>
            </a:extLst>
          </p:cNvPr>
          <p:cNvCxnSpPr/>
          <p:nvPr/>
        </p:nvCxnSpPr>
        <p:spPr>
          <a:xfrm flipH="1">
            <a:off x="6276975" y="4953001"/>
            <a:ext cx="144303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89DC40-22E7-876A-1C8D-EC9A6D3F0B66}"/>
              </a:ext>
            </a:extLst>
          </p:cNvPr>
          <p:cNvCxnSpPr/>
          <p:nvPr/>
        </p:nvCxnSpPr>
        <p:spPr>
          <a:xfrm flipH="1">
            <a:off x="6600825" y="5734051"/>
            <a:ext cx="144303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74BD2-DBD8-0E2E-4C3E-532A5620CA95}"/>
              </a:ext>
            </a:extLst>
          </p:cNvPr>
          <p:cNvSpPr txBox="1"/>
          <p:nvPr/>
        </p:nvSpPr>
        <p:spPr>
          <a:xfrm>
            <a:off x="6715126" y="1469317"/>
            <a:ext cx="4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linear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C0E5B-4FD8-7411-D62E-4EC2B39A7367}"/>
              </a:ext>
            </a:extLst>
          </p:cNvPr>
          <p:cNvSpPr txBox="1"/>
          <p:nvPr/>
        </p:nvSpPr>
        <p:spPr>
          <a:xfrm>
            <a:off x="6679747" y="2160629"/>
            <a:ext cx="4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effects w/ random intercept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5F4B3-9468-53E0-17EA-94742A567982}"/>
              </a:ext>
            </a:extLst>
          </p:cNvPr>
          <p:cNvSpPr txBox="1"/>
          <p:nvPr/>
        </p:nvSpPr>
        <p:spPr>
          <a:xfrm>
            <a:off x="7322343" y="2886696"/>
            <a:ext cx="42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effects w/ random intercept &amp; slope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46DA-C5F0-DF9A-D772-2D825A40EC3C}"/>
              </a:ext>
            </a:extLst>
          </p:cNvPr>
          <p:cNvSpPr txBox="1"/>
          <p:nvPr/>
        </p:nvSpPr>
        <p:spPr>
          <a:xfrm>
            <a:off x="7231856" y="3935944"/>
            <a:ext cx="425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effects w/ 2 random intercepts  &amp; 1 random slope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972DB-F351-979F-96CA-DF0947D865C9}"/>
              </a:ext>
            </a:extLst>
          </p:cNvPr>
          <p:cNvSpPr txBox="1"/>
          <p:nvPr/>
        </p:nvSpPr>
        <p:spPr>
          <a:xfrm>
            <a:off x="7756071" y="4609268"/>
            <a:ext cx="425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effects w/ 2 random intercepts  &amp; 1 random 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935DF-632D-70E9-E59D-E37394E223EF}"/>
              </a:ext>
            </a:extLst>
          </p:cNvPr>
          <p:cNvSpPr txBox="1"/>
          <p:nvPr/>
        </p:nvSpPr>
        <p:spPr>
          <a:xfrm>
            <a:off x="8043862" y="5388683"/>
            <a:ext cx="425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effects w/ 1 random intercepts  &amp; 1 random slope</a:t>
            </a:r>
          </a:p>
        </p:txBody>
      </p:sp>
    </p:spTree>
    <p:extLst>
      <p:ext uri="{BB962C8B-B14F-4D97-AF65-F5344CB8AC3E}">
        <p14:creationId xmlns:p14="http://schemas.microsoft.com/office/powerpoint/2010/main" val="1125146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B5FF-B0E4-A17E-6A42-EB0804E8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Generalized Linear Mixed 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CD41-A23C-927A-5F8F-0891468E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</p:spPr>
        <p:txBody>
          <a:bodyPr/>
          <a:lstStyle/>
          <a:p>
            <a:r>
              <a:rPr lang="en-US" dirty="0"/>
              <a:t>When data is count or binomial data, we use generalized mixed effects models</a:t>
            </a:r>
          </a:p>
          <a:p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B5A5121-82E1-DCC8-3BB9-5032B3F555EA}"/>
              </a:ext>
            </a:extLst>
          </p:cNvPr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change type drought kills trees frequently</a:t>
            </a:r>
          </a:p>
          <a:p>
            <a:r>
              <a:rPr lang="en-US" dirty="0"/>
              <a:t>Question: are some stands on Moscow mountain more vulnerable to drought-induced tree mortality than others? </a:t>
            </a:r>
          </a:p>
          <a:p>
            <a:r>
              <a:rPr lang="en-US" dirty="0"/>
              <a:t>Hypothesis: Trees near recently logged sites (exposed) will have more mortality than trees in closed stands or near streams</a:t>
            </a:r>
          </a:p>
          <a:p>
            <a:r>
              <a:rPr lang="en-US" dirty="0"/>
              <a:t>Methods: Set up 3 study sites and every month for 5 years, we count the number of dead trees</a:t>
            </a:r>
          </a:p>
          <a:p>
            <a:r>
              <a:rPr lang="en-US" dirty="0"/>
              <a:t>How do we test if sites are different? </a:t>
            </a:r>
          </a:p>
          <a:p>
            <a:pPr lvl="1"/>
            <a:r>
              <a:rPr lang="en-US" dirty="0"/>
              <a:t>Obvious spatial autocorrelation / </a:t>
            </a:r>
            <a:r>
              <a:rPr lang="en-US" dirty="0" err="1"/>
              <a:t>pseudoreplication</a:t>
            </a:r>
            <a:endParaRPr lang="en-US" dirty="0"/>
          </a:p>
          <a:p>
            <a:pPr lvl="1"/>
            <a:r>
              <a:rPr lang="en-US" dirty="0"/>
              <a:t>Repeated measures</a:t>
            </a:r>
          </a:p>
          <a:p>
            <a:pPr lvl="1"/>
            <a:r>
              <a:rPr lang="en-US" dirty="0"/>
              <a:t>Temporal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7955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B5FF-B0E4-A17E-6A42-EB0804E8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Generalized Linear Mixed Effects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3496B-3B85-967D-40D5-25221C178D3F}"/>
              </a:ext>
            </a:extLst>
          </p:cNvPr>
          <p:cNvSpPr/>
          <p:nvPr/>
        </p:nvSpPr>
        <p:spPr>
          <a:xfrm>
            <a:off x="700088" y="2200275"/>
            <a:ext cx="3443287" cy="368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71C95-5E03-2730-BE94-F5F66FCEE304}"/>
              </a:ext>
            </a:extLst>
          </p:cNvPr>
          <p:cNvSpPr/>
          <p:nvPr/>
        </p:nvSpPr>
        <p:spPr>
          <a:xfrm>
            <a:off x="4374356" y="2200274"/>
            <a:ext cx="3443287" cy="368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C1C25-C096-2E33-ABA3-31C38FDEAE24}"/>
              </a:ext>
            </a:extLst>
          </p:cNvPr>
          <p:cNvSpPr/>
          <p:nvPr/>
        </p:nvSpPr>
        <p:spPr>
          <a:xfrm>
            <a:off x="8067669" y="2200274"/>
            <a:ext cx="3443287" cy="368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9" name="Graphic 8" descr="Fir tree outline">
            <a:extLst>
              <a:ext uri="{FF2B5EF4-FFF2-40B4-BE49-F238E27FC236}">
                <a16:creationId xmlns:a16="http://schemas.microsoft.com/office/drawing/2014/main" id="{0AD3A898-66B9-5418-BC15-204B964E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8356" y="2364602"/>
            <a:ext cx="914400" cy="914400"/>
          </a:xfrm>
          <a:prstGeom prst="rect">
            <a:avLst/>
          </a:prstGeom>
        </p:spPr>
      </p:pic>
      <p:pic>
        <p:nvPicPr>
          <p:cNvPr id="11" name="Graphic 10" descr="Withering Tree outline">
            <a:extLst>
              <a:ext uri="{FF2B5EF4-FFF2-40B4-BE49-F238E27FC236}">
                <a16:creationId xmlns:a16="http://schemas.microsoft.com/office/drawing/2014/main" id="{C3A0FF22-AB8D-9F0E-F9ED-0E2C979FE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4678" y="3121798"/>
            <a:ext cx="914400" cy="914400"/>
          </a:xfrm>
          <a:prstGeom prst="rect">
            <a:avLst/>
          </a:prstGeom>
        </p:spPr>
      </p:pic>
      <p:pic>
        <p:nvPicPr>
          <p:cNvPr id="12" name="Graphic 11" descr="Withering Tree outline">
            <a:extLst>
              <a:ext uri="{FF2B5EF4-FFF2-40B4-BE49-F238E27FC236}">
                <a16:creationId xmlns:a16="http://schemas.microsoft.com/office/drawing/2014/main" id="{0CE71846-5368-B138-CF80-7C821546E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2859" y="3713935"/>
            <a:ext cx="914400" cy="914400"/>
          </a:xfrm>
          <a:prstGeom prst="rect">
            <a:avLst/>
          </a:prstGeom>
        </p:spPr>
      </p:pic>
      <p:pic>
        <p:nvPicPr>
          <p:cNvPr id="13" name="Graphic 12" descr="Withering Tree outline">
            <a:extLst>
              <a:ext uri="{FF2B5EF4-FFF2-40B4-BE49-F238E27FC236}">
                <a16:creationId xmlns:a16="http://schemas.microsoft.com/office/drawing/2014/main" id="{65D7A2D9-9367-7184-D8BD-2E3FDC765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43" y="4677140"/>
            <a:ext cx="914400" cy="914400"/>
          </a:xfrm>
          <a:prstGeom prst="rect">
            <a:avLst/>
          </a:prstGeom>
        </p:spPr>
      </p:pic>
      <p:pic>
        <p:nvPicPr>
          <p:cNvPr id="14" name="Graphic 13" descr="Fir tree outline">
            <a:extLst>
              <a:ext uri="{FF2B5EF4-FFF2-40B4-BE49-F238E27FC236}">
                <a16:creationId xmlns:a16="http://schemas.microsoft.com/office/drawing/2014/main" id="{3614FCB1-0C09-0D85-A31D-7B636672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1661" y="4712718"/>
            <a:ext cx="914400" cy="914400"/>
          </a:xfrm>
          <a:prstGeom prst="rect">
            <a:avLst/>
          </a:prstGeom>
        </p:spPr>
      </p:pic>
      <p:pic>
        <p:nvPicPr>
          <p:cNvPr id="15" name="Graphic 14" descr="Fir tree outline">
            <a:extLst>
              <a:ext uri="{FF2B5EF4-FFF2-40B4-BE49-F238E27FC236}">
                <a16:creationId xmlns:a16="http://schemas.microsoft.com/office/drawing/2014/main" id="{5DA23536-AB05-AA7F-7377-94F0621AC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22" y="3496835"/>
            <a:ext cx="914400" cy="914400"/>
          </a:xfrm>
          <a:prstGeom prst="rect">
            <a:avLst/>
          </a:prstGeom>
        </p:spPr>
      </p:pic>
      <p:pic>
        <p:nvPicPr>
          <p:cNvPr id="16" name="Graphic 15" descr="Fir tree outline">
            <a:extLst>
              <a:ext uri="{FF2B5EF4-FFF2-40B4-BE49-F238E27FC236}">
                <a16:creationId xmlns:a16="http://schemas.microsoft.com/office/drawing/2014/main" id="{FC997C86-37FB-9864-8D23-035267B36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0096" y="3129724"/>
            <a:ext cx="914400" cy="914400"/>
          </a:xfrm>
          <a:prstGeom prst="rect">
            <a:avLst/>
          </a:prstGeom>
        </p:spPr>
      </p:pic>
      <p:pic>
        <p:nvPicPr>
          <p:cNvPr id="17" name="Graphic 16" descr="Withering Tree outline">
            <a:extLst>
              <a:ext uri="{FF2B5EF4-FFF2-40B4-BE49-F238E27FC236}">
                <a16:creationId xmlns:a16="http://schemas.microsoft.com/office/drawing/2014/main" id="{48A38BEB-359B-34A6-09EB-C440F356F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6210" y="4972049"/>
            <a:ext cx="914400" cy="914400"/>
          </a:xfrm>
          <a:prstGeom prst="rect">
            <a:avLst/>
          </a:prstGeom>
        </p:spPr>
      </p:pic>
      <p:pic>
        <p:nvPicPr>
          <p:cNvPr id="18" name="Graphic 17" descr="Fir tree outline">
            <a:extLst>
              <a:ext uri="{FF2B5EF4-FFF2-40B4-BE49-F238E27FC236}">
                <a16:creationId xmlns:a16="http://schemas.microsoft.com/office/drawing/2014/main" id="{F450B58D-FEDF-94C7-13B1-01562BB3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874" y="4166373"/>
            <a:ext cx="914400" cy="914400"/>
          </a:xfrm>
          <a:prstGeom prst="rect">
            <a:avLst/>
          </a:prstGeom>
        </p:spPr>
      </p:pic>
      <p:pic>
        <p:nvPicPr>
          <p:cNvPr id="19" name="Graphic 18" descr="Withering Tree outline">
            <a:extLst>
              <a:ext uri="{FF2B5EF4-FFF2-40B4-BE49-F238E27FC236}">
                <a16:creationId xmlns:a16="http://schemas.microsoft.com/office/drawing/2014/main" id="{9D0BEC29-6FBE-07B6-DA85-AF27692B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2289" y="2391935"/>
            <a:ext cx="914400" cy="914400"/>
          </a:xfrm>
          <a:prstGeom prst="rect">
            <a:avLst/>
          </a:prstGeom>
        </p:spPr>
      </p:pic>
      <p:pic>
        <p:nvPicPr>
          <p:cNvPr id="20" name="Graphic 19" descr="Withering Tree outline">
            <a:extLst>
              <a:ext uri="{FF2B5EF4-FFF2-40B4-BE49-F238E27FC236}">
                <a16:creationId xmlns:a16="http://schemas.microsoft.com/office/drawing/2014/main" id="{5A736B84-097C-E811-3833-729FA4653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1100" y="3894846"/>
            <a:ext cx="914400" cy="914400"/>
          </a:xfrm>
          <a:prstGeom prst="rect">
            <a:avLst/>
          </a:prstGeom>
        </p:spPr>
      </p:pic>
      <p:pic>
        <p:nvPicPr>
          <p:cNvPr id="21" name="Graphic 20" descr="Fir tree outline">
            <a:extLst>
              <a:ext uri="{FF2B5EF4-FFF2-40B4-BE49-F238E27FC236}">
                <a16:creationId xmlns:a16="http://schemas.microsoft.com/office/drawing/2014/main" id="{79E2032D-241F-A139-2249-4B24A2FE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87" y="2215324"/>
            <a:ext cx="914400" cy="914400"/>
          </a:xfrm>
          <a:prstGeom prst="rect">
            <a:avLst/>
          </a:prstGeom>
        </p:spPr>
      </p:pic>
      <p:pic>
        <p:nvPicPr>
          <p:cNvPr id="22" name="Graphic 21" descr="Fir tree outline">
            <a:extLst>
              <a:ext uri="{FF2B5EF4-FFF2-40B4-BE49-F238E27FC236}">
                <a16:creationId xmlns:a16="http://schemas.microsoft.com/office/drawing/2014/main" id="{FF681369-A7E2-268C-8B84-21346939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9733" y="2384555"/>
            <a:ext cx="914400" cy="914400"/>
          </a:xfrm>
          <a:prstGeom prst="rect">
            <a:avLst/>
          </a:prstGeom>
        </p:spPr>
      </p:pic>
      <p:pic>
        <p:nvPicPr>
          <p:cNvPr id="23" name="Graphic 22" descr="Withering Tree outline">
            <a:extLst>
              <a:ext uri="{FF2B5EF4-FFF2-40B4-BE49-F238E27FC236}">
                <a16:creationId xmlns:a16="http://schemas.microsoft.com/office/drawing/2014/main" id="{0670C6E5-6A38-0AB0-210A-ABD5BC7B8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180" y="3586924"/>
            <a:ext cx="914400" cy="914400"/>
          </a:xfrm>
          <a:prstGeom prst="rect">
            <a:avLst/>
          </a:prstGeom>
        </p:spPr>
      </p:pic>
      <p:pic>
        <p:nvPicPr>
          <p:cNvPr id="24" name="Graphic 23" descr="Fir tree outline">
            <a:extLst>
              <a:ext uri="{FF2B5EF4-FFF2-40B4-BE49-F238E27FC236}">
                <a16:creationId xmlns:a16="http://schemas.microsoft.com/office/drawing/2014/main" id="{D5428B73-0BB4-1B82-5544-3326AA4C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757" y="2976692"/>
            <a:ext cx="914400" cy="914400"/>
          </a:xfrm>
          <a:prstGeom prst="rect">
            <a:avLst/>
          </a:prstGeom>
        </p:spPr>
      </p:pic>
      <p:pic>
        <p:nvPicPr>
          <p:cNvPr id="25" name="Graphic 24" descr="Withering Tree outline">
            <a:extLst>
              <a:ext uri="{FF2B5EF4-FFF2-40B4-BE49-F238E27FC236}">
                <a16:creationId xmlns:a16="http://schemas.microsoft.com/office/drawing/2014/main" id="{3F189E63-8AFC-7392-6FA4-2691A0A83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4557" y="2200274"/>
            <a:ext cx="914400" cy="914400"/>
          </a:xfrm>
          <a:prstGeom prst="rect">
            <a:avLst/>
          </a:prstGeom>
        </p:spPr>
      </p:pic>
      <p:pic>
        <p:nvPicPr>
          <p:cNvPr id="26" name="Graphic 25" descr="Fir tree outline">
            <a:extLst>
              <a:ext uri="{FF2B5EF4-FFF2-40B4-BE49-F238E27FC236}">
                <a16:creationId xmlns:a16="http://schemas.microsoft.com/office/drawing/2014/main" id="{7F579D6D-CEBE-16D7-61D0-C590D3BA9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511" y="3959569"/>
            <a:ext cx="914400" cy="914400"/>
          </a:xfrm>
          <a:prstGeom prst="rect">
            <a:avLst/>
          </a:prstGeom>
        </p:spPr>
      </p:pic>
      <p:pic>
        <p:nvPicPr>
          <p:cNvPr id="27" name="Graphic 26" descr="Withering Tree outline">
            <a:extLst>
              <a:ext uri="{FF2B5EF4-FFF2-40B4-BE49-F238E27FC236}">
                <a16:creationId xmlns:a16="http://schemas.microsoft.com/office/drawing/2014/main" id="{91FE39FA-44E2-3EF8-1D6C-9E8B7E090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4356" y="4780459"/>
            <a:ext cx="914400" cy="914400"/>
          </a:xfrm>
          <a:prstGeom prst="rect">
            <a:avLst/>
          </a:prstGeom>
        </p:spPr>
      </p:pic>
      <p:pic>
        <p:nvPicPr>
          <p:cNvPr id="28" name="Graphic 27" descr="Fir tree outline">
            <a:extLst>
              <a:ext uri="{FF2B5EF4-FFF2-40B4-BE49-F238E27FC236}">
                <a16:creationId xmlns:a16="http://schemas.microsoft.com/office/drawing/2014/main" id="{EDE39A9A-B189-F361-E6E8-00428293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58" y="3496958"/>
            <a:ext cx="914400" cy="914400"/>
          </a:xfrm>
          <a:prstGeom prst="rect">
            <a:avLst/>
          </a:prstGeom>
        </p:spPr>
      </p:pic>
      <p:pic>
        <p:nvPicPr>
          <p:cNvPr id="29" name="Graphic 28" descr="Withering Tree outline">
            <a:extLst>
              <a:ext uri="{FF2B5EF4-FFF2-40B4-BE49-F238E27FC236}">
                <a16:creationId xmlns:a16="http://schemas.microsoft.com/office/drawing/2014/main" id="{BE34B256-EC48-9985-49F2-2B4B4410C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4790" y="4136141"/>
            <a:ext cx="914400" cy="914400"/>
          </a:xfrm>
          <a:prstGeom prst="rect">
            <a:avLst/>
          </a:prstGeom>
        </p:spPr>
      </p:pic>
      <p:pic>
        <p:nvPicPr>
          <p:cNvPr id="30" name="Graphic 29" descr="Withering Tree outline">
            <a:extLst>
              <a:ext uri="{FF2B5EF4-FFF2-40B4-BE49-F238E27FC236}">
                <a16:creationId xmlns:a16="http://schemas.microsoft.com/office/drawing/2014/main" id="{59B005DE-6131-6468-ABA9-A5090C166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3176" y="3269060"/>
            <a:ext cx="914400" cy="914400"/>
          </a:xfrm>
          <a:prstGeom prst="rect">
            <a:avLst/>
          </a:prstGeom>
        </p:spPr>
      </p:pic>
      <p:pic>
        <p:nvPicPr>
          <p:cNvPr id="31" name="Graphic 30" descr="Fir tree outline">
            <a:extLst>
              <a:ext uri="{FF2B5EF4-FFF2-40B4-BE49-F238E27FC236}">
                <a16:creationId xmlns:a16="http://schemas.microsoft.com/office/drawing/2014/main" id="{CB861750-A2BB-D78F-E49B-3C0F0A87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112" y="2417153"/>
            <a:ext cx="914400" cy="914400"/>
          </a:xfrm>
          <a:prstGeom prst="rect">
            <a:avLst/>
          </a:prstGeom>
        </p:spPr>
      </p:pic>
      <p:pic>
        <p:nvPicPr>
          <p:cNvPr id="32" name="Graphic 31" descr="Withering Tree outline">
            <a:extLst>
              <a:ext uri="{FF2B5EF4-FFF2-40B4-BE49-F238E27FC236}">
                <a16:creationId xmlns:a16="http://schemas.microsoft.com/office/drawing/2014/main" id="{73F91C94-0B22-C60B-7242-2D1671728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6609" y="4855898"/>
            <a:ext cx="914400" cy="914400"/>
          </a:xfrm>
          <a:prstGeom prst="rect">
            <a:avLst/>
          </a:prstGeom>
        </p:spPr>
      </p:pic>
      <p:pic>
        <p:nvPicPr>
          <p:cNvPr id="33" name="Graphic 32" descr="Withering Tree outline">
            <a:extLst>
              <a:ext uri="{FF2B5EF4-FFF2-40B4-BE49-F238E27FC236}">
                <a16:creationId xmlns:a16="http://schemas.microsoft.com/office/drawing/2014/main" id="{DD88D1C2-4AC4-D977-E212-31A4C1014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7302" y="4255518"/>
            <a:ext cx="914400" cy="914400"/>
          </a:xfrm>
          <a:prstGeom prst="rect">
            <a:avLst/>
          </a:prstGeom>
        </p:spPr>
      </p:pic>
      <p:pic>
        <p:nvPicPr>
          <p:cNvPr id="34" name="Graphic 33" descr="Withering Tree outline">
            <a:extLst>
              <a:ext uri="{FF2B5EF4-FFF2-40B4-BE49-F238E27FC236}">
                <a16:creationId xmlns:a16="http://schemas.microsoft.com/office/drawing/2014/main" id="{8C971869-00BE-92D4-2433-AE842C186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280" y="5031960"/>
            <a:ext cx="914400" cy="914400"/>
          </a:xfrm>
          <a:prstGeom prst="rect">
            <a:avLst/>
          </a:prstGeom>
        </p:spPr>
      </p:pic>
      <p:pic>
        <p:nvPicPr>
          <p:cNvPr id="35" name="Graphic 34" descr="Withering Tree outline">
            <a:extLst>
              <a:ext uri="{FF2B5EF4-FFF2-40B4-BE49-F238E27FC236}">
                <a16:creationId xmlns:a16="http://schemas.microsoft.com/office/drawing/2014/main" id="{7B89DD39-5765-DF2F-6729-952FD05C5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2862" y="2393378"/>
            <a:ext cx="914400" cy="914400"/>
          </a:xfrm>
          <a:prstGeom prst="rect">
            <a:avLst/>
          </a:prstGeom>
        </p:spPr>
      </p:pic>
      <p:pic>
        <p:nvPicPr>
          <p:cNvPr id="36" name="Graphic 35" descr="Withering Tree outline">
            <a:extLst>
              <a:ext uri="{FF2B5EF4-FFF2-40B4-BE49-F238E27FC236}">
                <a16:creationId xmlns:a16="http://schemas.microsoft.com/office/drawing/2014/main" id="{6A7A690F-39F3-CFC7-E5B0-723913C29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1904" y="2417153"/>
            <a:ext cx="914400" cy="914400"/>
          </a:xfrm>
          <a:prstGeom prst="rect">
            <a:avLst/>
          </a:prstGeom>
        </p:spPr>
      </p:pic>
      <p:pic>
        <p:nvPicPr>
          <p:cNvPr id="37" name="Graphic 36" descr="Withering Tree outline">
            <a:extLst>
              <a:ext uri="{FF2B5EF4-FFF2-40B4-BE49-F238E27FC236}">
                <a16:creationId xmlns:a16="http://schemas.microsoft.com/office/drawing/2014/main" id="{6AB193D4-D3C0-4BA1-EC92-E6B1484A3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3120" y="3496835"/>
            <a:ext cx="914400" cy="914400"/>
          </a:xfrm>
          <a:prstGeom prst="rect">
            <a:avLst/>
          </a:prstGeom>
        </p:spPr>
      </p:pic>
      <p:pic>
        <p:nvPicPr>
          <p:cNvPr id="38" name="Graphic 37" descr="Withering Tree outline">
            <a:extLst>
              <a:ext uri="{FF2B5EF4-FFF2-40B4-BE49-F238E27FC236}">
                <a16:creationId xmlns:a16="http://schemas.microsoft.com/office/drawing/2014/main" id="{938805B8-BF72-1D9D-2DBE-E60D4441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3707" y="3576220"/>
            <a:ext cx="914400" cy="914400"/>
          </a:xfrm>
          <a:prstGeom prst="rect">
            <a:avLst/>
          </a:prstGeom>
        </p:spPr>
      </p:pic>
      <p:pic>
        <p:nvPicPr>
          <p:cNvPr id="39" name="Graphic 38" descr="Withering Tree outline">
            <a:extLst>
              <a:ext uri="{FF2B5EF4-FFF2-40B4-BE49-F238E27FC236}">
                <a16:creationId xmlns:a16="http://schemas.microsoft.com/office/drawing/2014/main" id="{CE993133-4053-E0A6-C738-071511489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5418" y="4712718"/>
            <a:ext cx="914400" cy="914400"/>
          </a:xfrm>
          <a:prstGeom prst="rect">
            <a:avLst/>
          </a:prstGeom>
        </p:spPr>
      </p:pic>
      <p:pic>
        <p:nvPicPr>
          <p:cNvPr id="40" name="Graphic 39" descr="Withering Tree outline">
            <a:extLst>
              <a:ext uri="{FF2B5EF4-FFF2-40B4-BE49-F238E27FC236}">
                <a16:creationId xmlns:a16="http://schemas.microsoft.com/office/drawing/2014/main" id="{934C5BA7-506F-B452-2A50-0B5CCE4DB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2505" y="4416769"/>
            <a:ext cx="914400" cy="914400"/>
          </a:xfrm>
          <a:prstGeom prst="rect">
            <a:avLst/>
          </a:prstGeom>
        </p:spPr>
      </p:pic>
      <p:pic>
        <p:nvPicPr>
          <p:cNvPr id="41" name="Graphic 40" descr="Withering Tree outline">
            <a:extLst>
              <a:ext uri="{FF2B5EF4-FFF2-40B4-BE49-F238E27FC236}">
                <a16:creationId xmlns:a16="http://schemas.microsoft.com/office/drawing/2014/main" id="{77BBC5E6-105C-0D10-758C-480E8961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0207" y="2644348"/>
            <a:ext cx="914400" cy="914400"/>
          </a:xfrm>
          <a:prstGeom prst="rect">
            <a:avLst/>
          </a:prstGeom>
        </p:spPr>
      </p:pic>
      <p:pic>
        <p:nvPicPr>
          <p:cNvPr id="42" name="Graphic 41" descr="Withering Tree outline">
            <a:extLst>
              <a:ext uri="{FF2B5EF4-FFF2-40B4-BE49-F238E27FC236}">
                <a16:creationId xmlns:a16="http://schemas.microsoft.com/office/drawing/2014/main" id="{1C736ED7-66D5-8918-BAE1-2139AFCC6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160" y="3798318"/>
            <a:ext cx="914400" cy="914400"/>
          </a:xfrm>
          <a:prstGeom prst="rect">
            <a:avLst/>
          </a:prstGeom>
        </p:spPr>
      </p:pic>
      <p:pic>
        <p:nvPicPr>
          <p:cNvPr id="43" name="Graphic 42" descr="Withering Tree outline">
            <a:extLst>
              <a:ext uri="{FF2B5EF4-FFF2-40B4-BE49-F238E27FC236}">
                <a16:creationId xmlns:a16="http://schemas.microsoft.com/office/drawing/2014/main" id="{19DECC2D-2986-6A0F-9E65-AC2F0F835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3182" y="4861015"/>
            <a:ext cx="914400" cy="914400"/>
          </a:xfrm>
          <a:prstGeom prst="rect">
            <a:avLst/>
          </a:prstGeom>
        </p:spPr>
      </p:pic>
      <p:pic>
        <p:nvPicPr>
          <p:cNvPr id="44" name="Graphic 43" descr="Fir tree outline">
            <a:extLst>
              <a:ext uri="{FF2B5EF4-FFF2-40B4-BE49-F238E27FC236}">
                <a16:creationId xmlns:a16="http://schemas.microsoft.com/office/drawing/2014/main" id="{8F8D40C6-43AB-8FC4-B472-85F7C1094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547" y="2556721"/>
            <a:ext cx="914400" cy="914400"/>
          </a:xfrm>
          <a:prstGeom prst="rect">
            <a:avLst/>
          </a:prstGeom>
        </p:spPr>
      </p:pic>
      <p:pic>
        <p:nvPicPr>
          <p:cNvPr id="45" name="Graphic 44" descr="Fir tree outline">
            <a:extLst>
              <a:ext uri="{FF2B5EF4-FFF2-40B4-BE49-F238E27FC236}">
                <a16:creationId xmlns:a16="http://schemas.microsoft.com/office/drawing/2014/main" id="{0198B6B1-B877-3914-15D2-12572E30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835" y="3428603"/>
            <a:ext cx="914400" cy="914400"/>
          </a:xfrm>
          <a:prstGeom prst="rect">
            <a:avLst/>
          </a:prstGeom>
        </p:spPr>
      </p:pic>
      <p:pic>
        <p:nvPicPr>
          <p:cNvPr id="46" name="Graphic 45" descr="Fir tree outline">
            <a:extLst>
              <a:ext uri="{FF2B5EF4-FFF2-40B4-BE49-F238E27FC236}">
                <a16:creationId xmlns:a16="http://schemas.microsoft.com/office/drawing/2014/main" id="{54950A10-886C-0ADB-9B51-E1E8E3D8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245" y="3866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1972-46CE-5578-1478-E5A0788F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look at the data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D6DFE1-F954-CD8C-2F09-5A65B4FF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" y="1690688"/>
            <a:ext cx="7488237" cy="1560780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03C01BF5-37AB-9626-DCF4-51D591C1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8" y="3851010"/>
            <a:ext cx="11438664" cy="26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A3951-43AD-D707-EA0C-9024C96C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2" y="323850"/>
            <a:ext cx="11336856" cy="604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A34EE-3C12-107B-3EAD-DDBC478896B6}"/>
              </a:ext>
            </a:extLst>
          </p:cNvPr>
          <p:cNvSpPr txBox="1"/>
          <p:nvPr/>
        </p:nvSpPr>
        <p:spPr>
          <a:xfrm>
            <a:off x="8572501" y="1772582"/>
            <a:ext cx="2843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Tree mortality increases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trees are dying in the high exposed plot than the other plots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9FDAD53-5784-F774-25FC-8F202031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2" y="1557991"/>
            <a:ext cx="7772400" cy="48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F3E4-8ECF-E126-5347-0E7987EC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 generalized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BFEC-8A2B-D915-7941-0DF4B630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linear regression (even linear mixed effects models) assume the y variable is continuous (normal distribution)</a:t>
            </a:r>
          </a:p>
          <a:p>
            <a:r>
              <a:rPr lang="en-US" dirty="0"/>
              <a:t>Uses discrete distributions (</a:t>
            </a:r>
            <a:r>
              <a:rPr lang="en-US" dirty="0" err="1"/>
              <a:t>poisson</a:t>
            </a:r>
            <a:r>
              <a:rPr lang="en-US" dirty="0"/>
              <a:t>, negative binomial) to model discrete processes like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64851-56DC-5582-0B90-5B0F59F0162F}"/>
                  </a:ext>
                </a:extLst>
              </p:cNvPr>
              <p:cNvSpPr txBox="1"/>
              <p:nvPr/>
            </p:nvSpPr>
            <p:spPr>
              <a:xfrm>
                <a:off x="1021977" y="4001294"/>
                <a:ext cx="104707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64851-56DC-5582-0B90-5B0F59F01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7" y="4001294"/>
                <a:ext cx="10470776" cy="1323439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6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F3E4-8ECF-E126-5347-0E7987EC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 generalized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BFEC-8A2B-D915-7941-0DF4B630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linear regression (even linear mixed effects models) assume the y variable is continuous (normal distribution)</a:t>
            </a:r>
          </a:p>
          <a:p>
            <a:r>
              <a:rPr lang="en-US" dirty="0"/>
              <a:t>Uses discrete distributions (</a:t>
            </a:r>
            <a:r>
              <a:rPr lang="en-US" dirty="0" err="1"/>
              <a:t>poisson</a:t>
            </a:r>
            <a:r>
              <a:rPr lang="en-US" dirty="0"/>
              <a:t>, negative binomial) to model discrete processes like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64851-56DC-5582-0B90-5B0F59F0162F}"/>
                  </a:ext>
                </a:extLst>
              </p:cNvPr>
              <p:cNvSpPr txBox="1"/>
              <p:nvPr/>
            </p:nvSpPr>
            <p:spPr>
              <a:xfrm>
                <a:off x="1021977" y="4001294"/>
                <a:ext cx="10470776" cy="196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64851-56DC-5582-0B90-5B0F59F01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7" y="4001294"/>
                <a:ext cx="10470776" cy="1967911"/>
              </a:xfrm>
              <a:prstGeom prst="rect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18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17AE-FD5C-A3FD-4D8A-379E5EF8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Fitting GLMs to our data in 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FD7FB2C-58D6-09DB-E207-836F7F6D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2" y="1031039"/>
            <a:ext cx="5371356" cy="67706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B42A2BC-6F17-A0EF-A0F1-D56D390E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03" y="1891555"/>
            <a:ext cx="6546067" cy="47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17AE-FD5C-A3FD-4D8A-379E5EF8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Fitting GLMs to our data in 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7CEDDB-9A0C-A3FD-8E47-4DBB1B57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82" y="998818"/>
            <a:ext cx="6611236" cy="82998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CB4E90D-3D7F-0A2A-2F72-E25C7742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53" y="2104121"/>
            <a:ext cx="6402294" cy="45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B67-DFF6-A135-8E80-E014E204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ecology, linear independence isn’t always </a:t>
            </a:r>
            <a:r>
              <a:rPr lang="en-US" dirty="0" err="1"/>
              <a:t>acheiveved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A23B-F2E1-3E40-E014-3074D046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measurements</a:t>
            </a:r>
          </a:p>
          <a:p>
            <a:pPr lvl="1"/>
            <a:r>
              <a:rPr lang="en-US" dirty="0"/>
              <a:t>Monitor the same individual(s) through time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489375-751C-88E1-4FA3-A84A813A449A}"/>
              </a:ext>
            </a:extLst>
          </p:cNvPr>
          <p:cNvSpPr/>
          <p:nvPr/>
        </p:nvSpPr>
        <p:spPr>
          <a:xfrm>
            <a:off x="1182029" y="3657600"/>
            <a:ext cx="2062976" cy="200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0122C-8E96-267F-1D84-BD9EF07A7FAE}"/>
              </a:ext>
            </a:extLst>
          </p:cNvPr>
          <p:cNvSpPr/>
          <p:nvPr/>
        </p:nvSpPr>
        <p:spPr>
          <a:xfrm>
            <a:off x="4843346" y="3657600"/>
            <a:ext cx="2062976" cy="200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0919E8-66D4-7596-6A07-63FC5AB493CF}"/>
              </a:ext>
            </a:extLst>
          </p:cNvPr>
          <p:cNvSpPr/>
          <p:nvPr/>
        </p:nvSpPr>
        <p:spPr>
          <a:xfrm>
            <a:off x="8504663" y="3657600"/>
            <a:ext cx="2062976" cy="200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945BD1-2472-D2A1-BFCE-066DA7F991B6}"/>
              </a:ext>
            </a:extLst>
          </p:cNvPr>
          <p:cNvSpPr/>
          <p:nvPr/>
        </p:nvSpPr>
        <p:spPr>
          <a:xfrm>
            <a:off x="1550020" y="4092498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A7BC27-9618-F17F-0CF7-81BB601E1832}"/>
              </a:ext>
            </a:extLst>
          </p:cNvPr>
          <p:cNvSpPr/>
          <p:nvPr/>
        </p:nvSpPr>
        <p:spPr>
          <a:xfrm>
            <a:off x="2349190" y="4321098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815B1A-AB37-CABA-ECD3-E3866355A3BA}"/>
              </a:ext>
            </a:extLst>
          </p:cNvPr>
          <p:cNvSpPr/>
          <p:nvPr/>
        </p:nvSpPr>
        <p:spPr>
          <a:xfrm>
            <a:off x="1676400" y="4755996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E18C4B-5EF1-1766-7AE4-370183032DBC}"/>
              </a:ext>
            </a:extLst>
          </p:cNvPr>
          <p:cNvSpPr/>
          <p:nvPr/>
        </p:nvSpPr>
        <p:spPr>
          <a:xfrm>
            <a:off x="5328425" y="4001294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9A956E-1872-F1D4-A81F-704B07610D21}"/>
              </a:ext>
            </a:extLst>
          </p:cNvPr>
          <p:cNvSpPr/>
          <p:nvPr/>
        </p:nvSpPr>
        <p:spPr>
          <a:xfrm>
            <a:off x="5136996" y="4703027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8F9CA5-A19A-C87E-8995-0D442C5621F9}"/>
              </a:ext>
            </a:extLst>
          </p:cNvPr>
          <p:cNvSpPr/>
          <p:nvPr/>
        </p:nvSpPr>
        <p:spPr>
          <a:xfrm>
            <a:off x="6168484" y="4321098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F4C6D5-FE95-7211-3C3F-572DF8791656}"/>
              </a:ext>
            </a:extLst>
          </p:cNvPr>
          <p:cNvSpPr/>
          <p:nvPr/>
        </p:nvSpPr>
        <p:spPr>
          <a:xfrm>
            <a:off x="8850352" y="4009658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2FC9B8-129D-273F-5267-2BF3664073F5}"/>
              </a:ext>
            </a:extLst>
          </p:cNvPr>
          <p:cNvSpPr/>
          <p:nvPr/>
        </p:nvSpPr>
        <p:spPr>
          <a:xfrm>
            <a:off x="9262946" y="4893392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BA4A59-E527-9E8D-9E0F-C66665B682A8}"/>
              </a:ext>
            </a:extLst>
          </p:cNvPr>
          <p:cNvSpPr/>
          <p:nvPr/>
        </p:nvSpPr>
        <p:spPr>
          <a:xfrm>
            <a:off x="9708995" y="4245827"/>
            <a:ext cx="54640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A4850-F3B9-6C6C-BB41-C2361910B98B}"/>
              </a:ext>
            </a:extLst>
          </p:cNvPr>
          <p:cNvSpPr txBox="1"/>
          <p:nvPr/>
        </p:nvSpPr>
        <p:spPr>
          <a:xfrm>
            <a:off x="1445942" y="3173968"/>
            <a:ext cx="15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CE06B-C2B4-6BAF-2B66-A0B291647B7A}"/>
              </a:ext>
            </a:extLst>
          </p:cNvPr>
          <p:cNvSpPr txBox="1"/>
          <p:nvPr/>
        </p:nvSpPr>
        <p:spPr>
          <a:xfrm>
            <a:off x="5099824" y="3172645"/>
            <a:ext cx="15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9E1A6-EAB4-D82D-B1B6-93D3196DA668}"/>
              </a:ext>
            </a:extLst>
          </p:cNvPr>
          <p:cNvSpPr txBox="1"/>
          <p:nvPr/>
        </p:nvSpPr>
        <p:spPr>
          <a:xfrm>
            <a:off x="8753706" y="3177948"/>
            <a:ext cx="15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Treatment 3</a:t>
            </a:r>
          </a:p>
        </p:txBody>
      </p:sp>
    </p:spTree>
    <p:extLst>
      <p:ext uri="{BB962C8B-B14F-4D97-AF65-F5344CB8AC3E}">
        <p14:creationId xmlns:p14="http://schemas.microsoft.com/office/powerpoint/2010/main" val="2800827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17AE-FD5C-A3FD-4D8A-379E5EF8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Fitting GLMs to our data in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0AC2-B5F9-988B-A9AC-2ECA3E8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878895"/>
            <a:ext cx="6121400" cy="6858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51A8CAA-287E-2B5A-4C1E-DFBEE1F5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94" y="1663411"/>
            <a:ext cx="7007412" cy="50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90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7228D-22D6-9207-4E84-EC4AF4C61FAD}"/>
              </a:ext>
            </a:extLst>
          </p:cNvPr>
          <p:cNvSpPr txBox="1"/>
          <p:nvPr/>
        </p:nvSpPr>
        <p:spPr>
          <a:xfrm>
            <a:off x="864704" y="178904"/>
            <a:ext cx="10664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Akaike Information Criterion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Models should balance complexity with descriptive capacity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Assigns lower values to better models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Relative comparison – absolute values are meaningless outside of context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97AC804-3AF4-F080-996B-AC55EB519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6" r="50135" b="72993"/>
          <a:stretch/>
        </p:blipFill>
        <p:spPr>
          <a:xfrm>
            <a:off x="260874" y="4810539"/>
            <a:ext cx="3264205" cy="90114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3C40B26-4756-E04F-9533-6E958E5ED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4" r="52277" b="74522"/>
          <a:stretch/>
        </p:blipFill>
        <p:spPr>
          <a:xfrm>
            <a:off x="4061044" y="4810539"/>
            <a:ext cx="3297867" cy="90114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FC4B372-CF80-F063-DF30-ABE37DD89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50" r="50000" b="73302"/>
          <a:stretch/>
        </p:blipFill>
        <p:spPr>
          <a:xfrm>
            <a:off x="7894876" y="4810539"/>
            <a:ext cx="3503706" cy="974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9BF1A3-DA01-4D9D-D74C-29CC1C748A14}"/>
              </a:ext>
            </a:extLst>
          </p:cNvPr>
          <p:cNvSpPr txBox="1"/>
          <p:nvPr/>
        </p:nvSpPr>
        <p:spPr>
          <a:xfrm>
            <a:off x="424070" y="421419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is random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B82A7-1BC8-3323-8C80-1D0391769C6B}"/>
              </a:ext>
            </a:extLst>
          </p:cNvPr>
          <p:cNvSpPr txBox="1"/>
          <p:nvPr/>
        </p:nvSpPr>
        <p:spPr>
          <a:xfrm>
            <a:off x="4181061" y="421419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is random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F5CD3-80D2-56CF-6609-33A36AD0E900}"/>
              </a:ext>
            </a:extLst>
          </p:cNvPr>
          <p:cNvSpPr txBox="1"/>
          <p:nvPr/>
        </p:nvSpPr>
        <p:spPr>
          <a:xfrm>
            <a:off x="7959586" y="421419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is random</a:t>
            </a:r>
          </a:p>
        </p:txBody>
      </p:sp>
    </p:spTree>
    <p:extLst>
      <p:ext uri="{BB962C8B-B14F-4D97-AF65-F5344CB8AC3E}">
        <p14:creationId xmlns:p14="http://schemas.microsoft.com/office/powerpoint/2010/main" val="2526461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97AC804-3AF4-F080-996B-AC55EB519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6" r="50135" b="72993"/>
          <a:stretch/>
        </p:blipFill>
        <p:spPr>
          <a:xfrm>
            <a:off x="260874" y="4810539"/>
            <a:ext cx="3264205" cy="90114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3C40B26-4756-E04F-9533-6E958E5ED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4" r="52277" b="74522"/>
          <a:stretch/>
        </p:blipFill>
        <p:spPr>
          <a:xfrm>
            <a:off x="4061044" y="4810539"/>
            <a:ext cx="3297867" cy="90114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FC4B372-CF80-F063-DF30-ABE37DD89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50" r="50000" b="73302"/>
          <a:stretch/>
        </p:blipFill>
        <p:spPr>
          <a:xfrm>
            <a:off x="7894876" y="4810539"/>
            <a:ext cx="3503706" cy="974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9BF1A3-DA01-4D9D-D74C-29CC1C748A14}"/>
              </a:ext>
            </a:extLst>
          </p:cNvPr>
          <p:cNvSpPr txBox="1"/>
          <p:nvPr/>
        </p:nvSpPr>
        <p:spPr>
          <a:xfrm>
            <a:off x="424070" y="421419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is random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B82A7-1BC8-3323-8C80-1D0391769C6B}"/>
              </a:ext>
            </a:extLst>
          </p:cNvPr>
          <p:cNvSpPr txBox="1"/>
          <p:nvPr/>
        </p:nvSpPr>
        <p:spPr>
          <a:xfrm>
            <a:off x="4181061" y="421419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is random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F5CD3-80D2-56CF-6609-33A36AD0E900}"/>
              </a:ext>
            </a:extLst>
          </p:cNvPr>
          <p:cNvSpPr txBox="1"/>
          <p:nvPr/>
        </p:nvSpPr>
        <p:spPr>
          <a:xfrm>
            <a:off x="7959586" y="421419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is random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E16D9A33-EC08-340B-3148-1E1CC8CEC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619" y="287222"/>
            <a:ext cx="6390861" cy="39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AE83-C20D-489C-963D-A6709C5D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GLMM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BE6EEE-30BB-8651-BEF0-47B6B60F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41" y="503583"/>
            <a:ext cx="5270500" cy="13716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5A44CB5-7D40-87AC-C967-87F4CBC7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09" y="2013641"/>
            <a:ext cx="7772400" cy="4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4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3C2B-9544-ED72-2172-16161943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Estimation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8D44-AD0A-2BC5-EF93-7FE1654D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don’t care what each sub-group is doing, but we want to get rid of that underlying structure from our model? </a:t>
            </a:r>
          </a:p>
          <a:p>
            <a:r>
              <a:rPr lang="en-US" dirty="0"/>
              <a:t>GEE gives us the marginal parameter estimates, after removing the effect of group-level variance</a:t>
            </a:r>
          </a:p>
        </p:txBody>
      </p:sp>
    </p:spTree>
    <p:extLst>
      <p:ext uri="{BB962C8B-B14F-4D97-AF65-F5344CB8AC3E}">
        <p14:creationId xmlns:p14="http://schemas.microsoft.com/office/powerpoint/2010/main" val="719449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3C2B-9544-ED72-2172-16161943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37"/>
            <a:ext cx="10515600" cy="1325563"/>
          </a:xfrm>
        </p:spPr>
        <p:txBody>
          <a:bodyPr/>
          <a:lstStyle/>
          <a:p>
            <a:r>
              <a:rPr lang="en-US" dirty="0"/>
              <a:t>General Estimation Equations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306A82B-2170-9844-B4BC-EDB24727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65" y="1442700"/>
            <a:ext cx="7978270" cy="49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1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3C2B-9544-ED72-2172-16161943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9"/>
            <a:ext cx="10515600" cy="1325563"/>
          </a:xfrm>
        </p:spPr>
        <p:txBody>
          <a:bodyPr/>
          <a:lstStyle/>
          <a:p>
            <a:r>
              <a:rPr lang="en-US" dirty="0"/>
              <a:t>General Estimation Equations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38008A2-FC81-2F0F-D2C0-DE9BEC29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03" y="967303"/>
            <a:ext cx="6996627" cy="578468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0BA065-6834-DDE8-3E62-5CB220F9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76" y="967303"/>
            <a:ext cx="3568700" cy="1955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83E840-8A89-4B57-9B0F-209B25797616}"/>
              </a:ext>
            </a:extLst>
          </p:cNvPr>
          <p:cNvCxnSpPr/>
          <p:nvPr/>
        </p:nvCxnSpPr>
        <p:spPr>
          <a:xfrm flipH="1">
            <a:off x="5497286" y="3712028"/>
            <a:ext cx="3537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2B6874-E6C7-B757-596C-4B099DA7C778}"/>
              </a:ext>
            </a:extLst>
          </p:cNvPr>
          <p:cNvSpPr txBox="1"/>
          <p:nvPr/>
        </p:nvSpPr>
        <p:spPr>
          <a:xfrm>
            <a:off x="9035143" y="342900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Robust S.E. is robust! When N is large, this estimate is very good</a:t>
            </a:r>
          </a:p>
          <a:p>
            <a:endParaRPr lang="en-US" dirty="0"/>
          </a:p>
          <a:p>
            <a:r>
              <a:rPr lang="en-US" dirty="0"/>
              <a:t>When N is small, this tends to be an underestimate of the true standard 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DC772B-CD36-9E75-0E44-56605B65B0EA}"/>
              </a:ext>
            </a:extLst>
          </p:cNvPr>
          <p:cNvCxnSpPr>
            <a:cxnSpLocks/>
          </p:cNvCxnSpPr>
          <p:nvPr/>
        </p:nvCxnSpPr>
        <p:spPr>
          <a:xfrm flipH="1" flipV="1">
            <a:off x="3276600" y="3712028"/>
            <a:ext cx="6838404" cy="21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169426-BF43-961D-5137-403DCB04DCD2}"/>
              </a:ext>
            </a:extLst>
          </p:cNvPr>
          <p:cNvSpPr txBox="1"/>
          <p:nvPr/>
        </p:nvSpPr>
        <p:spPr>
          <a:xfrm>
            <a:off x="10115004" y="5595256"/>
            <a:ext cx="166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you’d get with a GLM</a:t>
            </a:r>
          </a:p>
        </p:txBody>
      </p:sp>
    </p:spTree>
    <p:extLst>
      <p:ext uri="{BB962C8B-B14F-4D97-AF65-F5344CB8AC3E}">
        <p14:creationId xmlns:p14="http://schemas.microsoft.com/office/powerpoint/2010/main" val="8010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3C2B-9544-ED72-2172-16161943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153" y="108987"/>
            <a:ext cx="2753139" cy="1325563"/>
          </a:xfrm>
        </p:spPr>
        <p:txBody>
          <a:bodyPr/>
          <a:lstStyle/>
          <a:p>
            <a:pPr algn="ctr"/>
            <a:r>
              <a:rPr lang="en-US" dirty="0"/>
              <a:t>GEE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71D538E-538E-C056-8FC5-2DAFE357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7" y="1272208"/>
            <a:ext cx="6018752" cy="49761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133D01-3CCE-C6AA-F944-AADE8F536F6A}"/>
              </a:ext>
            </a:extLst>
          </p:cNvPr>
          <p:cNvSpPr/>
          <p:nvPr/>
        </p:nvSpPr>
        <p:spPr>
          <a:xfrm>
            <a:off x="477599" y="3402496"/>
            <a:ext cx="4279931" cy="877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7CD618C-3E2F-AAC7-4E1C-4E9DCD2E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91" y="2174454"/>
            <a:ext cx="4412975" cy="25090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0543C7-3379-6350-3E3C-5C9676E55690}"/>
              </a:ext>
            </a:extLst>
          </p:cNvPr>
          <p:cNvSpPr txBox="1">
            <a:spLocks/>
          </p:cNvSpPr>
          <p:nvPr/>
        </p:nvSpPr>
        <p:spPr>
          <a:xfrm>
            <a:off x="5635224" y="108986"/>
            <a:ext cx="2753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34FD12-F3FA-9509-EE94-D1B541130251}"/>
              </a:ext>
            </a:extLst>
          </p:cNvPr>
          <p:cNvSpPr txBox="1">
            <a:spLocks/>
          </p:cNvSpPr>
          <p:nvPr/>
        </p:nvSpPr>
        <p:spPr>
          <a:xfrm>
            <a:off x="8396908" y="108985"/>
            <a:ext cx="2753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34EA8-5ABC-6736-6070-0923DBD9F943}"/>
              </a:ext>
            </a:extLst>
          </p:cNvPr>
          <p:cNvSpPr/>
          <p:nvPr/>
        </p:nvSpPr>
        <p:spPr>
          <a:xfrm>
            <a:off x="7606747" y="3720547"/>
            <a:ext cx="4279931" cy="877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0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53B11-F90F-3A7A-E6F6-89615EE1BAAD}"/>
              </a:ext>
            </a:extLst>
          </p:cNvPr>
          <p:cNvCxnSpPr/>
          <p:nvPr/>
        </p:nvCxnSpPr>
        <p:spPr>
          <a:xfrm flipV="1">
            <a:off x="201168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B8E498-11C9-49E1-8723-2366F46CB191}"/>
              </a:ext>
            </a:extLst>
          </p:cNvPr>
          <p:cNvCxnSpPr/>
          <p:nvPr/>
        </p:nvCxnSpPr>
        <p:spPr>
          <a:xfrm flipV="1">
            <a:off x="286131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D44FB-1B54-C84C-2464-BD4022F49B9A}"/>
              </a:ext>
            </a:extLst>
          </p:cNvPr>
          <p:cNvCxnSpPr/>
          <p:nvPr/>
        </p:nvCxnSpPr>
        <p:spPr>
          <a:xfrm flipV="1">
            <a:off x="382905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9D53D8-DC3C-256D-4231-3B0F24893CC4}"/>
              </a:ext>
            </a:extLst>
          </p:cNvPr>
          <p:cNvSpPr txBox="1"/>
          <p:nvPr/>
        </p:nvSpPr>
        <p:spPr>
          <a:xfrm>
            <a:off x="1636400" y="2705347"/>
            <a:ext cx="80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85B13-B548-7711-7F97-516F9113FCFB}"/>
              </a:ext>
            </a:extLst>
          </p:cNvPr>
          <p:cNvSpPr txBox="1"/>
          <p:nvPr/>
        </p:nvSpPr>
        <p:spPr>
          <a:xfrm>
            <a:off x="2579375" y="2705346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27D72-70C2-87E7-AAF5-E4126A33975D}"/>
              </a:ext>
            </a:extLst>
          </p:cNvPr>
          <p:cNvSpPr txBox="1"/>
          <p:nvPr/>
        </p:nvSpPr>
        <p:spPr>
          <a:xfrm>
            <a:off x="3598539" y="2705346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8210549" y="22764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7B0A30-4CA6-F790-E731-00E081A8EC80}"/>
              </a:ext>
            </a:extLst>
          </p:cNvPr>
          <p:cNvCxnSpPr/>
          <p:nvPr/>
        </p:nvCxnSpPr>
        <p:spPr>
          <a:xfrm flipV="1">
            <a:off x="5097780" y="1943100"/>
            <a:ext cx="4229100" cy="414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6523F7-868C-E2F3-748C-577F231A3C2B}"/>
                  </a:ext>
                </a:extLst>
              </p:cNvPr>
              <p:cNvSpPr txBox="1"/>
              <p:nvPr/>
            </p:nvSpPr>
            <p:spPr>
              <a:xfrm>
                <a:off x="9217515" y="2137975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6523F7-868C-E2F3-748C-577F231A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15" y="2137975"/>
                <a:ext cx="279692" cy="276999"/>
              </a:xfrm>
              <a:prstGeom prst="rect">
                <a:avLst/>
              </a:prstGeom>
              <a:blipFill>
                <a:blip r:embed="rId4"/>
                <a:stretch>
                  <a:fillRect l="-26087" r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886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53B11-F90F-3A7A-E6F6-89615EE1BAAD}"/>
              </a:ext>
            </a:extLst>
          </p:cNvPr>
          <p:cNvCxnSpPr/>
          <p:nvPr/>
        </p:nvCxnSpPr>
        <p:spPr>
          <a:xfrm flipV="1">
            <a:off x="201168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B8E498-11C9-49E1-8723-2366F46CB191}"/>
              </a:ext>
            </a:extLst>
          </p:cNvPr>
          <p:cNvCxnSpPr/>
          <p:nvPr/>
        </p:nvCxnSpPr>
        <p:spPr>
          <a:xfrm flipV="1">
            <a:off x="286131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D44FB-1B54-C84C-2464-BD4022F49B9A}"/>
              </a:ext>
            </a:extLst>
          </p:cNvPr>
          <p:cNvCxnSpPr/>
          <p:nvPr/>
        </p:nvCxnSpPr>
        <p:spPr>
          <a:xfrm flipV="1">
            <a:off x="382905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9D53D8-DC3C-256D-4231-3B0F24893CC4}"/>
              </a:ext>
            </a:extLst>
          </p:cNvPr>
          <p:cNvSpPr txBox="1"/>
          <p:nvPr/>
        </p:nvSpPr>
        <p:spPr>
          <a:xfrm>
            <a:off x="1636400" y="2705347"/>
            <a:ext cx="80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85B13-B548-7711-7F97-516F9113FCFB}"/>
              </a:ext>
            </a:extLst>
          </p:cNvPr>
          <p:cNvSpPr txBox="1"/>
          <p:nvPr/>
        </p:nvSpPr>
        <p:spPr>
          <a:xfrm>
            <a:off x="2579375" y="2705346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27D72-70C2-87E7-AAF5-E4126A33975D}"/>
              </a:ext>
            </a:extLst>
          </p:cNvPr>
          <p:cNvSpPr txBox="1"/>
          <p:nvPr/>
        </p:nvSpPr>
        <p:spPr>
          <a:xfrm>
            <a:off x="3598539" y="2705346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8210549" y="22764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7B0A30-4CA6-F790-E731-00E081A8EC80}"/>
              </a:ext>
            </a:extLst>
          </p:cNvPr>
          <p:cNvCxnSpPr/>
          <p:nvPr/>
        </p:nvCxnSpPr>
        <p:spPr>
          <a:xfrm flipV="1">
            <a:off x="5097780" y="1943100"/>
            <a:ext cx="4229100" cy="414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6523F7-868C-E2F3-748C-577F231A3C2B}"/>
                  </a:ext>
                </a:extLst>
              </p:cNvPr>
              <p:cNvSpPr txBox="1"/>
              <p:nvPr/>
            </p:nvSpPr>
            <p:spPr>
              <a:xfrm>
                <a:off x="9217515" y="2137975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6523F7-868C-E2F3-748C-577F231A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15" y="2137975"/>
                <a:ext cx="279692" cy="276999"/>
              </a:xfrm>
              <a:prstGeom prst="rect">
                <a:avLst/>
              </a:prstGeom>
              <a:blipFill>
                <a:blip r:embed="rId4"/>
                <a:stretch>
                  <a:fillRect l="-26087" r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2D2186-8C86-2C0D-D979-3A2254AC6A87}"/>
              </a:ext>
            </a:extLst>
          </p:cNvPr>
          <p:cNvCxnSpPr>
            <a:cxnSpLocks/>
          </p:cNvCxnSpPr>
          <p:nvPr/>
        </p:nvCxnSpPr>
        <p:spPr>
          <a:xfrm>
            <a:off x="8271826" y="2369504"/>
            <a:ext cx="0" cy="5985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27BA2-FECE-D375-EB72-89147D019E9E}"/>
                  </a:ext>
                </a:extLst>
              </p:cNvPr>
              <p:cNvSpPr txBox="1"/>
              <p:nvPr/>
            </p:nvSpPr>
            <p:spPr>
              <a:xfrm>
                <a:off x="484810" y="3312062"/>
                <a:ext cx="40290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our </a:t>
                </a:r>
                <a:r>
                  <a:rPr lang="en-US" i="1" dirty="0"/>
                  <a:t>data</a:t>
                </a:r>
                <a:r>
                  <a:rPr lang="en-US" dirty="0"/>
                  <a:t>, x and y, minimize the sum of squared distances between dependent variable and line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Basically, rearrange formula above and take derivative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set equal to 0 and you have the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27BA2-FECE-D375-EB72-89147D019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0" y="3312062"/>
                <a:ext cx="4029075" cy="2031325"/>
              </a:xfrm>
              <a:prstGeom prst="rect">
                <a:avLst/>
              </a:prstGeom>
              <a:blipFill>
                <a:blip r:embed="rId5"/>
                <a:stretch>
                  <a:fillRect l="-943" t="-1242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90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B67-DFF6-A135-8E80-E014E204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ecology, linear independence isn’t always </a:t>
            </a:r>
            <a:r>
              <a:rPr lang="en-US" dirty="0" err="1"/>
              <a:t>acheived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A23B-F2E1-3E40-E014-3074D046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04"/>
            <a:ext cx="10515600" cy="4351338"/>
          </a:xfrm>
        </p:spPr>
        <p:txBody>
          <a:bodyPr/>
          <a:lstStyle/>
          <a:p>
            <a:r>
              <a:rPr lang="en-US" dirty="0"/>
              <a:t>Pseudo-replication</a:t>
            </a:r>
          </a:p>
          <a:p>
            <a:pPr lvl="1"/>
            <a:r>
              <a:rPr lang="en-US" dirty="0"/>
              <a:t>Because individuals are close together, they have some sort of spatial autocorrelation (like treating different branches on the same tree as independent of each other)</a:t>
            </a:r>
          </a:p>
          <a:p>
            <a:pPr lvl="1"/>
            <a:r>
              <a:rPr lang="en-US" dirty="0"/>
              <a:t>Comes up often in field observation studies or landscape-scale manipulations</a:t>
            </a:r>
          </a:p>
          <a:p>
            <a:pPr lvl="1"/>
            <a:r>
              <a:rPr lang="en-US" dirty="0"/>
              <a:t>First identified by Stuart </a:t>
            </a:r>
            <a:r>
              <a:rPr lang="en-US" dirty="0" err="1"/>
              <a:t>Hurlbert</a:t>
            </a:r>
            <a:r>
              <a:rPr lang="en-US" dirty="0"/>
              <a:t> in 1984; </a:t>
            </a:r>
            <a:r>
              <a:rPr lang="en-US" i="1" dirty="0" err="1"/>
              <a:t>Pseudoreplication</a:t>
            </a:r>
            <a:r>
              <a:rPr lang="en-US" i="1" dirty="0"/>
              <a:t> and the Design of Ecological Field Experiments, </a:t>
            </a:r>
            <a:r>
              <a:rPr lang="en-US" dirty="0"/>
              <a:t>Ecol. Monographs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C2F51-DA34-807B-DD95-FF2A51B8AE11}"/>
              </a:ext>
            </a:extLst>
          </p:cNvPr>
          <p:cNvCxnSpPr/>
          <p:nvPr/>
        </p:nvCxnSpPr>
        <p:spPr>
          <a:xfrm>
            <a:off x="4572000" y="4348976"/>
            <a:ext cx="0" cy="22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AFD72D-1CF9-C3D1-8E4F-DDBE7B89CC94}"/>
              </a:ext>
            </a:extLst>
          </p:cNvPr>
          <p:cNvCxnSpPr>
            <a:cxnSpLocks/>
          </p:cNvCxnSpPr>
          <p:nvPr/>
        </p:nvCxnSpPr>
        <p:spPr>
          <a:xfrm flipH="1">
            <a:off x="4572000" y="6634976"/>
            <a:ext cx="3616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D6BDE-30AF-5A1C-D545-6392E36CB911}"/>
              </a:ext>
            </a:extLst>
          </p:cNvPr>
          <p:cNvSpPr txBox="1"/>
          <p:nvPr/>
        </p:nvSpPr>
        <p:spPr>
          <a:xfrm>
            <a:off x="4716965" y="6570932"/>
            <a:ext cx="30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                Distance                  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98F9A-E763-99DA-DD27-7D49D746422E}"/>
              </a:ext>
            </a:extLst>
          </p:cNvPr>
          <p:cNvSpPr txBox="1"/>
          <p:nvPr/>
        </p:nvSpPr>
        <p:spPr>
          <a:xfrm rot="16200000">
            <a:off x="4182644" y="5102620"/>
            <a:ext cx="4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𝝆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979B72-23C7-5F6C-2691-722E916A22C8}"/>
              </a:ext>
            </a:extLst>
          </p:cNvPr>
          <p:cNvCxnSpPr>
            <a:cxnSpLocks/>
          </p:cNvCxnSpPr>
          <p:nvPr/>
        </p:nvCxnSpPr>
        <p:spPr>
          <a:xfrm flipH="1" flipV="1">
            <a:off x="4795024" y="4407597"/>
            <a:ext cx="3211552" cy="2004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3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53B11-F90F-3A7A-E6F6-89615EE1BAAD}"/>
              </a:ext>
            </a:extLst>
          </p:cNvPr>
          <p:cNvCxnSpPr/>
          <p:nvPr/>
        </p:nvCxnSpPr>
        <p:spPr>
          <a:xfrm flipV="1">
            <a:off x="201168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B8E498-11C9-49E1-8723-2366F46CB191}"/>
              </a:ext>
            </a:extLst>
          </p:cNvPr>
          <p:cNvCxnSpPr/>
          <p:nvPr/>
        </p:nvCxnSpPr>
        <p:spPr>
          <a:xfrm flipV="1">
            <a:off x="286131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D44FB-1B54-C84C-2464-BD4022F49B9A}"/>
              </a:ext>
            </a:extLst>
          </p:cNvPr>
          <p:cNvCxnSpPr/>
          <p:nvPr/>
        </p:nvCxnSpPr>
        <p:spPr>
          <a:xfrm flipV="1">
            <a:off x="3829050" y="232029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9D53D8-DC3C-256D-4231-3B0F24893CC4}"/>
              </a:ext>
            </a:extLst>
          </p:cNvPr>
          <p:cNvSpPr txBox="1"/>
          <p:nvPr/>
        </p:nvSpPr>
        <p:spPr>
          <a:xfrm>
            <a:off x="1636400" y="2705347"/>
            <a:ext cx="80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85B13-B548-7711-7F97-516F9113FCFB}"/>
              </a:ext>
            </a:extLst>
          </p:cNvPr>
          <p:cNvSpPr txBox="1"/>
          <p:nvPr/>
        </p:nvSpPr>
        <p:spPr>
          <a:xfrm>
            <a:off x="2579375" y="2705346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27D72-70C2-87E7-AAF5-E4126A33975D}"/>
              </a:ext>
            </a:extLst>
          </p:cNvPr>
          <p:cNvSpPr txBox="1"/>
          <p:nvPr/>
        </p:nvSpPr>
        <p:spPr>
          <a:xfrm>
            <a:off x="3598539" y="2705346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8210549" y="22764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7B0A30-4CA6-F790-E731-00E081A8EC80}"/>
              </a:ext>
            </a:extLst>
          </p:cNvPr>
          <p:cNvCxnSpPr/>
          <p:nvPr/>
        </p:nvCxnSpPr>
        <p:spPr>
          <a:xfrm flipV="1">
            <a:off x="5097780" y="1943100"/>
            <a:ext cx="4229100" cy="414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6523F7-868C-E2F3-748C-577F231A3C2B}"/>
                  </a:ext>
                </a:extLst>
              </p:cNvPr>
              <p:cNvSpPr txBox="1"/>
              <p:nvPr/>
            </p:nvSpPr>
            <p:spPr>
              <a:xfrm>
                <a:off x="9217515" y="2137975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6523F7-868C-E2F3-748C-577F231A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15" y="2137975"/>
                <a:ext cx="279692" cy="276999"/>
              </a:xfrm>
              <a:prstGeom prst="rect">
                <a:avLst/>
              </a:prstGeom>
              <a:blipFill>
                <a:blip r:embed="rId4"/>
                <a:stretch>
                  <a:fillRect l="-26087" r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212FB70-6AA4-A8C2-8E16-22C00001A788}"/>
              </a:ext>
            </a:extLst>
          </p:cNvPr>
          <p:cNvSpPr/>
          <p:nvPr/>
        </p:nvSpPr>
        <p:spPr>
          <a:xfrm>
            <a:off x="8681085" y="2461339"/>
            <a:ext cx="125730" cy="125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8ABFCB-D3DA-1FE3-24DB-233CB77CEA0D}"/>
              </a:ext>
            </a:extLst>
          </p:cNvPr>
          <p:cNvCxnSpPr>
            <a:cxnSpLocks/>
          </p:cNvCxnSpPr>
          <p:nvPr/>
        </p:nvCxnSpPr>
        <p:spPr>
          <a:xfrm flipH="1">
            <a:off x="5097780" y="2522616"/>
            <a:ext cx="3601718" cy="3484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E4A2C8-2933-E63F-49BC-BA3B9FFB50DA}"/>
              </a:ext>
            </a:extLst>
          </p:cNvPr>
          <p:cNvCxnSpPr>
            <a:cxnSpLocks/>
          </p:cNvCxnSpPr>
          <p:nvPr/>
        </p:nvCxnSpPr>
        <p:spPr>
          <a:xfrm flipV="1">
            <a:off x="8758302" y="2585051"/>
            <a:ext cx="0" cy="350713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37769A-1109-3517-640C-CA6D1438A342}"/>
                  </a:ext>
                </a:extLst>
              </p:cNvPr>
              <p:cNvSpPr txBox="1"/>
              <p:nvPr/>
            </p:nvSpPr>
            <p:spPr>
              <a:xfrm>
                <a:off x="4908688" y="242834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37769A-1109-3517-640C-CA6D1438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88" y="2428347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25000" t="-13043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81C4E-6831-5F97-3BD6-03D27C582A93}"/>
                  </a:ext>
                </a:extLst>
              </p:cNvPr>
              <p:cNvSpPr txBox="1"/>
              <p:nvPr/>
            </p:nvSpPr>
            <p:spPr>
              <a:xfrm>
                <a:off x="443394" y="3889942"/>
                <a:ext cx="42719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Critical 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Dependent variables are normally distributed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(NOT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Raw data can be any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All observations are </a:t>
                </a:r>
                <a:r>
                  <a:rPr lang="en-US" dirty="0" err="1">
                    <a:solidFill>
                      <a:srgbClr val="FF0000"/>
                    </a:solidFill>
                  </a:rPr>
                  <a:t>i.i.d.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81C4E-6831-5F97-3BD6-03D27C582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94" y="3889942"/>
                <a:ext cx="4271962" cy="1477328"/>
              </a:xfrm>
              <a:prstGeom prst="rect">
                <a:avLst/>
              </a:prstGeom>
              <a:blipFill>
                <a:blip r:embed="rId6"/>
                <a:stretch>
                  <a:fillRect l="-1484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6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45A-AA06-2E0A-801C-1D430777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on normality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17DC-0F6A-E757-BDD6-4AC4D7EA8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X, Y ~ N(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 d</a:t>
                </a:r>
              </a:p>
              <a:p>
                <a:r>
                  <a:rPr lang="en-US" dirty="0"/>
                  <a:t>Independent variables (X) can have any distribution!</a:t>
                </a:r>
              </a:p>
              <a:p>
                <a:r>
                  <a:rPr lang="en-US" dirty="0"/>
                  <a:t>Dependent variables Y can have any distribution around it’s mean value! </a:t>
                </a:r>
              </a:p>
              <a:p>
                <a:r>
                  <a:rPr lang="en-US" dirty="0"/>
                  <a:t>The assumption of ALL linear models is that our observations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are normally distributed around our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17DC-0F6A-E757-BDD6-4AC4D7EA8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408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DEC3-BDB6-412A-940B-89BB7159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Normality assumptions are theoretical, and pretty damned robust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8C14FF-C511-77C5-BC45-F7EF35CC87F5}"/>
              </a:ext>
            </a:extLst>
          </p:cNvPr>
          <p:cNvSpPr/>
          <p:nvPr/>
        </p:nvSpPr>
        <p:spPr>
          <a:xfrm>
            <a:off x="-14288" y="2385987"/>
            <a:ext cx="12144376" cy="2714651"/>
          </a:xfrm>
          <a:custGeom>
            <a:avLst/>
            <a:gdLst>
              <a:gd name="connsiteX0" fmla="*/ 0 w 12144376"/>
              <a:gd name="connsiteY0" fmla="*/ 2514626 h 2714651"/>
              <a:gd name="connsiteX1" fmla="*/ 2771776 w 12144376"/>
              <a:gd name="connsiteY1" fmla="*/ 1871688 h 2714651"/>
              <a:gd name="connsiteX2" fmla="*/ 6100763 w 12144376"/>
              <a:gd name="connsiteY2" fmla="*/ 26 h 2714651"/>
              <a:gd name="connsiteX3" fmla="*/ 9058276 w 12144376"/>
              <a:gd name="connsiteY3" fmla="*/ 1914551 h 2714651"/>
              <a:gd name="connsiteX4" fmla="*/ 12144376 w 12144376"/>
              <a:gd name="connsiteY4" fmla="*/ 2714651 h 27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4376" h="2714651">
                <a:moveTo>
                  <a:pt x="0" y="2514626"/>
                </a:moveTo>
                <a:cubicBezTo>
                  <a:pt x="877491" y="2402707"/>
                  <a:pt x="1754982" y="2290788"/>
                  <a:pt x="2771776" y="1871688"/>
                </a:cubicBezTo>
                <a:cubicBezTo>
                  <a:pt x="3788570" y="1452588"/>
                  <a:pt x="5053013" y="-7118"/>
                  <a:pt x="6100763" y="26"/>
                </a:cubicBezTo>
                <a:cubicBezTo>
                  <a:pt x="7148513" y="7170"/>
                  <a:pt x="8051007" y="1462114"/>
                  <a:pt x="9058276" y="1914551"/>
                </a:cubicBezTo>
                <a:cubicBezTo>
                  <a:pt x="10065545" y="2366988"/>
                  <a:pt x="11104960" y="2540819"/>
                  <a:pt x="12144376" y="27146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B75C0-48FD-80F0-96FA-E2A440025788}"/>
              </a:ext>
            </a:extLst>
          </p:cNvPr>
          <p:cNvCxnSpPr/>
          <p:nvPr/>
        </p:nvCxnSpPr>
        <p:spPr>
          <a:xfrm>
            <a:off x="-14288" y="5357813"/>
            <a:ext cx="12206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4212C-E8A2-B2CE-F3F9-69C59FC53D02}"/>
              </a:ext>
            </a:extLst>
          </p:cNvPr>
          <p:cNvCxnSpPr/>
          <p:nvPr/>
        </p:nvCxnSpPr>
        <p:spPr>
          <a:xfrm>
            <a:off x="6096000" y="2143125"/>
            <a:ext cx="0" cy="350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8D5B75-D918-324A-E1E9-930DCD75262A}"/>
                  </a:ext>
                </a:extLst>
              </p:cNvPr>
              <p:cNvSpPr txBox="1"/>
              <p:nvPr/>
            </p:nvSpPr>
            <p:spPr>
              <a:xfrm>
                <a:off x="5703094" y="5643563"/>
                <a:ext cx="785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8D5B75-D918-324A-E1E9-930DCD75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94" y="5643563"/>
                <a:ext cx="78581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3368B6-9B32-4116-FAC8-F99D77B3816C}"/>
              </a:ext>
            </a:extLst>
          </p:cNvPr>
          <p:cNvCxnSpPr/>
          <p:nvPr/>
        </p:nvCxnSpPr>
        <p:spPr>
          <a:xfrm>
            <a:off x="10344150" y="5549624"/>
            <a:ext cx="1785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F1801-0E5A-565D-B613-C48E08DFAEF9}"/>
              </a:ext>
            </a:extLst>
          </p:cNvPr>
          <p:cNvCxnSpPr>
            <a:cxnSpLocks/>
          </p:cNvCxnSpPr>
          <p:nvPr/>
        </p:nvCxnSpPr>
        <p:spPr>
          <a:xfrm flipH="1" flipV="1">
            <a:off x="61913" y="5549624"/>
            <a:ext cx="1785938" cy="4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216DF3-765A-1EDF-03BD-57D78B19C08E}"/>
                  </a:ext>
                </a:extLst>
              </p:cNvPr>
              <p:cNvSpPr txBox="1"/>
              <p:nvPr/>
            </p:nvSpPr>
            <p:spPr>
              <a:xfrm>
                <a:off x="741651" y="5526049"/>
                <a:ext cx="387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216DF3-765A-1EDF-03BD-57D78B19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1" y="5526049"/>
                <a:ext cx="387927" cy="430887"/>
              </a:xfrm>
              <a:prstGeom prst="rect">
                <a:avLst/>
              </a:prstGeom>
              <a:blipFill>
                <a:blip r:embed="rId3"/>
                <a:stretch>
                  <a:fillRect l="-12903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B11AB1-FFF3-4772-012F-FE018E1DCA9C}"/>
                  </a:ext>
                </a:extLst>
              </p:cNvPr>
              <p:cNvSpPr txBox="1"/>
              <p:nvPr/>
            </p:nvSpPr>
            <p:spPr>
              <a:xfrm>
                <a:off x="11159836" y="5527118"/>
                <a:ext cx="387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B11AB1-FFF3-4772-012F-FE018E1D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836" y="5527118"/>
                <a:ext cx="387927" cy="430887"/>
              </a:xfrm>
              <a:prstGeom prst="rect">
                <a:avLst/>
              </a:prstGeom>
              <a:blipFill>
                <a:blip r:embed="rId4"/>
                <a:stretch>
                  <a:fillRect l="-12500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28D6DB8-A50F-E3B8-834F-F3821FC33D41}"/>
              </a:ext>
            </a:extLst>
          </p:cNvPr>
          <p:cNvSpPr/>
          <p:nvPr/>
        </p:nvSpPr>
        <p:spPr>
          <a:xfrm>
            <a:off x="5557838" y="2786063"/>
            <a:ext cx="538162" cy="2571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F41B28-8967-A1EC-3C82-02447060EC5A}"/>
              </a:ext>
            </a:extLst>
          </p:cNvPr>
          <p:cNvSpPr/>
          <p:nvPr/>
        </p:nvSpPr>
        <p:spPr>
          <a:xfrm>
            <a:off x="6096000" y="3000377"/>
            <a:ext cx="538162" cy="2357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5C098-C323-ECBF-0E7A-3B3FECD0ED9A}"/>
              </a:ext>
            </a:extLst>
          </p:cNvPr>
          <p:cNvSpPr/>
          <p:nvPr/>
        </p:nvSpPr>
        <p:spPr>
          <a:xfrm>
            <a:off x="6636543" y="3529016"/>
            <a:ext cx="538162" cy="1821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83D933-D4EB-7A74-456B-4F96AE548140}"/>
              </a:ext>
            </a:extLst>
          </p:cNvPr>
          <p:cNvSpPr/>
          <p:nvPr/>
        </p:nvSpPr>
        <p:spPr>
          <a:xfrm>
            <a:off x="5017295" y="3536159"/>
            <a:ext cx="538162" cy="1821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89760-75F3-CC52-8952-5E577788D92E}"/>
              </a:ext>
            </a:extLst>
          </p:cNvPr>
          <p:cNvSpPr/>
          <p:nvPr/>
        </p:nvSpPr>
        <p:spPr>
          <a:xfrm>
            <a:off x="4479133" y="3900514"/>
            <a:ext cx="538162" cy="1457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38754-5DC8-9C6C-A766-69DCF741918C}"/>
              </a:ext>
            </a:extLst>
          </p:cNvPr>
          <p:cNvSpPr/>
          <p:nvPr/>
        </p:nvSpPr>
        <p:spPr>
          <a:xfrm>
            <a:off x="7174704" y="4757741"/>
            <a:ext cx="538162" cy="600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BF429-FBC4-69A2-C80F-E57636A01A76}"/>
              </a:ext>
            </a:extLst>
          </p:cNvPr>
          <p:cNvCxnSpPr/>
          <p:nvPr/>
        </p:nvCxnSpPr>
        <p:spPr>
          <a:xfrm>
            <a:off x="4729163" y="5100638"/>
            <a:ext cx="0" cy="44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F4C398-9268-9FB3-E60E-23D02BE5BD9C}"/>
              </a:ext>
            </a:extLst>
          </p:cNvPr>
          <p:cNvCxnSpPr/>
          <p:nvPr/>
        </p:nvCxnSpPr>
        <p:spPr>
          <a:xfrm>
            <a:off x="7439026" y="5103020"/>
            <a:ext cx="0" cy="44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211764-DAC6-AE5C-A793-0A190F13F8F4}"/>
              </a:ext>
            </a:extLst>
          </p:cNvPr>
          <p:cNvSpPr txBox="1"/>
          <p:nvPr/>
        </p:nvSpPr>
        <p:spPr>
          <a:xfrm>
            <a:off x="4467228" y="5526049"/>
            <a:ext cx="6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D45EF-3804-2257-D906-5774DA192985}"/>
              </a:ext>
            </a:extLst>
          </p:cNvPr>
          <p:cNvSpPr txBox="1"/>
          <p:nvPr/>
        </p:nvSpPr>
        <p:spPr>
          <a:xfrm>
            <a:off x="7174704" y="5509977"/>
            <a:ext cx="6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57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DEC3-BDB6-412A-940B-89BB7159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Instead of testing that our data is normally distributed, we should test that our </a:t>
            </a:r>
            <a:r>
              <a:rPr lang="en-US" i="1" dirty="0"/>
              <a:t>model residuals</a:t>
            </a:r>
            <a:r>
              <a:rPr lang="en-US" dirty="0"/>
              <a:t> are normal(-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8C14FF-C511-77C5-BC45-F7EF35CC87F5}"/>
              </a:ext>
            </a:extLst>
          </p:cNvPr>
          <p:cNvSpPr/>
          <p:nvPr/>
        </p:nvSpPr>
        <p:spPr>
          <a:xfrm>
            <a:off x="-14288" y="2385987"/>
            <a:ext cx="12144376" cy="2714651"/>
          </a:xfrm>
          <a:custGeom>
            <a:avLst/>
            <a:gdLst>
              <a:gd name="connsiteX0" fmla="*/ 0 w 12144376"/>
              <a:gd name="connsiteY0" fmla="*/ 2514626 h 2714651"/>
              <a:gd name="connsiteX1" fmla="*/ 2771776 w 12144376"/>
              <a:gd name="connsiteY1" fmla="*/ 1871688 h 2714651"/>
              <a:gd name="connsiteX2" fmla="*/ 6100763 w 12144376"/>
              <a:gd name="connsiteY2" fmla="*/ 26 h 2714651"/>
              <a:gd name="connsiteX3" fmla="*/ 9058276 w 12144376"/>
              <a:gd name="connsiteY3" fmla="*/ 1914551 h 2714651"/>
              <a:gd name="connsiteX4" fmla="*/ 12144376 w 12144376"/>
              <a:gd name="connsiteY4" fmla="*/ 2714651 h 27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4376" h="2714651">
                <a:moveTo>
                  <a:pt x="0" y="2514626"/>
                </a:moveTo>
                <a:cubicBezTo>
                  <a:pt x="877491" y="2402707"/>
                  <a:pt x="1754982" y="2290788"/>
                  <a:pt x="2771776" y="1871688"/>
                </a:cubicBezTo>
                <a:cubicBezTo>
                  <a:pt x="3788570" y="1452588"/>
                  <a:pt x="5053013" y="-7118"/>
                  <a:pt x="6100763" y="26"/>
                </a:cubicBezTo>
                <a:cubicBezTo>
                  <a:pt x="7148513" y="7170"/>
                  <a:pt x="8051007" y="1462114"/>
                  <a:pt x="9058276" y="1914551"/>
                </a:cubicBezTo>
                <a:cubicBezTo>
                  <a:pt x="10065545" y="2366988"/>
                  <a:pt x="11104960" y="2540819"/>
                  <a:pt x="12144376" y="27146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B75C0-48FD-80F0-96FA-E2A440025788}"/>
              </a:ext>
            </a:extLst>
          </p:cNvPr>
          <p:cNvCxnSpPr/>
          <p:nvPr/>
        </p:nvCxnSpPr>
        <p:spPr>
          <a:xfrm>
            <a:off x="-14288" y="5357813"/>
            <a:ext cx="12206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4212C-E8A2-B2CE-F3F9-69C59FC53D02}"/>
              </a:ext>
            </a:extLst>
          </p:cNvPr>
          <p:cNvCxnSpPr/>
          <p:nvPr/>
        </p:nvCxnSpPr>
        <p:spPr>
          <a:xfrm>
            <a:off x="6096000" y="2143125"/>
            <a:ext cx="0" cy="350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8D5B75-D918-324A-E1E9-930DCD75262A}"/>
                  </a:ext>
                </a:extLst>
              </p:cNvPr>
              <p:cNvSpPr txBox="1"/>
              <p:nvPr/>
            </p:nvSpPr>
            <p:spPr>
              <a:xfrm>
                <a:off x="5703094" y="5643563"/>
                <a:ext cx="785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8D5B75-D918-324A-E1E9-930DCD75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94" y="5643563"/>
                <a:ext cx="78581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3368B6-9B32-4116-FAC8-F99D77B3816C}"/>
              </a:ext>
            </a:extLst>
          </p:cNvPr>
          <p:cNvCxnSpPr/>
          <p:nvPr/>
        </p:nvCxnSpPr>
        <p:spPr>
          <a:xfrm>
            <a:off x="10344150" y="5549624"/>
            <a:ext cx="1785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F1801-0E5A-565D-B613-C48E08DFAEF9}"/>
              </a:ext>
            </a:extLst>
          </p:cNvPr>
          <p:cNvCxnSpPr>
            <a:cxnSpLocks/>
          </p:cNvCxnSpPr>
          <p:nvPr/>
        </p:nvCxnSpPr>
        <p:spPr>
          <a:xfrm flipH="1" flipV="1">
            <a:off x="61913" y="5549624"/>
            <a:ext cx="1785938" cy="4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216DF3-765A-1EDF-03BD-57D78B19C08E}"/>
                  </a:ext>
                </a:extLst>
              </p:cNvPr>
              <p:cNvSpPr txBox="1"/>
              <p:nvPr/>
            </p:nvSpPr>
            <p:spPr>
              <a:xfrm>
                <a:off x="741651" y="5526049"/>
                <a:ext cx="387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216DF3-765A-1EDF-03BD-57D78B19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1" y="5526049"/>
                <a:ext cx="387927" cy="430887"/>
              </a:xfrm>
              <a:prstGeom prst="rect">
                <a:avLst/>
              </a:prstGeom>
              <a:blipFill>
                <a:blip r:embed="rId3"/>
                <a:stretch>
                  <a:fillRect l="-12903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B11AB1-FFF3-4772-012F-FE018E1DCA9C}"/>
                  </a:ext>
                </a:extLst>
              </p:cNvPr>
              <p:cNvSpPr txBox="1"/>
              <p:nvPr/>
            </p:nvSpPr>
            <p:spPr>
              <a:xfrm>
                <a:off x="11159836" y="5527118"/>
                <a:ext cx="387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B11AB1-FFF3-4772-012F-FE018E1D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836" y="5527118"/>
                <a:ext cx="387927" cy="430887"/>
              </a:xfrm>
              <a:prstGeom prst="rect">
                <a:avLst/>
              </a:prstGeom>
              <a:blipFill>
                <a:blip r:embed="rId4"/>
                <a:stretch>
                  <a:fillRect l="-12500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28D6DB8-A50F-E3B8-834F-F3821FC33D41}"/>
              </a:ext>
            </a:extLst>
          </p:cNvPr>
          <p:cNvSpPr/>
          <p:nvPr/>
        </p:nvSpPr>
        <p:spPr>
          <a:xfrm>
            <a:off x="5557838" y="2786063"/>
            <a:ext cx="538162" cy="2571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F41B28-8967-A1EC-3C82-02447060EC5A}"/>
              </a:ext>
            </a:extLst>
          </p:cNvPr>
          <p:cNvSpPr/>
          <p:nvPr/>
        </p:nvSpPr>
        <p:spPr>
          <a:xfrm>
            <a:off x="6096000" y="3000377"/>
            <a:ext cx="538162" cy="2357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5C098-C323-ECBF-0E7A-3B3FECD0ED9A}"/>
              </a:ext>
            </a:extLst>
          </p:cNvPr>
          <p:cNvSpPr/>
          <p:nvPr/>
        </p:nvSpPr>
        <p:spPr>
          <a:xfrm>
            <a:off x="6636543" y="3529016"/>
            <a:ext cx="538162" cy="1821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83D933-D4EB-7A74-456B-4F96AE548140}"/>
              </a:ext>
            </a:extLst>
          </p:cNvPr>
          <p:cNvSpPr/>
          <p:nvPr/>
        </p:nvSpPr>
        <p:spPr>
          <a:xfrm>
            <a:off x="5017295" y="3536159"/>
            <a:ext cx="538162" cy="1821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89760-75F3-CC52-8952-5E577788D92E}"/>
              </a:ext>
            </a:extLst>
          </p:cNvPr>
          <p:cNvSpPr/>
          <p:nvPr/>
        </p:nvSpPr>
        <p:spPr>
          <a:xfrm>
            <a:off x="4479133" y="3900514"/>
            <a:ext cx="538162" cy="1457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38754-5DC8-9C6C-A766-69DCF741918C}"/>
              </a:ext>
            </a:extLst>
          </p:cNvPr>
          <p:cNvSpPr/>
          <p:nvPr/>
        </p:nvSpPr>
        <p:spPr>
          <a:xfrm>
            <a:off x="7174704" y="4757741"/>
            <a:ext cx="538162" cy="600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622924-311F-B716-A9F5-4AF5E792D31B}"/>
              </a:ext>
            </a:extLst>
          </p:cNvPr>
          <p:cNvCxnSpPr/>
          <p:nvPr/>
        </p:nvCxnSpPr>
        <p:spPr>
          <a:xfrm>
            <a:off x="4729163" y="5100638"/>
            <a:ext cx="0" cy="44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4E5F9-F704-5DAA-B0A1-B20B3BC22859}"/>
              </a:ext>
            </a:extLst>
          </p:cNvPr>
          <p:cNvCxnSpPr/>
          <p:nvPr/>
        </p:nvCxnSpPr>
        <p:spPr>
          <a:xfrm>
            <a:off x="7439026" y="5103020"/>
            <a:ext cx="0" cy="44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11AEC6-B1C2-14CE-AF45-EECFDC63A395}"/>
              </a:ext>
            </a:extLst>
          </p:cNvPr>
          <p:cNvSpPr txBox="1"/>
          <p:nvPr/>
        </p:nvSpPr>
        <p:spPr>
          <a:xfrm>
            <a:off x="4467228" y="5526049"/>
            <a:ext cx="6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7B59E-08B1-032C-9792-02E24E47AD58}"/>
              </a:ext>
            </a:extLst>
          </p:cNvPr>
          <p:cNvSpPr txBox="1"/>
          <p:nvPr/>
        </p:nvSpPr>
        <p:spPr>
          <a:xfrm>
            <a:off x="7174704" y="5509977"/>
            <a:ext cx="6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5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mixed effects models?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0238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only gives us a single predictor variable (X) and a single regression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02381" cy="4351338"/>
              </a:xfrm>
              <a:blipFill>
                <a:blip r:embed="rId2"/>
                <a:stretch>
                  <a:fillRect l="-300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EB8B818-D41D-E2BE-75DB-8B12388C36D7}"/>
              </a:ext>
            </a:extLst>
          </p:cNvPr>
          <p:cNvSpPr/>
          <p:nvPr/>
        </p:nvSpPr>
        <p:spPr>
          <a:xfrm>
            <a:off x="7981949" y="210693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0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mixed effects models?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74" y="1825625"/>
                <a:ext cx="4209507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there were some grouping variables (maybe a treatment, or study site) </a:t>
                </a:r>
              </a:p>
              <a:p>
                <a:r>
                  <a:rPr lang="en-US" dirty="0"/>
                  <a:t>We can incorporate those directly using the index </a:t>
                </a:r>
                <a:r>
                  <a:rPr lang="en-US" i="1" dirty="0"/>
                  <a:t>j</a:t>
                </a:r>
                <a:r>
                  <a:rPr lang="en-US" dirty="0"/>
                  <a:t> to denote the groups that each have their own set of independent observations, and slopes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825625"/>
                <a:ext cx="4209507" cy="4351338"/>
              </a:xfrm>
              <a:blipFill>
                <a:blip r:embed="rId2"/>
                <a:stretch>
                  <a:fillRect l="-2410" t="-2035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7981949" y="210693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4CE8-4812-9D51-8FE8-0B49F680D23E}"/>
              </a:ext>
            </a:extLst>
          </p:cNvPr>
          <p:cNvCxnSpPr>
            <a:cxnSpLocks/>
          </p:cNvCxnSpPr>
          <p:nvPr/>
        </p:nvCxnSpPr>
        <p:spPr>
          <a:xfrm flipV="1">
            <a:off x="5097779" y="2022986"/>
            <a:ext cx="3185159" cy="4062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7C4A47-961F-C65D-8DF4-147587D99AF6}"/>
              </a:ext>
            </a:extLst>
          </p:cNvPr>
          <p:cNvCxnSpPr>
            <a:cxnSpLocks/>
          </p:cNvCxnSpPr>
          <p:nvPr/>
        </p:nvCxnSpPr>
        <p:spPr>
          <a:xfrm flipV="1">
            <a:off x="5097780" y="2029777"/>
            <a:ext cx="4817745" cy="40576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B2AF2B-47E0-E502-4D8A-29B54D4D56C9}"/>
              </a:ext>
            </a:extLst>
          </p:cNvPr>
          <p:cNvSpPr txBox="1"/>
          <p:nvPr/>
        </p:nvSpPr>
        <p:spPr>
          <a:xfrm>
            <a:off x="8345805" y="1825625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DD3C5-0C87-5C01-F348-5720E0A3B2FE}"/>
              </a:ext>
            </a:extLst>
          </p:cNvPr>
          <p:cNvSpPr txBox="1"/>
          <p:nvPr/>
        </p:nvSpPr>
        <p:spPr>
          <a:xfrm>
            <a:off x="9904095" y="1970008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68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mixed effects models?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606" y="1825625"/>
                <a:ext cx="459867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can use an ANOVA to test for differences between the groups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09172-083F-9E61-F7CF-6BEBBAAB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606" y="1825625"/>
                <a:ext cx="4598670" cy="4351338"/>
              </a:xfrm>
              <a:blipFill>
                <a:blip r:embed="rId2"/>
                <a:stretch>
                  <a:fillRect l="-2479" t="-1744" r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7981949" y="210693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4CE8-4812-9D51-8FE8-0B49F680D23E}"/>
              </a:ext>
            </a:extLst>
          </p:cNvPr>
          <p:cNvCxnSpPr>
            <a:cxnSpLocks/>
          </p:cNvCxnSpPr>
          <p:nvPr/>
        </p:nvCxnSpPr>
        <p:spPr>
          <a:xfrm flipV="1">
            <a:off x="5097779" y="2022986"/>
            <a:ext cx="3185159" cy="4062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7C4A47-961F-C65D-8DF4-147587D99AF6}"/>
              </a:ext>
            </a:extLst>
          </p:cNvPr>
          <p:cNvCxnSpPr>
            <a:cxnSpLocks/>
          </p:cNvCxnSpPr>
          <p:nvPr/>
        </p:nvCxnSpPr>
        <p:spPr>
          <a:xfrm flipV="1">
            <a:off x="5097780" y="2029777"/>
            <a:ext cx="4817745" cy="40576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B2AF2B-47E0-E502-4D8A-29B54D4D56C9}"/>
              </a:ext>
            </a:extLst>
          </p:cNvPr>
          <p:cNvSpPr txBox="1"/>
          <p:nvPr/>
        </p:nvSpPr>
        <p:spPr>
          <a:xfrm>
            <a:off x="8345805" y="1825625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DD3C5-0C87-5C01-F348-5720E0A3B2FE}"/>
              </a:ext>
            </a:extLst>
          </p:cNvPr>
          <p:cNvSpPr txBox="1"/>
          <p:nvPr/>
        </p:nvSpPr>
        <p:spPr>
          <a:xfrm>
            <a:off x="9904095" y="1970008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45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ANOVA requires observations be statistically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9172-083F-9E61-F7CF-6BEBBAA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6285548" y="2199323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6274118" y="6176963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1440478" y="62565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5938838" y="21145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7605714" y="4105754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7150418" y="478250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8171506" y="4656773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6657976" y="5812791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7510463" y="5177950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8714423" y="3917951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6981828" y="5305448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8845868" y="281209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9114473" y="4250056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9805988" y="3171348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9533573" y="3720940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8101020" y="351377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9169717" y="219170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6047423" y="61769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23" y="6176963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4CE8-4812-9D51-8FE8-0B49F680D23E}"/>
              </a:ext>
            </a:extLst>
          </p:cNvPr>
          <p:cNvCxnSpPr>
            <a:cxnSpLocks/>
          </p:cNvCxnSpPr>
          <p:nvPr/>
        </p:nvCxnSpPr>
        <p:spPr>
          <a:xfrm flipV="1">
            <a:off x="6285547" y="2107759"/>
            <a:ext cx="3185159" cy="4062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7C4A47-961F-C65D-8DF4-147587D99AF6}"/>
              </a:ext>
            </a:extLst>
          </p:cNvPr>
          <p:cNvCxnSpPr>
            <a:cxnSpLocks/>
          </p:cNvCxnSpPr>
          <p:nvPr/>
        </p:nvCxnSpPr>
        <p:spPr>
          <a:xfrm flipV="1">
            <a:off x="6296979" y="2159318"/>
            <a:ext cx="4817745" cy="40576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B2AF2B-47E0-E502-4D8A-29B54D4D56C9}"/>
              </a:ext>
            </a:extLst>
          </p:cNvPr>
          <p:cNvSpPr txBox="1"/>
          <p:nvPr/>
        </p:nvSpPr>
        <p:spPr>
          <a:xfrm>
            <a:off x="9533573" y="1910398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DD3C5-0C87-5C01-F348-5720E0A3B2FE}"/>
              </a:ext>
            </a:extLst>
          </p:cNvPr>
          <p:cNvSpPr txBox="1"/>
          <p:nvPr/>
        </p:nvSpPr>
        <p:spPr>
          <a:xfrm>
            <a:off x="11091863" y="2054781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A265AB-D660-0E4C-EB6D-A651C7E36347}"/>
              </a:ext>
            </a:extLst>
          </p:cNvPr>
          <p:cNvCxnSpPr/>
          <p:nvPr/>
        </p:nvCxnSpPr>
        <p:spPr>
          <a:xfrm>
            <a:off x="543878" y="2191702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8AC891-776E-CBCE-3DB4-278769D47C5E}"/>
              </a:ext>
            </a:extLst>
          </p:cNvPr>
          <p:cNvCxnSpPr>
            <a:cxnSpLocks/>
          </p:cNvCxnSpPr>
          <p:nvPr/>
        </p:nvCxnSpPr>
        <p:spPr>
          <a:xfrm flipH="1">
            <a:off x="532448" y="6169342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8D6865-D4C9-AB9A-6B1E-A2A4EF82494D}"/>
              </a:ext>
            </a:extLst>
          </p:cNvPr>
          <p:cNvSpPr txBox="1"/>
          <p:nvPr/>
        </p:nvSpPr>
        <p:spPr>
          <a:xfrm>
            <a:off x="5698808" y="62489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3405F-C4D9-1897-1FBB-FFB4AF397814}"/>
              </a:ext>
            </a:extLst>
          </p:cNvPr>
          <p:cNvSpPr txBox="1"/>
          <p:nvPr/>
        </p:nvSpPr>
        <p:spPr>
          <a:xfrm>
            <a:off x="197168" y="21069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AE6DB-40C5-BAE0-48BD-89B9892EE379}"/>
              </a:ext>
            </a:extLst>
          </p:cNvPr>
          <p:cNvSpPr/>
          <p:nvPr/>
        </p:nvSpPr>
        <p:spPr>
          <a:xfrm>
            <a:off x="1864044" y="4098133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0F06E8-E38E-DA97-F160-8C003EEB2EA1}"/>
              </a:ext>
            </a:extLst>
          </p:cNvPr>
          <p:cNvSpPr/>
          <p:nvPr/>
        </p:nvSpPr>
        <p:spPr>
          <a:xfrm>
            <a:off x="1408748" y="4774882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2407C6-EB09-D139-07C2-78D25C3B1558}"/>
              </a:ext>
            </a:extLst>
          </p:cNvPr>
          <p:cNvSpPr/>
          <p:nvPr/>
        </p:nvSpPr>
        <p:spPr>
          <a:xfrm>
            <a:off x="2429836" y="4649152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3A251E-2BDE-9D51-2C53-A47EEF6D4685}"/>
              </a:ext>
            </a:extLst>
          </p:cNvPr>
          <p:cNvSpPr/>
          <p:nvPr/>
        </p:nvSpPr>
        <p:spPr>
          <a:xfrm>
            <a:off x="916306" y="5805170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593C94-F09E-6F4C-B2B5-9F6AA7DBFDD0}"/>
              </a:ext>
            </a:extLst>
          </p:cNvPr>
          <p:cNvSpPr/>
          <p:nvPr/>
        </p:nvSpPr>
        <p:spPr>
          <a:xfrm>
            <a:off x="1768793" y="5170329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419CEE-6723-DDDA-8C89-FA5E0F565006}"/>
              </a:ext>
            </a:extLst>
          </p:cNvPr>
          <p:cNvSpPr/>
          <p:nvPr/>
        </p:nvSpPr>
        <p:spPr>
          <a:xfrm>
            <a:off x="2972753" y="3910330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96401E-54DD-AB83-7CA4-99FA17546F50}"/>
              </a:ext>
            </a:extLst>
          </p:cNvPr>
          <p:cNvSpPr/>
          <p:nvPr/>
        </p:nvSpPr>
        <p:spPr>
          <a:xfrm>
            <a:off x="1128713" y="5394960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594C57-B7E0-F5AA-89B2-47986647FBE0}"/>
              </a:ext>
            </a:extLst>
          </p:cNvPr>
          <p:cNvSpPr/>
          <p:nvPr/>
        </p:nvSpPr>
        <p:spPr>
          <a:xfrm>
            <a:off x="3104198" y="2804472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6CAB0C-77A9-42C5-70FE-BD47121DBB9A}"/>
              </a:ext>
            </a:extLst>
          </p:cNvPr>
          <p:cNvSpPr/>
          <p:nvPr/>
        </p:nvSpPr>
        <p:spPr>
          <a:xfrm>
            <a:off x="3372803" y="4242435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1C308A-E94A-B9DE-57A9-F1B072F32138}"/>
              </a:ext>
            </a:extLst>
          </p:cNvPr>
          <p:cNvSpPr/>
          <p:nvPr/>
        </p:nvSpPr>
        <p:spPr>
          <a:xfrm>
            <a:off x="4064318" y="3163727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090257-3B2C-4386-BC6B-27655609FD67}"/>
              </a:ext>
            </a:extLst>
          </p:cNvPr>
          <p:cNvSpPr/>
          <p:nvPr/>
        </p:nvSpPr>
        <p:spPr>
          <a:xfrm>
            <a:off x="3791903" y="3713319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798490-CC92-7821-A33F-F88CC5B9D589}"/>
              </a:ext>
            </a:extLst>
          </p:cNvPr>
          <p:cNvSpPr/>
          <p:nvPr/>
        </p:nvSpPr>
        <p:spPr>
          <a:xfrm>
            <a:off x="2359350" y="3506152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04E2653-9179-A3FD-32E5-F6B2497A48A3}"/>
              </a:ext>
            </a:extLst>
          </p:cNvPr>
          <p:cNvSpPr/>
          <p:nvPr/>
        </p:nvSpPr>
        <p:spPr>
          <a:xfrm>
            <a:off x="3428047" y="2184082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4D4FAB-4C0D-6C19-D5D7-38F0D723FBD9}"/>
                  </a:ext>
                </a:extLst>
              </p:cNvPr>
              <p:cNvSpPr txBox="1"/>
              <p:nvPr/>
            </p:nvSpPr>
            <p:spPr>
              <a:xfrm>
                <a:off x="305753" y="616934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4D4FAB-4C0D-6C19-D5D7-38F0D723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3" y="6169342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95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4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41" grpId="0" animBg="1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account for this to yield accurate parameter estimates?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9172-083F-9E61-F7CF-6BEBBAA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6285548" y="2199323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6274118" y="6176963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1440478" y="62565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5938838" y="21145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7605714" y="4105754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7150418" y="478250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8171506" y="4656773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6657976" y="5812791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7510463" y="5177950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8714423" y="3917951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6981828" y="5305448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8845868" y="281209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9114473" y="4250056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9805988" y="3171348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9533573" y="3720940"/>
            <a:ext cx="125730" cy="1257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8101020" y="351377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9169717" y="2191703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6047423" y="61769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23" y="6176963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4CE8-4812-9D51-8FE8-0B49F680D23E}"/>
              </a:ext>
            </a:extLst>
          </p:cNvPr>
          <p:cNvCxnSpPr>
            <a:cxnSpLocks/>
          </p:cNvCxnSpPr>
          <p:nvPr/>
        </p:nvCxnSpPr>
        <p:spPr>
          <a:xfrm flipV="1">
            <a:off x="6285547" y="2107759"/>
            <a:ext cx="3185159" cy="4062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7C4A47-961F-C65D-8DF4-147587D99AF6}"/>
              </a:ext>
            </a:extLst>
          </p:cNvPr>
          <p:cNvCxnSpPr>
            <a:cxnSpLocks/>
          </p:cNvCxnSpPr>
          <p:nvPr/>
        </p:nvCxnSpPr>
        <p:spPr>
          <a:xfrm flipV="1">
            <a:off x="6296979" y="2159318"/>
            <a:ext cx="4817745" cy="40576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B2AF2B-47E0-E502-4D8A-29B54D4D56C9}"/>
              </a:ext>
            </a:extLst>
          </p:cNvPr>
          <p:cNvSpPr txBox="1"/>
          <p:nvPr/>
        </p:nvSpPr>
        <p:spPr>
          <a:xfrm>
            <a:off x="9533573" y="1910398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DD3C5-0C87-5C01-F348-5720E0A3B2FE}"/>
              </a:ext>
            </a:extLst>
          </p:cNvPr>
          <p:cNvSpPr txBox="1"/>
          <p:nvPr/>
        </p:nvSpPr>
        <p:spPr>
          <a:xfrm>
            <a:off x="11091863" y="2054781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A265AB-D660-0E4C-EB6D-A651C7E36347}"/>
              </a:ext>
            </a:extLst>
          </p:cNvPr>
          <p:cNvCxnSpPr/>
          <p:nvPr/>
        </p:nvCxnSpPr>
        <p:spPr>
          <a:xfrm>
            <a:off x="543878" y="2191702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8AC891-776E-CBCE-3DB4-278769D47C5E}"/>
              </a:ext>
            </a:extLst>
          </p:cNvPr>
          <p:cNvCxnSpPr>
            <a:cxnSpLocks/>
          </p:cNvCxnSpPr>
          <p:nvPr/>
        </p:nvCxnSpPr>
        <p:spPr>
          <a:xfrm flipH="1">
            <a:off x="532448" y="6169342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8D6865-D4C9-AB9A-6B1E-A2A4EF82494D}"/>
              </a:ext>
            </a:extLst>
          </p:cNvPr>
          <p:cNvSpPr txBox="1"/>
          <p:nvPr/>
        </p:nvSpPr>
        <p:spPr>
          <a:xfrm>
            <a:off x="5698808" y="62489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3405F-C4D9-1897-1FBB-FFB4AF397814}"/>
              </a:ext>
            </a:extLst>
          </p:cNvPr>
          <p:cNvSpPr txBox="1"/>
          <p:nvPr/>
        </p:nvSpPr>
        <p:spPr>
          <a:xfrm>
            <a:off x="197168" y="21069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AE6DB-40C5-BAE0-48BD-89B9892EE379}"/>
              </a:ext>
            </a:extLst>
          </p:cNvPr>
          <p:cNvSpPr/>
          <p:nvPr/>
        </p:nvSpPr>
        <p:spPr>
          <a:xfrm>
            <a:off x="1864044" y="4098133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0F06E8-E38E-DA97-F160-8C003EEB2EA1}"/>
              </a:ext>
            </a:extLst>
          </p:cNvPr>
          <p:cNvSpPr/>
          <p:nvPr/>
        </p:nvSpPr>
        <p:spPr>
          <a:xfrm>
            <a:off x="1408748" y="4774882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2407C6-EB09-D139-07C2-78D25C3B1558}"/>
              </a:ext>
            </a:extLst>
          </p:cNvPr>
          <p:cNvSpPr/>
          <p:nvPr/>
        </p:nvSpPr>
        <p:spPr>
          <a:xfrm>
            <a:off x="2429836" y="4649152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3A251E-2BDE-9D51-2C53-A47EEF6D4685}"/>
              </a:ext>
            </a:extLst>
          </p:cNvPr>
          <p:cNvSpPr/>
          <p:nvPr/>
        </p:nvSpPr>
        <p:spPr>
          <a:xfrm>
            <a:off x="916306" y="5805170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593C94-F09E-6F4C-B2B5-9F6AA7DBFDD0}"/>
              </a:ext>
            </a:extLst>
          </p:cNvPr>
          <p:cNvSpPr/>
          <p:nvPr/>
        </p:nvSpPr>
        <p:spPr>
          <a:xfrm>
            <a:off x="1768793" y="5170329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419CEE-6723-DDDA-8C89-FA5E0F565006}"/>
              </a:ext>
            </a:extLst>
          </p:cNvPr>
          <p:cNvSpPr/>
          <p:nvPr/>
        </p:nvSpPr>
        <p:spPr>
          <a:xfrm>
            <a:off x="2972753" y="3910330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96401E-54DD-AB83-7CA4-99FA17546F50}"/>
              </a:ext>
            </a:extLst>
          </p:cNvPr>
          <p:cNvSpPr/>
          <p:nvPr/>
        </p:nvSpPr>
        <p:spPr>
          <a:xfrm>
            <a:off x="1128713" y="5394960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594C57-B7E0-F5AA-89B2-47986647FBE0}"/>
              </a:ext>
            </a:extLst>
          </p:cNvPr>
          <p:cNvSpPr/>
          <p:nvPr/>
        </p:nvSpPr>
        <p:spPr>
          <a:xfrm>
            <a:off x="3104198" y="2804472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6CAB0C-77A9-42C5-70FE-BD47121DBB9A}"/>
              </a:ext>
            </a:extLst>
          </p:cNvPr>
          <p:cNvSpPr/>
          <p:nvPr/>
        </p:nvSpPr>
        <p:spPr>
          <a:xfrm>
            <a:off x="3372803" y="4242435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1C308A-E94A-B9DE-57A9-F1B072F32138}"/>
              </a:ext>
            </a:extLst>
          </p:cNvPr>
          <p:cNvSpPr/>
          <p:nvPr/>
        </p:nvSpPr>
        <p:spPr>
          <a:xfrm>
            <a:off x="4064318" y="3163727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090257-3B2C-4386-BC6B-27655609FD67}"/>
              </a:ext>
            </a:extLst>
          </p:cNvPr>
          <p:cNvSpPr/>
          <p:nvPr/>
        </p:nvSpPr>
        <p:spPr>
          <a:xfrm>
            <a:off x="3791903" y="3713319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798490-CC92-7821-A33F-F88CC5B9D589}"/>
              </a:ext>
            </a:extLst>
          </p:cNvPr>
          <p:cNvSpPr/>
          <p:nvPr/>
        </p:nvSpPr>
        <p:spPr>
          <a:xfrm>
            <a:off x="2359350" y="3506152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04E2653-9179-A3FD-32E5-F6B2497A48A3}"/>
              </a:ext>
            </a:extLst>
          </p:cNvPr>
          <p:cNvSpPr/>
          <p:nvPr/>
        </p:nvSpPr>
        <p:spPr>
          <a:xfrm>
            <a:off x="3428047" y="2184082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4D4FAB-4C0D-6C19-D5D7-38F0D723FBD9}"/>
                  </a:ext>
                </a:extLst>
              </p:cNvPr>
              <p:cNvSpPr txBox="1"/>
              <p:nvPr/>
            </p:nvSpPr>
            <p:spPr>
              <a:xfrm>
                <a:off x="305753" y="616934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4D4FAB-4C0D-6C19-D5D7-38F0D723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3" y="6169342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4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41" grpId="0" animBg="1"/>
      <p:bldP spid="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91B1-0FC3-9D54-0962-9FFFED34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Repeated-Measures ANOVA</a:t>
            </a:r>
          </a:p>
        </p:txBody>
      </p:sp>
    </p:spTree>
    <p:extLst>
      <p:ext uri="{BB962C8B-B14F-4D97-AF65-F5344CB8AC3E}">
        <p14:creationId xmlns:p14="http://schemas.microsoft.com/office/powerpoint/2010/main" val="11993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1441-91A4-0FBE-2283-2881DBDC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Mixed Effects Models provide a convenient way of accounting for statistical violations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CC256A-0AD5-E6D4-F063-BB2C993FB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b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CC256A-0AD5-E6D4-F063-BB2C993FB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D0B0C1-5A2D-32EC-0919-78529ED24888}"/>
              </a:ext>
            </a:extLst>
          </p:cNvPr>
          <p:cNvCxnSpPr/>
          <p:nvPr/>
        </p:nvCxnSpPr>
        <p:spPr>
          <a:xfrm flipV="1">
            <a:off x="2056285" y="393721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D5DDB-9D47-594D-4761-31137D5CF65E}"/>
              </a:ext>
            </a:extLst>
          </p:cNvPr>
          <p:cNvCxnSpPr/>
          <p:nvPr/>
        </p:nvCxnSpPr>
        <p:spPr>
          <a:xfrm flipV="1">
            <a:off x="2905915" y="393721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7C99E8-DE8F-F91B-CD68-F9FC5F227E8C}"/>
              </a:ext>
            </a:extLst>
          </p:cNvPr>
          <p:cNvCxnSpPr/>
          <p:nvPr/>
        </p:nvCxnSpPr>
        <p:spPr>
          <a:xfrm flipV="1">
            <a:off x="4486972" y="393721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BE9808-F883-7E0A-D771-77F5385D5E0D}"/>
              </a:ext>
            </a:extLst>
          </p:cNvPr>
          <p:cNvSpPr txBox="1"/>
          <p:nvPr/>
        </p:nvSpPr>
        <p:spPr>
          <a:xfrm>
            <a:off x="1681005" y="4322273"/>
            <a:ext cx="80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E5167-8D18-ECF2-DE4E-0FD10E16C2CD}"/>
              </a:ext>
            </a:extLst>
          </p:cNvPr>
          <p:cNvSpPr txBox="1"/>
          <p:nvPr/>
        </p:nvSpPr>
        <p:spPr>
          <a:xfrm>
            <a:off x="2623980" y="4322272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036E0-FE14-7C5D-662F-A64AC9989576}"/>
              </a:ext>
            </a:extLst>
          </p:cNvPr>
          <p:cNvSpPr txBox="1"/>
          <p:nvPr/>
        </p:nvSpPr>
        <p:spPr>
          <a:xfrm>
            <a:off x="4256461" y="4322272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76481F-2604-DA34-D14F-BB788C4F7721}"/>
              </a:ext>
            </a:extLst>
          </p:cNvPr>
          <p:cNvCxnSpPr/>
          <p:nvPr/>
        </p:nvCxnSpPr>
        <p:spPr>
          <a:xfrm flipV="1">
            <a:off x="3815816" y="393721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42833A-A0CB-3C95-85AB-EC028E462576}"/>
              </a:ext>
            </a:extLst>
          </p:cNvPr>
          <p:cNvSpPr txBox="1"/>
          <p:nvPr/>
        </p:nvSpPr>
        <p:spPr>
          <a:xfrm>
            <a:off x="3448841" y="4322272"/>
            <a:ext cx="73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Random effect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4BB7-7D4F-9F3D-70AE-06AB3F83E838}"/>
              </a:ext>
            </a:extLst>
          </p:cNvPr>
          <p:cNvCxnSpPr/>
          <p:nvPr/>
        </p:nvCxnSpPr>
        <p:spPr>
          <a:xfrm flipV="1">
            <a:off x="2076535" y="2359524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20A7B4-8A07-1E47-69AC-F2F1E4A3D328}"/>
              </a:ext>
            </a:extLst>
          </p:cNvPr>
          <p:cNvCxnSpPr/>
          <p:nvPr/>
        </p:nvCxnSpPr>
        <p:spPr>
          <a:xfrm flipV="1">
            <a:off x="2926165" y="2359524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47D872-8D90-02FA-DB71-C52CC82B0EB1}"/>
              </a:ext>
            </a:extLst>
          </p:cNvPr>
          <p:cNvSpPr txBox="1"/>
          <p:nvPr/>
        </p:nvSpPr>
        <p:spPr>
          <a:xfrm>
            <a:off x="1701255" y="2744581"/>
            <a:ext cx="80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intercept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7AAD9-50C9-CE21-3402-D5C9CE6AF44C}"/>
              </a:ext>
            </a:extLst>
          </p:cNvPr>
          <p:cNvSpPr txBox="1"/>
          <p:nvPr/>
        </p:nvSpPr>
        <p:spPr>
          <a:xfrm>
            <a:off x="2644230" y="2744580"/>
            <a:ext cx="59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EB2530-5845-A760-E4F0-57579A42161F}"/>
              </a:ext>
            </a:extLst>
          </p:cNvPr>
          <p:cNvCxnSpPr/>
          <p:nvPr/>
        </p:nvCxnSpPr>
        <p:spPr>
          <a:xfrm flipV="1">
            <a:off x="3836066" y="2359524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C8BE4A-96A2-FB19-E980-7D763E75F67A}"/>
              </a:ext>
            </a:extLst>
          </p:cNvPr>
          <p:cNvSpPr txBox="1"/>
          <p:nvPr/>
        </p:nvSpPr>
        <p:spPr>
          <a:xfrm>
            <a:off x="3599415" y="2766882"/>
            <a:ext cx="73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98742-9B22-593F-70EC-63973927E104}"/>
              </a:ext>
            </a:extLst>
          </p:cNvPr>
          <p:cNvSpPr txBox="1"/>
          <p:nvPr/>
        </p:nvSpPr>
        <p:spPr>
          <a:xfrm>
            <a:off x="5852946" y="2359524"/>
            <a:ext cx="56812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Fixed vs. Random effects</a:t>
            </a:r>
          </a:p>
          <a:p>
            <a:pPr algn="ctr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effects are deterministic elements </a:t>
            </a:r>
          </a:p>
          <a:p>
            <a:pPr lvl="1"/>
            <a:r>
              <a:rPr lang="en-US" dirty="0"/>
              <a:t>  These are a function of the observations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effects represent an underlying structure not directly accounted for (i.e., individual or group-level variances)</a:t>
            </a:r>
          </a:p>
        </p:txBody>
      </p:sp>
    </p:spTree>
    <p:extLst>
      <p:ext uri="{BB962C8B-B14F-4D97-AF65-F5344CB8AC3E}">
        <p14:creationId xmlns:p14="http://schemas.microsoft.com/office/powerpoint/2010/main" val="2225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9" grpId="0"/>
      <p:bldP spid="10" grpId="0"/>
      <p:bldP spid="12" grpId="0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0487-E7A4-266F-0AA2-8BB67EC6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Independent models are only viable when the # of individuals is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02E7-DB5C-A5AF-B322-0B959467A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5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B81B-93B6-63C5-D867-2136A05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mixed-effects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5B05D-51EA-E1F5-1ADC-DFE95893B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ea typeface="Cambria Math" panose="02040503050406030204" pitchFamily="18" charset="0"/>
                  </a:rPr>
                  <a:t>(linear model)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5B05D-51EA-E1F5-1ADC-DFE95893B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695A97-E209-D6C9-5725-9F0C57C93979}"/>
              </a:ext>
            </a:extLst>
          </p:cNvPr>
          <p:cNvCxnSpPr>
            <a:cxnSpLocks/>
          </p:cNvCxnSpPr>
          <p:nvPr/>
        </p:nvCxnSpPr>
        <p:spPr>
          <a:xfrm flipV="1">
            <a:off x="1071154" y="2906486"/>
            <a:ext cx="235132" cy="122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9CEF1-5054-4D5A-0A19-AE4081EA5F5D}"/>
              </a:ext>
            </a:extLst>
          </p:cNvPr>
          <p:cNvCxnSpPr>
            <a:cxnSpLocks/>
          </p:cNvCxnSpPr>
          <p:nvPr/>
        </p:nvCxnSpPr>
        <p:spPr>
          <a:xfrm flipV="1">
            <a:off x="2312126" y="2906486"/>
            <a:ext cx="113211" cy="122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F2D9A4-EA3A-6DE9-3243-D53552B54A9A}"/>
              </a:ext>
            </a:extLst>
          </p:cNvPr>
          <p:cNvCxnSpPr>
            <a:cxnSpLocks/>
          </p:cNvCxnSpPr>
          <p:nvPr/>
        </p:nvCxnSpPr>
        <p:spPr>
          <a:xfrm flipH="1" flipV="1">
            <a:off x="3309257" y="2906485"/>
            <a:ext cx="341812" cy="143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7253CF-CEEB-824C-182F-DE8A31B2E518}"/>
              </a:ext>
            </a:extLst>
          </p:cNvPr>
          <p:cNvSpPr txBox="1"/>
          <p:nvPr/>
        </p:nvSpPr>
        <p:spPr>
          <a:xfrm>
            <a:off x="365760" y="4336869"/>
            <a:ext cx="175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estimate varies by grouping variable (individual)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05C66-AE14-0611-B015-456B75B786B5}"/>
              </a:ext>
            </a:extLst>
          </p:cNvPr>
          <p:cNvSpPr txBox="1"/>
          <p:nvPr/>
        </p:nvSpPr>
        <p:spPr>
          <a:xfrm>
            <a:off x="1900646" y="4201932"/>
            <a:ext cx="128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 term is now random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1B46B-9438-C95D-4218-2CF55A47A708}"/>
              </a:ext>
            </a:extLst>
          </p:cNvPr>
          <p:cNvSpPr txBox="1"/>
          <p:nvPr/>
        </p:nvSpPr>
        <p:spPr>
          <a:xfrm>
            <a:off x="3178628" y="4336869"/>
            <a:ext cx="128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is random by group (individual)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7BF8A-D478-A46D-3015-3A74E6FAD1A6}"/>
              </a:ext>
            </a:extLst>
          </p:cNvPr>
          <p:cNvSpPr txBox="1"/>
          <p:nvPr/>
        </p:nvSpPr>
        <p:spPr>
          <a:xfrm>
            <a:off x="5866311" y="3077964"/>
            <a:ext cx="56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takes into account variation within all observation (each </a:t>
            </a:r>
            <a:r>
              <a:rPr lang="en-US" dirty="0" err="1"/>
              <a:t>i-th</a:t>
            </a:r>
            <a:r>
              <a:rPr lang="en-US" dirty="0"/>
              <a:t> observation) within each group (the j-</a:t>
            </a:r>
            <a:r>
              <a:rPr lang="en-US" dirty="0" err="1"/>
              <a:t>th</a:t>
            </a:r>
            <a:r>
              <a:rPr lang="en-US" dirty="0"/>
              <a:t> individual)</a:t>
            </a:r>
          </a:p>
        </p:txBody>
      </p:sp>
    </p:spTree>
    <p:extLst>
      <p:ext uri="{BB962C8B-B14F-4D97-AF65-F5344CB8AC3E}">
        <p14:creationId xmlns:p14="http://schemas.microsoft.com/office/powerpoint/2010/main" val="9218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7165-0411-0B73-F512-F4F93E7F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9"/>
            <a:ext cx="10515600" cy="1325563"/>
          </a:xfrm>
        </p:spPr>
        <p:txBody>
          <a:bodyPr/>
          <a:lstStyle/>
          <a:p>
            <a:r>
              <a:rPr lang="en-US" dirty="0"/>
              <a:t>Example: 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0982C5-2F5A-2BC5-CAD4-79D0A67B4DEB}"/>
                  </a:ext>
                </a:extLst>
              </p:cNvPr>
              <p:cNvSpPr txBox="1"/>
              <p:nvPr/>
            </p:nvSpPr>
            <p:spPr>
              <a:xfrm>
                <a:off x="7367451" y="836023"/>
                <a:ext cx="35530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/>
                  <a:t> = 5.41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= 0.50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0982C5-2F5A-2BC5-CAD4-79D0A67B4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51" y="836023"/>
                <a:ext cx="3553098" cy="923330"/>
              </a:xfrm>
              <a:prstGeom prst="rect">
                <a:avLst/>
              </a:prstGeom>
              <a:blipFill>
                <a:blip r:embed="rId2"/>
                <a:stretch>
                  <a:fillRect l="-142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BB76E4-7791-5B0E-D32B-F5A3BDCC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" y="838411"/>
            <a:ext cx="5880198" cy="58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2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7165-0411-0B73-F512-F4F93E7F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9"/>
            <a:ext cx="10515600" cy="1325563"/>
          </a:xfrm>
        </p:spPr>
        <p:txBody>
          <a:bodyPr/>
          <a:lstStyle/>
          <a:p>
            <a:r>
              <a:rPr lang="en-US" dirty="0"/>
              <a:t>Example: 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0982C5-2F5A-2BC5-CAD4-79D0A67B4DEB}"/>
                  </a:ext>
                </a:extLst>
              </p:cNvPr>
              <p:cNvSpPr txBox="1"/>
              <p:nvPr/>
            </p:nvSpPr>
            <p:spPr>
              <a:xfrm>
                <a:off x="7367451" y="836023"/>
                <a:ext cx="3553098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/>
                  <a:t> = 8.37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= 0.39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0982C5-2F5A-2BC5-CAD4-79D0A67B4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51" y="836023"/>
                <a:ext cx="3553098" cy="956480"/>
              </a:xfrm>
              <a:prstGeom prst="rect">
                <a:avLst/>
              </a:prstGeom>
              <a:blipFill>
                <a:blip r:embed="rId2"/>
                <a:stretch>
                  <a:fillRect l="-1429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1A89DC2-8458-E286-1439-F85FDC4C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71" y="836023"/>
            <a:ext cx="5824229" cy="5824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E2E63-39D9-3B24-54F4-8FF39759D50D}"/>
                  </a:ext>
                </a:extLst>
              </p:cNvPr>
              <p:cNvSpPr txBox="1"/>
              <p:nvPr/>
            </p:nvSpPr>
            <p:spPr>
              <a:xfrm>
                <a:off x="7367451" y="2025486"/>
                <a:ext cx="3553098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/>
                  <a:t> = 6.80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= 0.28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E2E63-39D9-3B24-54F4-8FF3975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51" y="2025486"/>
                <a:ext cx="3553098" cy="956480"/>
              </a:xfrm>
              <a:prstGeom prst="rect">
                <a:avLst/>
              </a:prstGeom>
              <a:blipFill>
                <a:blip r:embed="rId4"/>
                <a:stretch>
                  <a:fillRect l="-1429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C34BD9-3ED5-0784-925D-6050ACE8D201}"/>
              </a:ext>
            </a:extLst>
          </p:cNvPr>
          <p:cNvSpPr txBox="1"/>
          <p:nvPr/>
        </p:nvSpPr>
        <p:spPr>
          <a:xfrm>
            <a:off x="7683190" y="3429000"/>
            <a:ext cx="36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this with code here…</a:t>
            </a:r>
          </a:p>
        </p:txBody>
      </p:sp>
    </p:spTree>
    <p:extLst>
      <p:ext uri="{BB962C8B-B14F-4D97-AF65-F5344CB8AC3E}">
        <p14:creationId xmlns:p14="http://schemas.microsoft.com/office/powerpoint/2010/main" val="1815467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50ACAC-196B-D81A-1CFA-3857971F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9"/>
            <a:ext cx="10515600" cy="1325563"/>
          </a:xfrm>
        </p:spPr>
        <p:txBody>
          <a:bodyPr/>
          <a:lstStyle/>
          <a:p>
            <a:r>
              <a:rPr lang="en-US" dirty="0"/>
              <a:t>Example: Simulated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2931D-7A43-2157-0D8F-2F02D0D3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71" y="836023"/>
            <a:ext cx="5824229" cy="582422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BBB7FD6-9E0E-3F6C-FACD-7D728F3E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29" y="1194934"/>
            <a:ext cx="4927600" cy="1562100"/>
          </a:xfrm>
          <a:prstGeom prst="rect">
            <a:avLst/>
          </a:prstGeom>
        </p:spPr>
      </p:pic>
      <p:pic>
        <p:nvPicPr>
          <p:cNvPr id="9" name="Picture 8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4B932960-E624-4D17-02AE-38FE539E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229" y="3214737"/>
            <a:ext cx="4965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73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2AE-46D7-1AFB-0D76-A757AB71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 Assumptions of Analysis of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ECBC-6E1B-24B4-01CA-8031CEBD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regression is linear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variance is homogeneous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is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is normally distributed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slopes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21D53-7479-D8E8-CAFE-60793ADA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27" y="1563241"/>
            <a:ext cx="4521395" cy="45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1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E824-1E6A-189E-3FCD-3A2C1F76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Mixed 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E821-B98A-B815-42B3-32D6DA5E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Slopes &amp; intercepts are treated as random variables </a:t>
            </a:r>
          </a:p>
          <a:p>
            <a:r>
              <a:rPr lang="en-US" dirty="0"/>
              <a:t>We can also account for repeated measures (lack of independence)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5725-041B-38A1-C47B-8513F0F9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03" y="2746065"/>
            <a:ext cx="4025590" cy="402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1776E-382E-6255-B48E-4555D325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74" y="2662855"/>
            <a:ext cx="4108800" cy="41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BBBC-1208-29EC-C7D4-1499DE52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Results….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E84B36-DC92-BC8A-1459-F494DC9C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011998"/>
            <a:ext cx="3771900" cy="452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C14F0C-2B49-98FD-48B2-8EFC33CAF419}"/>
              </a:ext>
            </a:extLst>
          </p:cNvPr>
          <p:cNvSpPr txBox="1"/>
          <p:nvPr/>
        </p:nvSpPr>
        <p:spPr>
          <a:xfrm>
            <a:off x="518160" y="147828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mix1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4E5A76-2A1E-E7CA-4CD3-8819340E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40" y="2011997"/>
            <a:ext cx="3617589" cy="4480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5354C6-A4AB-602B-7F79-89D92CF0114A}"/>
              </a:ext>
            </a:extLst>
          </p:cNvPr>
          <p:cNvSpPr txBox="1"/>
          <p:nvPr/>
        </p:nvSpPr>
        <p:spPr>
          <a:xfrm>
            <a:off x="4257040" y="147828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mix2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7E904F9-714D-2DCF-4FA9-7CBE10BA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62" y="2011996"/>
            <a:ext cx="3617589" cy="4537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BC0062-92E2-F54B-BA4E-27D17E315CF5}"/>
              </a:ext>
            </a:extLst>
          </p:cNvPr>
          <p:cNvSpPr txBox="1"/>
          <p:nvPr/>
        </p:nvSpPr>
        <p:spPr>
          <a:xfrm>
            <a:off x="8100062" y="1506022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mix3</a:t>
            </a:r>
          </a:p>
        </p:txBody>
      </p:sp>
    </p:spTree>
    <p:extLst>
      <p:ext uri="{BB962C8B-B14F-4D97-AF65-F5344CB8AC3E}">
        <p14:creationId xmlns:p14="http://schemas.microsoft.com/office/powerpoint/2010/main" val="501424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BBBC-1208-29EC-C7D4-1499DE52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Results….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632977-D5B2-7D79-F752-986310D5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70" y="1690688"/>
            <a:ext cx="3902970" cy="5167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B48F8-1C03-86A1-1A7E-4ABEA77DD9D6}"/>
              </a:ext>
            </a:extLst>
          </p:cNvPr>
          <p:cNvSpPr txBox="1"/>
          <p:nvPr/>
        </p:nvSpPr>
        <p:spPr>
          <a:xfrm>
            <a:off x="5092195" y="111093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mix4</a:t>
            </a:r>
          </a:p>
        </p:txBody>
      </p:sp>
    </p:spTree>
    <p:extLst>
      <p:ext uri="{BB962C8B-B14F-4D97-AF65-F5344CB8AC3E}">
        <p14:creationId xmlns:p14="http://schemas.microsoft.com/office/powerpoint/2010/main" val="34573524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7165-0411-0B73-F512-F4F93E7F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9"/>
            <a:ext cx="10515600" cy="1325563"/>
          </a:xfrm>
        </p:spPr>
        <p:txBody>
          <a:bodyPr/>
          <a:lstStyle/>
          <a:p>
            <a:r>
              <a:rPr lang="en-US" dirty="0"/>
              <a:t>Example: 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0982C5-2F5A-2BC5-CAD4-79D0A67B4DEB}"/>
                  </a:ext>
                </a:extLst>
              </p:cNvPr>
              <p:cNvSpPr txBox="1"/>
              <p:nvPr/>
            </p:nvSpPr>
            <p:spPr>
              <a:xfrm>
                <a:off x="7367451" y="836023"/>
                <a:ext cx="35530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/>
                  <a:t> = 0.073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= 0.74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0982C5-2F5A-2BC5-CAD4-79D0A67B4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51" y="836023"/>
                <a:ext cx="3553098" cy="923330"/>
              </a:xfrm>
              <a:prstGeom prst="rect">
                <a:avLst/>
              </a:prstGeom>
              <a:blipFill>
                <a:blip r:embed="rId2"/>
                <a:stretch>
                  <a:fillRect l="-142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AFE73D-DCA6-BF40-C202-39A2C279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849351"/>
            <a:ext cx="6008649" cy="60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2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D45F-9009-5F63-A33D-028C6A3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Marginal vs. Conditional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A8EA-AFD4-AE74-557B-BF3476AD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Marginal probabilities basically imply we are only looking at a single variable – 1-dimensional perspective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ECB1B6-95D5-7D84-BF24-38BE89C94935}"/>
              </a:ext>
            </a:extLst>
          </p:cNvPr>
          <p:cNvCxnSpPr/>
          <p:nvPr/>
        </p:nvCxnSpPr>
        <p:spPr>
          <a:xfrm>
            <a:off x="2938072" y="2983043"/>
            <a:ext cx="0" cy="3447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C257E9-3184-ABA4-A4CC-75B3A2EFDF03}"/>
              </a:ext>
            </a:extLst>
          </p:cNvPr>
          <p:cNvCxnSpPr>
            <a:cxnSpLocks/>
          </p:cNvCxnSpPr>
          <p:nvPr/>
        </p:nvCxnSpPr>
        <p:spPr>
          <a:xfrm flipH="1">
            <a:off x="2938072" y="6433278"/>
            <a:ext cx="5948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4194BD73-FDA9-C0F5-801D-D80C95BDEBAA}"/>
              </a:ext>
            </a:extLst>
          </p:cNvPr>
          <p:cNvSpPr/>
          <p:nvPr/>
        </p:nvSpPr>
        <p:spPr>
          <a:xfrm>
            <a:off x="2953062" y="3924554"/>
            <a:ext cx="5846164" cy="2491236"/>
          </a:xfrm>
          <a:custGeom>
            <a:avLst/>
            <a:gdLst>
              <a:gd name="connsiteX0" fmla="*/ 0 w 5846164"/>
              <a:gd name="connsiteY0" fmla="*/ 2491236 h 2491236"/>
              <a:gd name="connsiteX1" fmla="*/ 2038663 w 5846164"/>
              <a:gd name="connsiteY1" fmla="*/ 1951590 h 2491236"/>
              <a:gd name="connsiteX2" fmla="*/ 4227227 w 5846164"/>
              <a:gd name="connsiteY2" fmla="*/ 2869 h 2491236"/>
              <a:gd name="connsiteX3" fmla="*/ 5846164 w 5846164"/>
              <a:gd name="connsiteY3" fmla="*/ 2431276 h 249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6164" h="2491236">
                <a:moveTo>
                  <a:pt x="0" y="2491236"/>
                </a:moveTo>
                <a:cubicBezTo>
                  <a:pt x="667062" y="2428777"/>
                  <a:pt x="1334125" y="2366318"/>
                  <a:pt x="2038663" y="1951590"/>
                </a:cubicBezTo>
                <a:cubicBezTo>
                  <a:pt x="2743201" y="1536862"/>
                  <a:pt x="3592644" y="-77079"/>
                  <a:pt x="4227227" y="2869"/>
                </a:cubicBezTo>
                <a:cubicBezTo>
                  <a:pt x="4861811" y="82817"/>
                  <a:pt x="5353987" y="1257046"/>
                  <a:pt x="5846164" y="24312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B0C37-5472-D3ED-9169-605789257AE9}"/>
              </a:ext>
            </a:extLst>
          </p:cNvPr>
          <p:cNvSpPr txBox="1"/>
          <p:nvPr/>
        </p:nvSpPr>
        <p:spPr>
          <a:xfrm>
            <a:off x="4054839" y="6481173"/>
            <a:ext cx="36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4593F-E4AB-47D2-70D2-3ECF4D0FF8EB}"/>
              </a:ext>
            </a:extLst>
          </p:cNvPr>
          <p:cNvCxnSpPr/>
          <p:nvPr/>
        </p:nvCxnSpPr>
        <p:spPr>
          <a:xfrm>
            <a:off x="7105338" y="2983043"/>
            <a:ext cx="0" cy="344773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99AA9-E6AB-D4D1-DA0E-734104BE3E52}"/>
              </a:ext>
            </a:extLst>
          </p:cNvPr>
          <p:cNvCxnSpPr/>
          <p:nvPr/>
        </p:nvCxnSpPr>
        <p:spPr>
          <a:xfrm>
            <a:off x="7422629" y="2983043"/>
            <a:ext cx="0" cy="344773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26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B565-80DA-F8C3-8810-B305A302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1425-C2E8-3022-C469-0C73BF36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ANOVA requires observations be statistically independent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7981949" y="210693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91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FDF-D840-E795-7887-C9FD2FC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mixed effects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9172-083F-9E61-F7CF-6BEBBAA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Mixed effects models essentially let us account for </a:t>
            </a:r>
            <a:r>
              <a:rPr lang="en-US" i="1" dirty="0"/>
              <a:t>individual variation</a:t>
            </a:r>
            <a:r>
              <a:rPr lang="en-US" dirty="0"/>
              <a:t> inside of the model</a:t>
            </a:r>
          </a:p>
          <a:p>
            <a:r>
              <a:rPr lang="en-US" dirty="0"/>
              <a:t>These are the “random effects” in a mixed effects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9C519-6B67-A025-C528-3E8C719D88B0}"/>
              </a:ext>
            </a:extLst>
          </p:cNvPr>
          <p:cNvCxnSpPr/>
          <p:nvPr/>
        </p:nvCxnSpPr>
        <p:spPr>
          <a:xfrm>
            <a:off x="5097780" y="2114550"/>
            <a:ext cx="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047F6-DF4E-5F2C-FE4C-9B5AC0377AF7}"/>
              </a:ext>
            </a:extLst>
          </p:cNvPr>
          <p:cNvCxnSpPr>
            <a:cxnSpLocks/>
          </p:cNvCxnSpPr>
          <p:nvPr/>
        </p:nvCxnSpPr>
        <p:spPr>
          <a:xfrm flipH="1">
            <a:off x="5086350" y="6092190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7BFE17-2135-C2ED-B8C4-3D6BC2641065}"/>
              </a:ext>
            </a:extLst>
          </p:cNvPr>
          <p:cNvSpPr txBox="1"/>
          <p:nvPr/>
        </p:nvSpPr>
        <p:spPr>
          <a:xfrm>
            <a:off x="10252710" y="61718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4478-4CFC-C355-5AF0-531FAAF3605B}"/>
              </a:ext>
            </a:extLst>
          </p:cNvPr>
          <p:cNvSpPr txBox="1"/>
          <p:nvPr/>
        </p:nvSpPr>
        <p:spPr>
          <a:xfrm>
            <a:off x="4751070" y="2029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E7A599-3077-A7A5-5D28-51A9F7CF8B88}"/>
              </a:ext>
            </a:extLst>
          </p:cNvPr>
          <p:cNvSpPr/>
          <p:nvPr/>
        </p:nvSpPr>
        <p:spPr>
          <a:xfrm>
            <a:off x="6417946" y="4020981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44E2-8D7B-3A97-B959-F996C1E5C79E}"/>
              </a:ext>
            </a:extLst>
          </p:cNvPr>
          <p:cNvSpPr/>
          <p:nvPr/>
        </p:nvSpPr>
        <p:spPr>
          <a:xfrm>
            <a:off x="5962650" y="4697730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A5882-DD2F-7325-1418-13B4C9544B7E}"/>
              </a:ext>
            </a:extLst>
          </p:cNvPr>
          <p:cNvSpPr/>
          <p:nvPr/>
        </p:nvSpPr>
        <p:spPr>
          <a:xfrm>
            <a:off x="6983738" y="4572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1751D-371C-E58F-0EF0-8341798C0A33}"/>
              </a:ext>
            </a:extLst>
          </p:cNvPr>
          <p:cNvSpPr/>
          <p:nvPr/>
        </p:nvSpPr>
        <p:spPr>
          <a:xfrm>
            <a:off x="5470208" y="5728018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01EB2-3533-E7E5-7B77-E5E2D2A17F0A}"/>
              </a:ext>
            </a:extLst>
          </p:cNvPr>
          <p:cNvSpPr/>
          <p:nvPr/>
        </p:nvSpPr>
        <p:spPr>
          <a:xfrm>
            <a:off x="6322695" y="5093177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32340-ABFD-12B6-C3C4-870D8934CA10}"/>
              </a:ext>
            </a:extLst>
          </p:cNvPr>
          <p:cNvSpPr/>
          <p:nvPr/>
        </p:nvSpPr>
        <p:spPr>
          <a:xfrm>
            <a:off x="7526655" y="3833178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8301AD-5FFA-C74B-841E-83B10764E4E7}"/>
              </a:ext>
            </a:extLst>
          </p:cNvPr>
          <p:cNvSpPr/>
          <p:nvPr/>
        </p:nvSpPr>
        <p:spPr>
          <a:xfrm>
            <a:off x="5682615" y="5317808"/>
            <a:ext cx="125730" cy="12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6D3EA-E040-1E1F-2017-39DE60567811}"/>
              </a:ext>
            </a:extLst>
          </p:cNvPr>
          <p:cNvSpPr/>
          <p:nvPr/>
        </p:nvSpPr>
        <p:spPr>
          <a:xfrm>
            <a:off x="7658100" y="272732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385B4-7CB0-53D4-3FF5-BBCBFA2B3DBC}"/>
              </a:ext>
            </a:extLst>
          </p:cNvPr>
          <p:cNvSpPr/>
          <p:nvPr/>
        </p:nvSpPr>
        <p:spPr>
          <a:xfrm>
            <a:off x="7926705" y="4165283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09FCC8-4253-C634-CCAB-684F779962B6}"/>
              </a:ext>
            </a:extLst>
          </p:cNvPr>
          <p:cNvSpPr/>
          <p:nvPr/>
        </p:nvSpPr>
        <p:spPr>
          <a:xfrm>
            <a:off x="8618220" y="3086575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93E546-76ED-F16D-E087-9706F6A7AF79}"/>
              </a:ext>
            </a:extLst>
          </p:cNvPr>
          <p:cNvSpPr/>
          <p:nvPr/>
        </p:nvSpPr>
        <p:spPr>
          <a:xfrm>
            <a:off x="8345805" y="3636167"/>
            <a:ext cx="125730" cy="1257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88075-3AA0-47C0-C37B-92E4D173F95A}"/>
              </a:ext>
            </a:extLst>
          </p:cNvPr>
          <p:cNvSpPr/>
          <p:nvPr/>
        </p:nvSpPr>
        <p:spPr>
          <a:xfrm>
            <a:off x="6913252" y="3429000"/>
            <a:ext cx="125730" cy="125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D25AF3-28AB-479D-A904-3C20ACB53C20}"/>
              </a:ext>
            </a:extLst>
          </p:cNvPr>
          <p:cNvSpPr/>
          <p:nvPr/>
        </p:nvSpPr>
        <p:spPr>
          <a:xfrm>
            <a:off x="7981949" y="2106930"/>
            <a:ext cx="125730" cy="1257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/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BCCFB-0E6C-099E-79DF-25A7AC6B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6092190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83C5C5-BAB0-A6C6-914D-44EA56CF7771}"/>
              </a:ext>
            </a:extLst>
          </p:cNvPr>
          <p:cNvCxnSpPr>
            <a:stCxn id="42" idx="0"/>
          </p:cNvCxnSpPr>
          <p:nvPr/>
        </p:nvCxnSpPr>
        <p:spPr>
          <a:xfrm flipV="1">
            <a:off x="5088255" y="4697730"/>
            <a:ext cx="1455421" cy="139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517EB-5F1D-8D12-AE49-9C36E8BEB4D0}"/>
              </a:ext>
            </a:extLst>
          </p:cNvPr>
          <p:cNvCxnSpPr/>
          <p:nvPr/>
        </p:nvCxnSpPr>
        <p:spPr>
          <a:xfrm>
            <a:off x="6088380" y="4126371"/>
            <a:ext cx="1556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9CBFFE-FFB6-0AD7-E247-37674A596820}"/>
              </a:ext>
            </a:extLst>
          </p:cNvPr>
          <p:cNvCxnSpPr/>
          <p:nvPr/>
        </p:nvCxnSpPr>
        <p:spPr>
          <a:xfrm flipV="1">
            <a:off x="7526655" y="3636167"/>
            <a:ext cx="1217295" cy="752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C36F9E-FE15-BE08-CA58-DEB6B77DE608}"/>
              </a:ext>
            </a:extLst>
          </p:cNvPr>
          <p:cNvCxnSpPr/>
          <p:nvPr/>
        </p:nvCxnSpPr>
        <p:spPr>
          <a:xfrm>
            <a:off x="7652385" y="2399110"/>
            <a:ext cx="1269546" cy="68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602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C024-9AED-F2BC-73AB-9E8D2B19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09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D45F-9009-5F63-A33D-028C6A3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Marginal vs. Conditional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A8EA-AFD4-AE74-557B-BF3476AD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probabilities let us ask how probabilities of observing a single variable change, given an observation from another variable that is not independent of X – n-dimensional perspective</a:t>
            </a:r>
          </a:p>
        </p:txBody>
      </p:sp>
      <p:pic>
        <p:nvPicPr>
          <p:cNvPr id="26" name="Picture 25" descr="Chart, radar chart, surface chart&#10;&#10;Description automatically generated">
            <a:extLst>
              <a:ext uri="{FF2B5EF4-FFF2-40B4-BE49-F238E27FC236}">
                <a16:creationId xmlns:a16="http://schemas.microsoft.com/office/drawing/2014/main" id="{95BC8432-0DC6-A69B-748B-D11F615C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97" y="2985013"/>
            <a:ext cx="6373006" cy="3191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65FC5E-45CE-E5D8-E9F0-E85417D554E5}"/>
              </a:ext>
            </a:extLst>
          </p:cNvPr>
          <p:cNvSpPr txBox="1"/>
          <p:nvPr/>
        </p:nvSpPr>
        <p:spPr>
          <a:xfrm>
            <a:off x="2086131" y="6308209"/>
            <a:ext cx="80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don’t account for this ”random” effect, you’ll have biased results</a:t>
            </a:r>
          </a:p>
        </p:txBody>
      </p:sp>
    </p:spTree>
    <p:extLst>
      <p:ext uri="{BB962C8B-B14F-4D97-AF65-F5344CB8AC3E}">
        <p14:creationId xmlns:p14="http://schemas.microsoft.com/office/powerpoint/2010/main" val="108327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B4A0-1687-3ECA-157D-0505AA71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Mixed effects models improve parameter estimates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BB98E-3261-07E9-B3AA-067C5FC06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all regression approaches, we’re trying to estimate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These coefficients have parameters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 standard LM – all we care about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that’s our coefficient</a:t>
                </a:r>
              </a:p>
              <a:p>
                <a:r>
                  <a:rPr lang="en-US" dirty="0"/>
                  <a:t>Mixed models need to estimate variance because of underlying data structure  - but this variance is biased to calculate the individual coefficients!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BB98E-3261-07E9-B3AA-067C5FC06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9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1883</Words>
  <Application>Microsoft Office PowerPoint</Application>
  <PresentationFormat>Widescreen</PresentationFormat>
  <Paragraphs>323</Paragraphs>
  <Slides>73</Slides>
  <Notes>0</Notes>
  <HiddenSlides>25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Office Theme</vt:lpstr>
      <vt:lpstr>Linear &amp; Nonlinear Mixed Effects Models</vt:lpstr>
      <vt:lpstr>Quick review of a linear model</vt:lpstr>
      <vt:lpstr>What’s meant by linear independence?</vt:lpstr>
      <vt:lpstr>In ecology, linear independence isn’t always acheiveved</vt:lpstr>
      <vt:lpstr>In ecology, linear independence isn’t always acheived</vt:lpstr>
      <vt:lpstr>Mixed Effects Models provide a convenient way of accounting for statistical violations</vt:lpstr>
      <vt:lpstr>Marginal vs. Conditional Probabilities</vt:lpstr>
      <vt:lpstr>Marginal vs. Conditional Probabilities</vt:lpstr>
      <vt:lpstr>Mixed effects models improve parameter estimates </vt:lpstr>
      <vt:lpstr>Mixed effects models improve parameter estimates </vt:lpstr>
      <vt:lpstr>Mixed Models in R</vt:lpstr>
      <vt:lpstr>Getting started</vt:lpstr>
      <vt:lpstr>Let’s take a look at the data</vt:lpstr>
      <vt:lpstr>PowerPoint Presentation</vt:lpstr>
      <vt:lpstr>PowerPoint Presentation</vt:lpstr>
      <vt:lpstr>PowerPoint Presentation</vt:lpstr>
      <vt:lpstr>ANOVA </vt:lpstr>
      <vt:lpstr>ANOVA </vt:lpstr>
      <vt:lpstr>PowerPoint Presentation</vt:lpstr>
      <vt:lpstr>ANCOVA</vt:lpstr>
      <vt:lpstr>PowerPoint Presentation</vt:lpstr>
      <vt:lpstr>PowerPoint Presentation</vt:lpstr>
      <vt:lpstr>Linear Mixed Effects Models</vt:lpstr>
      <vt:lpstr>Linear Mixed Effects Models in R</vt:lpstr>
      <vt:lpstr>Mixed effects models are marginal estimates of the x,y relationships</vt:lpstr>
      <vt:lpstr>Mixed effects models are conditional estimates of the x,y relationships</vt:lpstr>
      <vt:lpstr>But what if the slopes are allowed to vary?</vt:lpstr>
      <vt:lpstr>PowerPoint Presentation</vt:lpstr>
      <vt:lpstr>Slope + intercept random effect</vt:lpstr>
      <vt:lpstr>Visualizing mixed effects models</vt:lpstr>
      <vt:lpstr>LMER syntax cheatsheet</vt:lpstr>
      <vt:lpstr>Generalized Linear Mixed Effects Models</vt:lpstr>
      <vt:lpstr>Generalized Linear Mixed Effects Models</vt:lpstr>
      <vt:lpstr>Taking a look at the data</vt:lpstr>
      <vt:lpstr>PowerPoint Presentation</vt:lpstr>
      <vt:lpstr>What’s a generalized linear model?</vt:lpstr>
      <vt:lpstr>What’s a generalized linear model?</vt:lpstr>
      <vt:lpstr>Fitting GLMs to our data in R</vt:lpstr>
      <vt:lpstr>Fitting GLMs to our data in R</vt:lpstr>
      <vt:lpstr>Fitting GLMs to our data in R</vt:lpstr>
      <vt:lpstr>PowerPoint Presentation</vt:lpstr>
      <vt:lpstr>PowerPoint Presentation</vt:lpstr>
      <vt:lpstr>Visualizing GLMM</vt:lpstr>
      <vt:lpstr>General Estimation Equations</vt:lpstr>
      <vt:lpstr>General Estimation Equations</vt:lpstr>
      <vt:lpstr>General Estimation Equations</vt:lpstr>
      <vt:lpstr>GEE</vt:lpstr>
      <vt:lpstr>Review of linear models</vt:lpstr>
      <vt:lpstr>Review of linear models</vt:lpstr>
      <vt:lpstr>Review of linear models</vt:lpstr>
      <vt:lpstr>A quick note on normality assumptions</vt:lpstr>
      <vt:lpstr>Normality assumptions are theoretical, and pretty damned robust</vt:lpstr>
      <vt:lpstr>Instead of testing that our data is normally distributed, we should test that our model residuals are normal(-ish)</vt:lpstr>
      <vt:lpstr>Why mixed effects models?</vt:lpstr>
      <vt:lpstr>Why mixed effects models?</vt:lpstr>
      <vt:lpstr>Why mixed effects models?</vt:lpstr>
      <vt:lpstr>ANOVA requires observations be statistically independent</vt:lpstr>
      <vt:lpstr>How do we account for this to yield accurate parameter estimates?</vt:lpstr>
      <vt:lpstr>Repeated-Measures ANOVA</vt:lpstr>
      <vt:lpstr>Independent models are only viable when the # of individuals is small</vt:lpstr>
      <vt:lpstr>What is a mixed-effects model?</vt:lpstr>
      <vt:lpstr>Example: Simulated Data</vt:lpstr>
      <vt:lpstr>Example: Simulated Data</vt:lpstr>
      <vt:lpstr>Example: Simulated Data</vt:lpstr>
      <vt:lpstr>5 Assumptions of Analysis of Covariance</vt:lpstr>
      <vt:lpstr>Linear Mixed Effects Models</vt:lpstr>
      <vt:lpstr>Results….</vt:lpstr>
      <vt:lpstr>Results….</vt:lpstr>
      <vt:lpstr>Example: Simulated Data</vt:lpstr>
      <vt:lpstr>Repeated Measures ANOVA</vt:lpstr>
      <vt:lpstr>ANOVA requires observations be statistically independent</vt:lpstr>
      <vt:lpstr>Why mixed effects models?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&amp; Nonlinear Mixed Effects Models</dc:title>
  <dc:creator>Thompson, Robert Alexander</dc:creator>
  <cp:lastModifiedBy>Thompson, Robert Alexander</cp:lastModifiedBy>
  <cp:revision>42</cp:revision>
  <dcterms:created xsi:type="dcterms:W3CDTF">2023-02-27T17:47:31Z</dcterms:created>
  <dcterms:modified xsi:type="dcterms:W3CDTF">2023-03-10T00:16:12Z</dcterms:modified>
</cp:coreProperties>
</file>