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0d6b88f8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0d6b88f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0d6b88f8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0d6b88f8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0d6b88f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0d6b88f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0d6b88f8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0d6b88f8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0d6b88f8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0d6b88f8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0d6b88f8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0d6b88f8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4665c352c57191d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4665c352c57191d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13bd0ef20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13bd0ef20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13bd0ef20_2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13bd0ef20_2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13bd0ef20_2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13bd0ef20_2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37a48cfa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37a48cf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13bd0ef20_2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13bd0ef20_2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422a4d5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422a4d5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13bd0ef20_2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13bd0ef20_2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13bd0ef20_2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13bd0ef20_2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13bd0ef20_2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13bd0ef20_2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13bd0ef20_2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13bd0ef20_2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3fcfb385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3fcfb385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3d6060f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3d6060f4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13bd0ef20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13bd0ef20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13bd0ef20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13bd0ef20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13bd0ef20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13bd0ef20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13bd0ef20_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13bd0ef20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0d6b88f8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0d6b88f8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hyperlink" Target="https://www.kaggle.com/datasets/tysonpo/ice-cream-dataset/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hyperlink" Target="https://www.breyers.com/us/en/about.html" TargetMode="External"/><Relationship Id="rId5" Type="http://schemas.openxmlformats.org/officeDocument/2006/relationships/hyperlink" Target="https://www.kaggle.com/datasets/tysonpo/ice-cream-dataset/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FF"/>
                </a:solidFill>
              </a:rPr>
              <a:t>Final</a:t>
            </a:r>
            <a:r>
              <a:rPr lang="en">
                <a:solidFill>
                  <a:srgbClr val="FFFFFF"/>
                </a:solidFill>
              </a:rPr>
              <a:t> Presentation</a:t>
            </a:r>
            <a:endParaRPr>
              <a:solidFill>
                <a:srgbClr val="FFFFFF"/>
              </a:solidFil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By: </a:t>
            </a:r>
            <a:r>
              <a:rPr lang="en">
                <a:solidFill>
                  <a:schemeClr val="lt1"/>
                </a:solidFill>
              </a:rPr>
              <a:t>Russell Ballard and Alonso Romero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MCA in R - FactoMineR</a:t>
            </a:r>
            <a:endParaRPr b="1"/>
          </a:p>
        </p:txBody>
      </p:sp>
      <p:sp>
        <p:nvSpPr>
          <p:cNvPr id="126" name="Google Shape;126;p2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72">
                <a:solidFill>
                  <a:schemeClr val="lt1"/>
                </a:solidFill>
              </a:rPr>
              <a:t>In the course of project literature review, I </a:t>
            </a:r>
            <a:r>
              <a:rPr lang="en" sz="1572">
                <a:solidFill>
                  <a:schemeClr val="lt1"/>
                </a:solidFill>
              </a:rPr>
              <a:t>encountered</a:t>
            </a:r>
            <a:r>
              <a:rPr lang="en" sz="1572">
                <a:solidFill>
                  <a:schemeClr val="lt1"/>
                </a:solidFill>
              </a:rPr>
              <a:t> a blog maintained by UCBerkeley </a:t>
            </a:r>
            <a:r>
              <a:rPr lang="en" sz="1572">
                <a:solidFill>
                  <a:schemeClr val="lt1"/>
                </a:solidFill>
              </a:rPr>
              <a:t>lecturer</a:t>
            </a:r>
            <a:r>
              <a:rPr lang="en" sz="1572">
                <a:solidFill>
                  <a:schemeClr val="lt1"/>
                </a:solidFill>
              </a:rPr>
              <a:t> Gaston Sanchez.</a:t>
            </a:r>
            <a:endParaRPr sz="1572">
              <a:solidFill>
                <a:schemeClr val="lt1"/>
              </a:solidFill>
            </a:endParaRPr>
          </a:p>
          <a:p>
            <a:pPr indent="0" lvl="0" marL="0" rtl="0" algn="l">
              <a:lnSpc>
                <a:spcPct val="95000"/>
              </a:lnSpc>
              <a:spcBef>
                <a:spcPts val="1200"/>
              </a:spcBef>
              <a:spcAft>
                <a:spcPts val="0"/>
              </a:spcAft>
              <a:buSzPts val="1018"/>
              <a:buNone/>
            </a:pPr>
            <a:r>
              <a:rPr lang="en" sz="1572">
                <a:solidFill>
                  <a:schemeClr val="lt1"/>
                </a:solidFill>
              </a:rPr>
              <a:t>He notes the robust features of the FactoMineR library and demos application to the </a:t>
            </a:r>
            <a:r>
              <a:rPr i="1" lang="en" sz="1572">
                <a:solidFill>
                  <a:schemeClr val="lt1"/>
                </a:solidFill>
              </a:rPr>
              <a:t>tea </a:t>
            </a:r>
            <a:r>
              <a:rPr lang="en" sz="1572">
                <a:solidFill>
                  <a:schemeClr val="lt1"/>
                </a:solidFill>
              </a:rPr>
              <a:t>sample dataset.</a:t>
            </a:r>
            <a:endParaRPr sz="1572">
              <a:solidFill>
                <a:schemeClr val="lt1"/>
              </a:solidFill>
            </a:endParaRPr>
          </a:p>
          <a:p>
            <a:pPr indent="0" lvl="0" marL="0" rtl="0" algn="l">
              <a:lnSpc>
                <a:spcPct val="95000"/>
              </a:lnSpc>
              <a:spcBef>
                <a:spcPts val="1200"/>
              </a:spcBef>
              <a:spcAft>
                <a:spcPts val="0"/>
              </a:spcAft>
              <a:buSzPts val="1018"/>
              <a:buNone/>
            </a:pPr>
            <a:r>
              <a:rPr lang="en" sz="1572">
                <a:solidFill>
                  <a:schemeClr val="lt1"/>
                </a:solidFill>
              </a:rPr>
              <a:t>FactoMineR was written by François Husson, Julie Josse, Sébastien Lê and is maintained by Institut Agro Rennes-Angers</a:t>
            </a:r>
            <a:endParaRPr sz="1572">
              <a:solidFill>
                <a:schemeClr val="lt1"/>
              </a:solidFill>
            </a:endParaRPr>
          </a:p>
          <a:p>
            <a:pPr indent="0" lvl="0" marL="0" rtl="0" algn="l">
              <a:lnSpc>
                <a:spcPct val="95000"/>
              </a:lnSpc>
              <a:spcBef>
                <a:spcPts val="1200"/>
              </a:spcBef>
              <a:spcAft>
                <a:spcPts val="0"/>
              </a:spcAft>
              <a:buSzPts val="1018"/>
              <a:buNone/>
            </a:pPr>
            <a:r>
              <a:rPr lang="en" sz="1572">
                <a:solidFill>
                  <a:schemeClr val="lt1"/>
                </a:solidFill>
              </a:rPr>
              <a:t>Issues were identified in the package, to be discussed in later slides.</a:t>
            </a:r>
            <a:endParaRPr sz="1572">
              <a:solidFill>
                <a:schemeClr val="lt1"/>
              </a:solidFill>
            </a:endParaRPr>
          </a:p>
          <a:p>
            <a:pPr indent="0" lvl="0" marL="0" rtl="0" algn="l">
              <a:lnSpc>
                <a:spcPct val="95000"/>
              </a:lnSpc>
              <a:spcBef>
                <a:spcPts val="1200"/>
              </a:spcBef>
              <a:spcAft>
                <a:spcPts val="0"/>
              </a:spcAft>
              <a:buSzPts val="1018"/>
              <a:buNone/>
            </a:pPr>
            <a:r>
              <a:t/>
            </a:r>
            <a:endParaRPr sz="1572">
              <a:solidFill>
                <a:schemeClr val="lt1"/>
              </a:solidFill>
            </a:endParaRPr>
          </a:p>
          <a:p>
            <a:pPr indent="0" lvl="0" marL="0" rtl="0" algn="l">
              <a:lnSpc>
                <a:spcPct val="95000"/>
              </a:lnSpc>
              <a:spcBef>
                <a:spcPts val="1200"/>
              </a:spcBef>
              <a:spcAft>
                <a:spcPts val="1200"/>
              </a:spcAft>
              <a:buSzPts val="1018"/>
              <a:buNone/>
            </a:pPr>
            <a:r>
              <a:t/>
            </a:r>
            <a:endParaRPr sz="1572">
              <a:solidFill>
                <a:schemeClr val="lt1"/>
              </a:solidFill>
            </a:endParaRPr>
          </a:p>
        </p:txBody>
      </p:sp>
      <p:sp>
        <p:nvSpPr>
          <p:cNvPr id="127" name="Google Shape;127;p22"/>
          <p:cNvSpPr txBox="1"/>
          <p:nvPr>
            <p:ph idx="1" type="body"/>
          </p:nvPr>
        </p:nvSpPr>
        <p:spPr>
          <a:xfrm>
            <a:off x="4983463" y="4306100"/>
            <a:ext cx="3783600" cy="18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 sz="925">
                <a:solidFill>
                  <a:schemeClr val="lt1"/>
                </a:solidFill>
              </a:rPr>
              <a:t>(MCA plot using FactoMiner by Gaston Sanchez)</a:t>
            </a:r>
            <a:endParaRPr sz="925">
              <a:solidFill>
                <a:schemeClr val="lt1"/>
              </a:solidFill>
            </a:endParaRPr>
          </a:p>
        </p:txBody>
      </p:sp>
      <p:pic>
        <p:nvPicPr>
          <p:cNvPr id="128" name="Google Shape;128;p22"/>
          <p:cNvPicPr preferRelativeResize="0"/>
          <p:nvPr/>
        </p:nvPicPr>
        <p:blipFill>
          <a:blip r:embed="rId4">
            <a:alphaModFix/>
          </a:blip>
          <a:stretch>
            <a:fillRect/>
          </a:stretch>
        </p:blipFill>
        <p:spPr>
          <a:xfrm>
            <a:off x="4810350" y="1415238"/>
            <a:ext cx="4129825" cy="28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MCA in R - Preprocessing</a:t>
            </a:r>
            <a:endParaRPr b="1"/>
          </a:p>
        </p:txBody>
      </p:sp>
      <p:sp>
        <p:nvSpPr>
          <p:cNvPr id="135" name="Google Shape;135;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420">
                <a:solidFill>
                  <a:schemeClr val="lt1"/>
                </a:solidFill>
              </a:rPr>
              <a:t>In order to apply MCA to the data, the </a:t>
            </a:r>
            <a:r>
              <a:rPr i="1" lang="en" sz="2420">
                <a:solidFill>
                  <a:schemeClr val="lt1"/>
                </a:solidFill>
              </a:rPr>
              <a:t>Ingredients </a:t>
            </a:r>
            <a:r>
              <a:rPr lang="en" sz="2420">
                <a:solidFill>
                  <a:schemeClr val="lt1"/>
                </a:solidFill>
              </a:rPr>
              <a:t>field of the products training dataset was stripped of special characters, then tokenized with comma delimiting and further standardized with a manually prepared dictionary.</a:t>
            </a:r>
            <a:endParaRPr sz="2420">
              <a:solidFill>
                <a:schemeClr val="lt1"/>
              </a:solidFill>
            </a:endParaRPr>
          </a:p>
          <a:p>
            <a:pPr indent="0" lvl="0" marL="0" rtl="0" algn="l">
              <a:spcBef>
                <a:spcPts val="1200"/>
              </a:spcBef>
              <a:spcAft>
                <a:spcPts val="0"/>
              </a:spcAft>
              <a:buNone/>
            </a:pPr>
            <a:r>
              <a:rPr lang="en" sz="2420">
                <a:solidFill>
                  <a:schemeClr val="lt1"/>
                </a:solidFill>
              </a:rPr>
              <a:t>These vectors were converted to a one-hot encoded matrix of ingredient contents for each Breyers ice cream.</a:t>
            </a:r>
            <a:endParaRPr sz="2420">
              <a:solidFill>
                <a:schemeClr val="lt1"/>
              </a:solidFill>
            </a:endParaRPr>
          </a:p>
          <a:p>
            <a:pPr indent="0" lvl="0" marL="0" rtl="0" algn="l">
              <a:spcBef>
                <a:spcPts val="1200"/>
              </a:spcBef>
              <a:spcAft>
                <a:spcPts val="0"/>
              </a:spcAft>
              <a:buNone/>
            </a:pPr>
            <a:r>
              <a:rPr lang="en" sz="2500">
                <a:solidFill>
                  <a:schemeClr val="lt1"/>
                </a:solidFill>
              </a:rPr>
              <a:t>Ingredients which were present in only the </a:t>
            </a:r>
            <a:r>
              <a:rPr lang="en" sz="2500">
                <a:solidFill>
                  <a:schemeClr val="lt1"/>
                </a:solidFill>
              </a:rPr>
              <a:t>training</a:t>
            </a:r>
            <a:r>
              <a:rPr lang="en" sz="2500">
                <a:solidFill>
                  <a:schemeClr val="lt1"/>
                </a:solidFill>
              </a:rPr>
              <a:t> or test data were removed from </a:t>
            </a:r>
            <a:r>
              <a:rPr lang="en" sz="2500">
                <a:solidFill>
                  <a:schemeClr val="lt1"/>
                </a:solidFill>
              </a:rPr>
              <a:t>consideration in order to ensure valid cross products in the prediction operation in FactoMineR. Admittedly, this will be a cause of model overfitting, but necessary in this case.</a:t>
            </a:r>
            <a:endParaRPr sz="2500">
              <a:solidFill>
                <a:schemeClr val="lt1"/>
              </a:solidFill>
            </a:endParaRPr>
          </a:p>
          <a:p>
            <a:pPr indent="0" lvl="0" marL="0" rtl="0" algn="l">
              <a:spcBef>
                <a:spcPts val="1200"/>
              </a:spcBef>
              <a:spcAft>
                <a:spcPts val="0"/>
              </a:spcAft>
              <a:buNone/>
            </a:pPr>
            <a:r>
              <a:t/>
            </a:r>
            <a:endParaRPr sz="1700">
              <a:solidFill>
                <a:schemeClr val="lt1"/>
              </a:solidFill>
            </a:endParaRPr>
          </a:p>
          <a:p>
            <a:pPr indent="0" lvl="0" marL="0" rtl="0" algn="l">
              <a:spcBef>
                <a:spcPts val="1200"/>
              </a:spcBef>
              <a:spcAft>
                <a:spcPts val="0"/>
              </a:spcAft>
              <a:buNone/>
            </a:pPr>
            <a:r>
              <a:t/>
            </a:r>
            <a:endParaRPr sz="1700">
              <a:solidFill>
                <a:schemeClr val="lt1"/>
              </a:solidFill>
            </a:endParaRPr>
          </a:p>
          <a:p>
            <a:pPr indent="0" lvl="0" marL="0" rtl="0" algn="l">
              <a:spcBef>
                <a:spcPts val="1200"/>
              </a:spcBef>
              <a:spcAft>
                <a:spcPts val="1200"/>
              </a:spcAft>
              <a:buNone/>
            </a:pPr>
            <a:r>
              <a:t/>
            </a:r>
            <a:endParaRPr sz="1700">
              <a:solidFill>
                <a:schemeClr val="lt1"/>
              </a:solidFill>
            </a:endParaRPr>
          </a:p>
        </p:txBody>
      </p:sp>
      <p:pic>
        <p:nvPicPr>
          <p:cNvPr id="136" name="Google Shape;136;p23"/>
          <p:cNvPicPr preferRelativeResize="0"/>
          <p:nvPr/>
        </p:nvPicPr>
        <p:blipFill>
          <a:blip r:embed="rId4">
            <a:alphaModFix/>
          </a:blip>
          <a:stretch>
            <a:fillRect/>
          </a:stretch>
        </p:blipFill>
        <p:spPr>
          <a:xfrm>
            <a:off x="4572000" y="1541799"/>
            <a:ext cx="4195076" cy="20598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MCA in R - Fit </a:t>
            </a:r>
            <a:endParaRPr b="1"/>
          </a:p>
        </p:txBody>
      </p:sp>
      <p:sp>
        <p:nvSpPr>
          <p:cNvPr id="143" name="Google Shape;143;p24"/>
          <p:cNvSpPr txBox="1"/>
          <p:nvPr>
            <p:ph idx="1" type="body"/>
          </p:nvPr>
        </p:nvSpPr>
        <p:spPr>
          <a:xfrm>
            <a:off x="4745125"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lt1"/>
                </a:solidFill>
              </a:rPr>
              <a:t>Applying MCA to the ingredients one-hot encoded matrix yields the facing scree plot.</a:t>
            </a:r>
            <a:endParaRPr sz="1700">
              <a:solidFill>
                <a:schemeClr val="lt1"/>
              </a:solidFill>
            </a:endParaRPr>
          </a:p>
          <a:p>
            <a:pPr indent="0" lvl="0" marL="0" rtl="0" algn="l">
              <a:spcBef>
                <a:spcPts val="1200"/>
              </a:spcBef>
              <a:spcAft>
                <a:spcPts val="0"/>
              </a:spcAft>
              <a:buNone/>
            </a:pPr>
            <a:r>
              <a:rPr lang="en" sz="1700">
                <a:solidFill>
                  <a:schemeClr val="lt1"/>
                </a:solidFill>
              </a:rPr>
              <a:t>We can see that roughly half of the variance in ingredient content can be reduced to 5 numeric features.</a:t>
            </a:r>
            <a:endParaRPr sz="1700">
              <a:solidFill>
                <a:schemeClr val="lt1"/>
              </a:solidFill>
            </a:endParaRPr>
          </a:p>
          <a:p>
            <a:pPr indent="0" lvl="0" marL="0" rtl="0" algn="l">
              <a:spcBef>
                <a:spcPts val="1200"/>
              </a:spcBef>
              <a:spcAft>
                <a:spcPts val="0"/>
              </a:spcAft>
              <a:buNone/>
            </a:pPr>
            <a:r>
              <a:t/>
            </a:r>
            <a:endParaRPr sz="1700">
              <a:solidFill>
                <a:schemeClr val="lt1"/>
              </a:solidFill>
            </a:endParaRPr>
          </a:p>
          <a:p>
            <a:pPr indent="0" lvl="0" marL="0" rtl="0" algn="l">
              <a:spcBef>
                <a:spcPts val="1200"/>
              </a:spcBef>
              <a:spcAft>
                <a:spcPts val="1200"/>
              </a:spcAft>
              <a:buNone/>
            </a:pPr>
            <a:r>
              <a:t/>
            </a:r>
            <a:endParaRPr sz="1700">
              <a:solidFill>
                <a:schemeClr val="lt1"/>
              </a:solidFill>
            </a:endParaRPr>
          </a:p>
        </p:txBody>
      </p:sp>
      <p:sp>
        <p:nvSpPr>
          <p:cNvPr id="144" name="Google Shape;144;p24"/>
          <p:cNvSpPr txBox="1"/>
          <p:nvPr>
            <p:ph idx="1" type="body"/>
          </p:nvPr>
        </p:nvSpPr>
        <p:spPr>
          <a:xfrm>
            <a:off x="311688" y="4007675"/>
            <a:ext cx="3783600" cy="18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 sz="925">
                <a:solidFill>
                  <a:schemeClr val="lt1"/>
                </a:solidFill>
              </a:rPr>
              <a:t>(MCA plot using FactoMiner by Gaston Sanchez)</a:t>
            </a:r>
            <a:endParaRPr sz="925">
              <a:solidFill>
                <a:schemeClr val="lt1"/>
              </a:solidFill>
            </a:endParaRPr>
          </a:p>
        </p:txBody>
      </p:sp>
      <p:pic>
        <p:nvPicPr>
          <p:cNvPr id="145" name="Google Shape;145;p24"/>
          <p:cNvPicPr preferRelativeResize="0"/>
          <p:nvPr/>
        </p:nvPicPr>
        <p:blipFill>
          <a:blip r:embed="rId4">
            <a:alphaModFix/>
          </a:blip>
          <a:stretch>
            <a:fillRect/>
          </a:stretch>
        </p:blipFill>
        <p:spPr>
          <a:xfrm>
            <a:off x="311712" y="1527975"/>
            <a:ext cx="4018025" cy="247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MCA in R - Predict ( And Uncovered Issues)</a:t>
            </a:r>
            <a:endParaRPr b="1"/>
          </a:p>
        </p:txBody>
      </p:sp>
      <p:sp>
        <p:nvSpPr>
          <p:cNvPr id="152" name="Google Shape;152;p25"/>
          <p:cNvSpPr txBox="1"/>
          <p:nvPr>
            <p:ph idx="1" type="body"/>
          </p:nvPr>
        </p:nvSpPr>
        <p:spPr>
          <a:xfrm>
            <a:off x="4745125"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lt1"/>
                </a:solidFill>
              </a:rPr>
              <a:t>In the course of this analysis there were unexpected issues in the </a:t>
            </a:r>
            <a:r>
              <a:rPr lang="en" sz="1700">
                <a:solidFill>
                  <a:schemeClr val="lt1"/>
                </a:solidFill>
              </a:rPr>
              <a:t>application</a:t>
            </a:r>
            <a:r>
              <a:rPr lang="en" sz="1700">
                <a:solidFill>
                  <a:schemeClr val="lt1"/>
                </a:solidFill>
              </a:rPr>
              <a:t> of FactoMineR functions (somewhat unexpectedly as FactoMiner is accepted to CRAN)</a:t>
            </a:r>
            <a:endParaRPr sz="1700">
              <a:solidFill>
                <a:schemeClr val="lt1"/>
              </a:solidFill>
            </a:endParaRPr>
          </a:p>
          <a:p>
            <a:pPr indent="0" lvl="0" marL="0" rtl="0" algn="l">
              <a:spcBef>
                <a:spcPts val="1200"/>
              </a:spcBef>
              <a:spcAft>
                <a:spcPts val="1200"/>
              </a:spcAft>
              <a:buNone/>
            </a:pPr>
            <a:r>
              <a:rPr lang="en" sz="1700">
                <a:solidFill>
                  <a:schemeClr val="lt1"/>
                </a:solidFill>
              </a:rPr>
              <a:t>With the inclusion of helper functions which aide in transposing the factor-matrix of the test data, we were able to successfully apply the trained MCA model to the test product-ingredient subset.</a:t>
            </a:r>
            <a:endParaRPr sz="1700">
              <a:solidFill>
                <a:schemeClr val="lt1"/>
              </a:solidFill>
            </a:endParaRPr>
          </a:p>
        </p:txBody>
      </p:sp>
      <p:sp>
        <p:nvSpPr>
          <p:cNvPr id="153" name="Google Shape;153;p25"/>
          <p:cNvSpPr txBox="1"/>
          <p:nvPr>
            <p:ph idx="1" type="body"/>
          </p:nvPr>
        </p:nvSpPr>
        <p:spPr>
          <a:xfrm>
            <a:off x="138563" y="3504750"/>
            <a:ext cx="3783600" cy="18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 sz="925">
                <a:solidFill>
                  <a:schemeClr val="lt1"/>
                </a:solidFill>
              </a:rPr>
              <a:t>(Helper functions found in GitHub FactoMineR Issue.)</a:t>
            </a:r>
            <a:endParaRPr sz="925">
              <a:solidFill>
                <a:schemeClr val="lt1"/>
              </a:solidFill>
            </a:endParaRPr>
          </a:p>
        </p:txBody>
      </p:sp>
      <p:pic>
        <p:nvPicPr>
          <p:cNvPr id="154" name="Google Shape;154;p25"/>
          <p:cNvPicPr preferRelativeResize="0"/>
          <p:nvPr/>
        </p:nvPicPr>
        <p:blipFill>
          <a:blip r:embed="rId4">
            <a:alphaModFix/>
          </a:blip>
          <a:stretch>
            <a:fillRect/>
          </a:stretch>
        </p:blipFill>
        <p:spPr>
          <a:xfrm>
            <a:off x="138575" y="1520650"/>
            <a:ext cx="4433426" cy="198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LDA With Engineered Features</a:t>
            </a:r>
            <a:endParaRPr b="1"/>
          </a:p>
        </p:txBody>
      </p:sp>
      <p:sp>
        <p:nvSpPr>
          <p:cNvPr id="161" name="Google Shape;161;p26"/>
          <p:cNvSpPr txBox="1"/>
          <p:nvPr>
            <p:ph idx="1" type="body"/>
          </p:nvPr>
        </p:nvSpPr>
        <p:spPr>
          <a:xfrm>
            <a:off x="4745125"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lt1"/>
                </a:solidFill>
              </a:rPr>
              <a:t>Use dimension reduction feature engineering (MCA)</a:t>
            </a:r>
            <a:endParaRPr sz="1700">
              <a:solidFill>
                <a:schemeClr val="lt1"/>
              </a:solidFill>
            </a:endParaRPr>
          </a:p>
          <a:p>
            <a:pPr indent="0" lvl="0" marL="0" rtl="0" algn="l">
              <a:spcBef>
                <a:spcPts val="1200"/>
              </a:spcBef>
              <a:spcAft>
                <a:spcPts val="0"/>
              </a:spcAft>
              <a:buNone/>
            </a:pPr>
            <a:r>
              <a:rPr lang="en" sz="1700">
                <a:solidFill>
                  <a:schemeClr val="lt1"/>
                </a:solidFill>
              </a:rPr>
              <a:t>Apply these features to the Reviews data in a Linear Discriminant Analysis </a:t>
            </a:r>
            <a:endParaRPr sz="1700">
              <a:solidFill>
                <a:schemeClr val="lt1"/>
              </a:solidFill>
            </a:endParaRPr>
          </a:p>
          <a:p>
            <a:pPr indent="0" lvl="0" marL="0" rtl="0" algn="l">
              <a:spcBef>
                <a:spcPts val="1200"/>
              </a:spcBef>
              <a:spcAft>
                <a:spcPts val="0"/>
              </a:spcAft>
              <a:buNone/>
            </a:pPr>
            <a:r>
              <a:rPr lang="en" sz="1700">
                <a:solidFill>
                  <a:schemeClr val="lt1"/>
                </a:solidFill>
              </a:rPr>
              <a:t>Fit a model correlating ingredient content and rating.</a:t>
            </a:r>
            <a:endParaRPr sz="1700">
              <a:solidFill>
                <a:schemeClr val="lt1"/>
              </a:solidFill>
            </a:endParaRPr>
          </a:p>
          <a:p>
            <a:pPr indent="0" lvl="0" marL="0" rtl="0" algn="l">
              <a:spcBef>
                <a:spcPts val="1200"/>
              </a:spcBef>
              <a:spcAft>
                <a:spcPts val="0"/>
              </a:spcAft>
              <a:buNone/>
            </a:pPr>
            <a:r>
              <a:t/>
            </a:r>
            <a:endParaRPr sz="1700">
              <a:solidFill>
                <a:schemeClr val="lt1"/>
              </a:solidFill>
            </a:endParaRPr>
          </a:p>
          <a:p>
            <a:pPr indent="0" lvl="0" marL="0" rtl="0" algn="l">
              <a:spcBef>
                <a:spcPts val="1200"/>
              </a:spcBef>
              <a:spcAft>
                <a:spcPts val="1200"/>
              </a:spcAft>
              <a:buNone/>
            </a:pPr>
            <a:r>
              <a:t/>
            </a:r>
            <a:endParaRPr sz="1700">
              <a:solidFill>
                <a:schemeClr val="lt1"/>
              </a:solidFill>
            </a:endParaRPr>
          </a:p>
        </p:txBody>
      </p:sp>
      <p:sp>
        <p:nvSpPr>
          <p:cNvPr id="162" name="Google Shape;162;p26"/>
          <p:cNvSpPr txBox="1"/>
          <p:nvPr>
            <p:ph idx="1" type="body"/>
          </p:nvPr>
        </p:nvSpPr>
        <p:spPr>
          <a:xfrm>
            <a:off x="311688" y="3757625"/>
            <a:ext cx="3783600" cy="18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 sz="925">
                <a:solidFill>
                  <a:schemeClr val="lt1"/>
                </a:solidFill>
              </a:rPr>
              <a:t>(Fitted LDA Confusion Matrix on test set.)</a:t>
            </a:r>
            <a:endParaRPr sz="925">
              <a:solidFill>
                <a:schemeClr val="lt1"/>
              </a:solidFill>
            </a:endParaRPr>
          </a:p>
        </p:txBody>
      </p:sp>
      <p:pic>
        <p:nvPicPr>
          <p:cNvPr id="163" name="Google Shape;163;p26"/>
          <p:cNvPicPr preferRelativeResize="0"/>
          <p:nvPr/>
        </p:nvPicPr>
        <p:blipFill>
          <a:blip r:embed="rId4">
            <a:alphaModFix/>
          </a:blip>
          <a:stretch>
            <a:fillRect/>
          </a:stretch>
        </p:blipFill>
        <p:spPr>
          <a:xfrm>
            <a:off x="311700" y="1385888"/>
            <a:ext cx="4076700" cy="23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LDA With Engineered Features - Cont</a:t>
            </a:r>
            <a:endParaRPr b="1"/>
          </a:p>
        </p:txBody>
      </p:sp>
      <p:sp>
        <p:nvSpPr>
          <p:cNvPr id="170" name="Google Shape;170;p27"/>
          <p:cNvSpPr txBox="1"/>
          <p:nvPr>
            <p:ph idx="1" type="body"/>
          </p:nvPr>
        </p:nvSpPr>
        <p:spPr>
          <a:xfrm>
            <a:off x="343800" y="3943350"/>
            <a:ext cx="8800200" cy="899700"/>
          </a:xfrm>
          <a:prstGeom prst="rect">
            <a:avLst/>
          </a:prstGeom>
        </p:spPr>
        <p:txBody>
          <a:bodyPr anchorCtr="0" anchor="t" bIns="0" lIns="91425" spcFirstLastPara="1" rIns="91425" wrap="square" tIns="0">
            <a:noAutofit/>
          </a:bodyPr>
          <a:lstStyle/>
          <a:p>
            <a:pPr indent="-300672" lvl="0" marL="457200" rtl="0" algn="l">
              <a:lnSpc>
                <a:spcPct val="100000"/>
              </a:lnSpc>
              <a:spcBef>
                <a:spcPts val="0"/>
              </a:spcBef>
              <a:spcAft>
                <a:spcPts val="0"/>
              </a:spcAft>
              <a:buClr>
                <a:schemeClr val="lt1"/>
              </a:buClr>
              <a:buSzPts val="1135"/>
              <a:buChar char="●"/>
            </a:pPr>
            <a:r>
              <a:rPr lang="en" sz="1135">
                <a:solidFill>
                  <a:schemeClr val="lt1"/>
                </a:solidFill>
              </a:rPr>
              <a:t>Overall Model Accuracy: 63% , p-value of model 0.872 indicates not significant with these factors</a:t>
            </a:r>
            <a:endParaRPr sz="1135">
              <a:solidFill>
                <a:schemeClr val="lt1"/>
              </a:solidFill>
            </a:endParaRPr>
          </a:p>
          <a:p>
            <a:pPr indent="-300672" lvl="0" marL="457200" rtl="0" algn="l">
              <a:lnSpc>
                <a:spcPct val="100000"/>
              </a:lnSpc>
              <a:spcBef>
                <a:spcPts val="0"/>
              </a:spcBef>
              <a:spcAft>
                <a:spcPts val="0"/>
              </a:spcAft>
              <a:buClr>
                <a:schemeClr val="lt1"/>
              </a:buClr>
              <a:buSzPts val="1135"/>
              <a:buChar char="●"/>
            </a:pPr>
            <a:r>
              <a:rPr lang="en" sz="1135">
                <a:solidFill>
                  <a:schemeClr val="lt1"/>
                </a:solidFill>
              </a:rPr>
              <a:t>Model </a:t>
            </a:r>
            <a:r>
              <a:rPr lang="en" sz="1135">
                <a:solidFill>
                  <a:schemeClr val="lt1"/>
                </a:solidFill>
              </a:rPr>
              <a:t>sensitivity for ‘middle’ factors with low absolute counts is low, unable to predict these factors due to uneven factor weights.</a:t>
            </a:r>
            <a:endParaRPr sz="1135">
              <a:solidFill>
                <a:schemeClr val="lt1"/>
              </a:solidFill>
            </a:endParaRPr>
          </a:p>
          <a:p>
            <a:pPr indent="-300672" lvl="0" marL="457200" rtl="0" algn="l">
              <a:lnSpc>
                <a:spcPct val="100000"/>
              </a:lnSpc>
              <a:spcBef>
                <a:spcPts val="0"/>
              </a:spcBef>
              <a:spcAft>
                <a:spcPts val="0"/>
              </a:spcAft>
              <a:buClr>
                <a:schemeClr val="lt1"/>
              </a:buClr>
              <a:buSzPts val="1135"/>
              <a:buChar char="●"/>
            </a:pPr>
            <a:r>
              <a:rPr lang="en" sz="1135">
                <a:solidFill>
                  <a:schemeClr val="lt1"/>
                </a:solidFill>
              </a:rPr>
              <a:t>Model will not misallocate into these middle classes. This bimodality and uneven feature weights proves itself to be intrinsic to the data and model</a:t>
            </a:r>
            <a:endParaRPr sz="1135">
              <a:solidFill>
                <a:schemeClr val="lt1"/>
              </a:solidFill>
            </a:endParaRPr>
          </a:p>
        </p:txBody>
      </p:sp>
      <p:pic>
        <p:nvPicPr>
          <p:cNvPr id="171" name="Google Shape;171;p27"/>
          <p:cNvPicPr preferRelativeResize="0"/>
          <p:nvPr/>
        </p:nvPicPr>
        <p:blipFill>
          <a:blip r:embed="rId4">
            <a:alphaModFix/>
          </a:blip>
          <a:stretch>
            <a:fillRect/>
          </a:stretch>
        </p:blipFill>
        <p:spPr>
          <a:xfrm>
            <a:off x="604975" y="1200150"/>
            <a:ext cx="80010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7" name="Google Shape;177;p28"/>
          <p:cNvSpPr txBox="1"/>
          <p:nvPr/>
        </p:nvSpPr>
        <p:spPr>
          <a:xfrm>
            <a:off x="311700" y="26295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Ingredient Content</a:t>
            </a:r>
            <a:endParaRPr b="1" sz="2800">
              <a:solidFill>
                <a:srgbClr val="000000"/>
              </a:solidFill>
            </a:endParaRPr>
          </a:p>
        </p:txBody>
      </p:sp>
      <p:sp>
        <p:nvSpPr>
          <p:cNvPr id="178" name="Google Shape;178;p28"/>
          <p:cNvSpPr txBox="1"/>
          <p:nvPr>
            <p:ph idx="1" type="body"/>
          </p:nvPr>
        </p:nvSpPr>
        <p:spPr>
          <a:xfrm>
            <a:off x="311700" y="1152475"/>
            <a:ext cx="3138300" cy="34164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
                <a:solidFill>
                  <a:schemeClr val="dk1"/>
                </a:solidFill>
              </a:rPr>
              <a:t>Here we see violin charts for prepared ingredient indicators.</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These indicator variables were created using grepl</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We see that the distributions for chocolate/non are similar, but there are differences in the others.</a:t>
            </a:r>
            <a:endParaRPr>
              <a:solidFill>
                <a:schemeClr val="dk1"/>
              </a:solidFill>
            </a:endParaRPr>
          </a:p>
        </p:txBody>
      </p:sp>
      <p:pic>
        <p:nvPicPr>
          <p:cNvPr id="179" name="Google Shape;179;p28"/>
          <p:cNvPicPr preferRelativeResize="0"/>
          <p:nvPr/>
        </p:nvPicPr>
        <p:blipFill>
          <a:blip r:embed="rId4">
            <a:alphaModFix/>
          </a:blip>
          <a:stretch>
            <a:fillRect/>
          </a:stretch>
        </p:blipFill>
        <p:spPr>
          <a:xfrm>
            <a:off x="3550575" y="1152475"/>
            <a:ext cx="5351274" cy="3471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5" name="Google Shape;185;p29"/>
          <p:cNvSpPr txBox="1"/>
          <p:nvPr>
            <p:ph type="title"/>
          </p:nvPr>
        </p:nvSpPr>
        <p:spPr>
          <a:xfrm>
            <a:off x="311700" y="271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Modeling</a:t>
            </a:r>
            <a:endParaRPr b="1"/>
          </a:p>
        </p:txBody>
      </p:sp>
      <p:sp>
        <p:nvSpPr>
          <p:cNvPr id="186" name="Google Shape;186;p29"/>
          <p:cNvSpPr txBox="1"/>
          <p:nvPr>
            <p:ph idx="1" type="body"/>
          </p:nvPr>
        </p:nvSpPr>
        <p:spPr>
          <a:xfrm>
            <a:off x="464100" y="130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ctr">
              <a:spcBef>
                <a:spcPts val="1200"/>
              </a:spcBef>
              <a:spcAft>
                <a:spcPts val="0"/>
              </a:spcAft>
              <a:buNone/>
            </a:pPr>
            <a:r>
              <a:rPr lang="en" sz="2000">
                <a:solidFill>
                  <a:schemeClr val="lt1"/>
                </a:solidFill>
              </a:rPr>
              <a:t>In order to seek the answer to our data analysis question, we decided to create a linear regression model.</a:t>
            </a:r>
            <a:endParaRPr sz="2000">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Rating ~ Brand + HAS_CARAMEL + HAS_CHOCOLATE + HAS_FRUIT + HAS_VANILLA + HAS_ORGANIC + IS_BAR</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2" name="Google Shape;192;p30"/>
          <p:cNvSpPr txBox="1"/>
          <p:nvPr>
            <p:ph type="title"/>
          </p:nvPr>
        </p:nvSpPr>
        <p:spPr>
          <a:xfrm>
            <a:off x="311700" y="271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Modeling</a:t>
            </a:r>
            <a:endParaRPr b="1"/>
          </a:p>
        </p:txBody>
      </p:sp>
      <p:sp>
        <p:nvSpPr>
          <p:cNvPr id="193" name="Google Shape;193;p30"/>
          <p:cNvSpPr txBox="1"/>
          <p:nvPr>
            <p:ph idx="1" type="body"/>
          </p:nvPr>
        </p:nvSpPr>
        <p:spPr>
          <a:xfrm>
            <a:off x="464100" y="1304875"/>
            <a:ext cx="8520600" cy="3416400"/>
          </a:xfrm>
          <a:prstGeom prst="rect">
            <a:avLst/>
          </a:prstGeom>
        </p:spPr>
        <p:txBody>
          <a:bodyPr anchorCtr="0" anchor="t" bIns="91425" lIns="91425" spcFirstLastPara="1" rIns="91425" wrap="square" tIns="91425">
            <a:normAutofit lnSpcReduction="20000"/>
          </a:bodyPr>
          <a:lstStyle/>
          <a:p>
            <a:pPr indent="-349250" lvl="0" marL="457200" rtl="0" algn="l">
              <a:spcBef>
                <a:spcPts val="0"/>
              </a:spcBef>
              <a:spcAft>
                <a:spcPts val="0"/>
              </a:spcAft>
              <a:buClr>
                <a:schemeClr val="lt1"/>
              </a:buClr>
              <a:buSzPts val="1900"/>
              <a:buChar char="-"/>
            </a:pPr>
            <a:r>
              <a:rPr lang="en" sz="1900">
                <a:solidFill>
                  <a:schemeClr val="lt1"/>
                </a:solidFill>
              </a:rPr>
              <a:t>Subsetting products across from all 4 brands with a 5 star rating, we get 8 products that achieved this high rating.</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Out of the 8 products, we can see what ingredient group the product falls into:</a:t>
            </a:r>
            <a:endParaRPr sz="1900">
              <a:solidFill>
                <a:schemeClr val="lt1"/>
              </a:solidFill>
            </a:endParaRPr>
          </a:p>
          <a:p>
            <a:pPr indent="-323850" lvl="1" marL="914400" rtl="0" algn="l">
              <a:spcBef>
                <a:spcPts val="0"/>
              </a:spcBef>
              <a:spcAft>
                <a:spcPts val="0"/>
              </a:spcAft>
              <a:buClr>
                <a:schemeClr val="lt1"/>
              </a:buClr>
              <a:buSzPts val="1500"/>
              <a:buChar char="-"/>
            </a:pPr>
            <a:r>
              <a:rPr lang="en" sz="1500">
                <a:solidFill>
                  <a:schemeClr val="lt1"/>
                </a:solidFill>
              </a:rPr>
              <a:t>Caramel: 1</a:t>
            </a:r>
            <a:endParaRPr sz="1500">
              <a:solidFill>
                <a:schemeClr val="lt1"/>
              </a:solidFill>
            </a:endParaRPr>
          </a:p>
          <a:p>
            <a:pPr indent="-323850" lvl="1" marL="914400" rtl="0" algn="l">
              <a:spcBef>
                <a:spcPts val="0"/>
              </a:spcBef>
              <a:spcAft>
                <a:spcPts val="0"/>
              </a:spcAft>
              <a:buClr>
                <a:schemeClr val="lt1"/>
              </a:buClr>
              <a:buSzPts val="1500"/>
              <a:buChar char="-"/>
            </a:pPr>
            <a:r>
              <a:rPr lang="en" sz="1500">
                <a:solidFill>
                  <a:schemeClr val="lt1"/>
                </a:solidFill>
              </a:rPr>
              <a:t>Chocolate: 7</a:t>
            </a:r>
            <a:endParaRPr sz="1500">
              <a:solidFill>
                <a:schemeClr val="lt1"/>
              </a:solidFill>
            </a:endParaRPr>
          </a:p>
          <a:p>
            <a:pPr indent="-323850" lvl="1" marL="914400" rtl="0" algn="l">
              <a:spcBef>
                <a:spcPts val="0"/>
              </a:spcBef>
              <a:spcAft>
                <a:spcPts val="0"/>
              </a:spcAft>
              <a:buClr>
                <a:schemeClr val="lt1"/>
              </a:buClr>
              <a:buSzPts val="1500"/>
              <a:buChar char="-"/>
            </a:pPr>
            <a:r>
              <a:rPr lang="en" sz="1500">
                <a:solidFill>
                  <a:schemeClr val="lt1"/>
                </a:solidFill>
              </a:rPr>
              <a:t>Fruit: 1</a:t>
            </a:r>
            <a:endParaRPr sz="1500">
              <a:solidFill>
                <a:schemeClr val="lt1"/>
              </a:solidFill>
            </a:endParaRPr>
          </a:p>
          <a:p>
            <a:pPr indent="-323850" lvl="1" marL="914400" rtl="0" algn="l">
              <a:spcBef>
                <a:spcPts val="0"/>
              </a:spcBef>
              <a:spcAft>
                <a:spcPts val="0"/>
              </a:spcAft>
              <a:buClr>
                <a:schemeClr val="lt1"/>
              </a:buClr>
              <a:buSzPts val="1500"/>
              <a:buChar char="-"/>
            </a:pPr>
            <a:r>
              <a:rPr lang="en" sz="1500">
                <a:solidFill>
                  <a:schemeClr val="lt1"/>
                </a:solidFill>
              </a:rPr>
              <a:t>Vanilla: 6</a:t>
            </a:r>
            <a:endParaRPr sz="1500">
              <a:solidFill>
                <a:schemeClr val="lt1"/>
              </a:solidFill>
            </a:endParaRPr>
          </a:p>
          <a:p>
            <a:pPr indent="-323850" lvl="1" marL="914400" rtl="0" algn="l">
              <a:spcBef>
                <a:spcPts val="0"/>
              </a:spcBef>
              <a:spcAft>
                <a:spcPts val="0"/>
              </a:spcAft>
              <a:buClr>
                <a:schemeClr val="lt1"/>
              </a:buClr>
              <a:buSzPts val="1500"/>
              <a:buChar char="-"/>
            </a:pPr>
            <a:r>
              <a:rPr lang="en" sz="1500">
                <a:solidFill>
                  <a:schemeClr val="lt1"/>
                </a:solidFill>
              </a:rPr>
              <a:t>Organic Ingredients: 0</a:t>
            </a:r>
            <a:endParaRPr sz="1500">
              <a:solidFill>
                <a:schemeClr val="lt1"/>
              </a:solidFill>
            </a:endParaRPr>
          </a:p>
          <a:p>
            <a:pPr indent="-323850" lvl="1" marL="914400" rtl="0" algn="l">
              <a:spcBef>
                <a:spcPts val="0"/>
              </a:spcBef>
              <a:spcAft>
                <a:spcPts val="0"/>
              </a:spcAft>
              <a:buClr>
                <a:schemeClr val="lt1"/>
              </a:buClr>
              <a:buSzPts val="1500"/>
              <a:buChar char="-"/>
            </a:pPr>
            <a:r>
              <a:rPr lang="en" sz="1500">
                <a:solidFill>
                  <a:schemeClr val="lt1"/>
                </a:solidFill>
              </a:rPr>
              <a:t>Bar: 2</a:t>
            </a:r>
            <a:endParaRPr sz="15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With this in mind, we can test our model for the best combination of ingredients</a:t>
            </a:r>
            <a:endParaRPr sz="19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9" name="Google Shape;199;p31"/>
          <p:cNvSpPr txBox="1"/>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lt1"/>
              </a:buClr>
              <a:buSzPts val="2400"/>
              <a:buChar char="-"/>
            </a:pPr>
            <a:r>
              <a:rPr lang="en" sz="2000">
                <a:solidFill>
                  <a:schemeClr val="lt1"/>
                </a:solidFill>
              </a:rPr>
              <a:t>We conducted tests of different ingredient combinations in order for Breyers to achieve a high rating.</a:t>
            </a:r>
            <a:endParaRPr sz="2000">
              <a:solidFill>
                <a:schemeClr val="lt1"/>
              </a:solidFill>
            </a:endParaRPr>
          </a:p>
          <a:p>
            <a:pPr indent="-355600" lvl="0" marL="457200" rtl="0" algn="l">
              <a:lnSpc>
                <a:spcPct val="115000"/>
              </a:lnSpc>
              <a:spcBef>
                <a:spcPts val="0"/>
              </a:spcBef>
              <a:spcAft>
                <a:spcPts val="0"/>
              </a:spcAft>
              <a:buClr>
                <a:schemeClr val="lt1"/>
              </a:buClr>
              <a:buSzPts val="2000"/>
              <a:buChar char="-"/>
            </a:pPr>
            <a:r>
              <a:rPr lang="en" sz="2000">
                <a:solidFill>
                  <a:schemeClr val="lt1"/>
                </a:solidFill>
              </a:rPr>
              <a:t>Out of all the combinations, the following results in the highest possible rating that the model can achieve, 4.35</a:t>
            </a:r>
            <a:endParaRPr sz="2000">
              <a:solidFill>
                <a:schemeClr val="lt1"/>
              </a:solidFill>
            </a:endParaRPr>
          </a:p>
          <a:p>
            <a:pPr indent="-355600" lvl="1" marL="914400" rtl="0" algn="l">
              <a:lnSpc>
                <a:spcPct val="115000"/>
              </a:lnSpc>
              <a:spcBef>
                <a:spcPts val="0"/>
              </a:spcBef>
              <a:spcAft>
                <a:spcPts val="0"/>
              </a:spcAft>
              <a:buClr>
                <a:schemeClr val="lt1"/>
              </a:buClr>
              <a:buSzPts val="2000"/>
              <a:buChar char="-"/>
            </a:pPr>
            <a:r>
              <a:rPr lang="en" sz="2000">
                <a:solidFill>
                  <a:schemeClr val="lt1"/>
                </a:solidFill>
              </a:rPr>
              <a:t>Chocolate</a:t>
            </a:r>
            <a:endParaRPr sz="2000">
              <a:solidFill>
                <a:schemeClr val="lt1"/>
              </a:solidFill>
            </a:endParaRPr>
          </a:p>
          <a:p>
            <a:pPr indent="-355600" lvl="1" marL="914400" rtl="0" algn="l">
              <a:lnSpc>
                <a:spcPct val="115000"/>
              </a:lnSpc>
              <a:spcBef>
                <a:spcPts val="0"/>
              </a:spcBef>
              <a:spcAft>
                <a:spcPts val="0"/>
              </a:spcAft>
              <a:buClr>
                <a:schemeClr val="lt1"/>
              </a:buClr>
              <a:buSzPts val="2000"/>
              <a:buChar char="-"/>
            </a:pPr>
            <a:r>
              <a:rPr lang="en" sz="2000">
                <a:solidFill>
                  <a:schemeClr val="lt1"/>
                </a:solidFill>
              </a:rPr>
              <a:t>Fruit</a:t>
            </a:r>
            <a:endParaRPr sz="2000">
              <a:solidFill>
                <a:schemeClr val="lt1"/>
              </a:solidFill>
            </a:endParaRPr>
          </a:p>
          <a:p>
            <a:pPr indent="-355600" lvl="1" marL="914400" rtl="0" algn="l">
              <a:lnSpc>
                <a:spcPct val="115000"/>
              </a:lnSpc>
              <a:spcBef>
                <a:spcPts val="0"/>
              </a:spcBef>
              <a:spcAft>
                <a:spcPts val="0"/>
              </a:spcAft>
              <a:buClr>
                <a:schemeClr val="lt1"/>
              </a:buClr>
              <a:buSzPts val="2000"/>
              <a:buChar char="-"/>
            </a:pPr>
            <a:r>
              <a:rPr lang="en" sz="2000">
                <a:solidFill>
                  <a:schemeClr val="lt1"/>
                </a:solidFill>
              </a:rPr>
              <a:t>Organic Ingredients</a:t>
            </a:r>
            <a:endParaRPr sz="2000">
              <a:solidFill>
                <a:schemeClr val="lt1"/>
              </a:solidFill>
            </a:endParaRPr>
          </a:p>
          <a:p>
            <a:pPr indent="-355600" lvl="1" marL="914400" rtl="0" algn="l">
              <a:lnSpc>
                <a:spcPct val="115000"/>
              </a:lnSpc>
              <a:spcBef>
                <a:spcPts val="0"/>
              </a:spcBef>
              <a:spcAft>
                <a:spcPts val="0"/>
              </a:spcAft>
              <a:buClr>
                <a:schemeClr val="lt1"/>
              </a:buClr>
              <a:buSzPts val="2000"/>
              <a:buChar char="-"/>
            </a:pPr>
            <a:r>
              <a:rPr lang="en" sz="2000">
                <a:solidFill>
                  <a:schemeClr val="lt1"/>
                </a:solidFill>
              </a:rPr>
              <a:t>Bar</a:t>
            </a:r>
            <a:endParaRPr sz="2000">
              <a:solidFill>
                <a:schemeClr val="lt1"/>
              </a:solidFill>
            </a:endParaRPr>
          </a:p>
        </p:txBody>
      </p:sp>
      <p:sp>
        <p:nvSpPr>
          <p:cNvPr id="200" name="Google Shape;200;p31"/>
          <p:cNvSpPr txBox="1"/>
          <p:nvPr/>
        </p:nvSpPr>
        <p:spPr>
          <a:xfrm>
            <a:off x="311700" y="2718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Model Testing</a:t>
            </a:r>
            <a:endParaRPr b="1"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Google Shape;62;p14"/>
          <p:cNvSpPr txBox="1"/>
          <p:nvPr>
            <p:ph type="title"/>
          </p:nvPr>
        </p:nvSpPr>
        <p:spPr>
          <a:xfrm>
            <a:off x="311700" y="27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Data Set</a:t>
            </a:r>
            <a:endParaRPr b="1"/>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lt1"/>
              </a:buClr>
              <a:buSzPts val="2000"/>
              <a:buChar char="-"/>
            </a:pPr>
            <a:r>
              <a:rPr lang="en" sz="2000">
                <a:solidFill>
                  <a:schemeClr val="lt1"/>
                </a:solidFill>
              </a:rPr>
              <a:t>Kaggle: </a:t>
            </a:r>
            <a:r>
              <a:rPr lang="en" sz="2000" u="sng">
                <a:solidFill>
                  <a:schemeClr val="hlink"/>
                </a:solidFill>
                <a:hlinkClick r:id="rId4"/>
              </a:rPr>
              <a:t>https://www.kaggle.com/datasets/tysonpo/ice-cream-dataset/data</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4 brands:</a:t>
            </a:r>
            <a:endParaRPr sz="20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Ben &amp; Jerry’s, Häagen-Dazs, Talenti, and Breyers</a:t>
            </a:r>
            <a:endParaRPr sz="16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Contains two datasets:</a:t>
            </a:r>
            <a:endParaRPr sz="20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Products: 241 data points</a:t>
            </a:r>
            <a:endParaRPr sz="1600">
              <a:solidFill>
                <a:schemeClr val="lt1"/>
              </a:solidFill>
            </a:endParaRPr>
          </a:p>
          <a:p>
            <a:pPr indent="-330200" lvl="2" marL="1371600" rtl="0" algn="l">
              <a:spcBef>
                <a:spcPts val="0"/>
              </a:spcBef>
              <a:spcAft>
                <a:spcPts val="0"/>
              </a:spcAft>
              <a:buClr>
                <a:schemeClr val="lt1"/>
              </a:buClr>
              <a:buSzPts val="1600"/>
              <a:buChar char="-"/>
            </a:pPr>
            <a:r>
              <a:rPr lang="en" sz="1600">
                <a:solidFill>
                  <a:schemeClr val="lt1"/>
                </a:solidFill>
              </a:rPr>
              <a:t>brand, key, name, subhead, description, rating, rating_count, ingredients</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Reviews: 21,674 data points</a:t>
            </a:r>
            <a:endParaRPr sz="1600">
              <a:solidFill>
                <a:schemeClr val="lt1"/>
              </a:solidFill>
            </a:endParaRPr>
          </a:p>
          <a:p>
            <a:pPr indent="-330200" lvl="2" marL="1371600" rtl="0" algn="l">
              <a:spcBef>
                <a:spcPts val="0"/>
              </a:spcBef>
              <a:spcAft>
                <a:spcPts val="0"/>
              </a:spcAft>
              <a:buClr>
                <a:schemeClr val="lt1"/>
              </a:buClr>
              <a:buSzPts val="1600"/>
              <a:buChar char="-"/>
            </a:pPr>
            <a:r>
              <a:rPr lang="en" sz="1600">
                <a:solidFill>
                  <a:schemeClr val="lt1"/>
                </a:solidFill>
              </a:rPr>
              <a:t>brand, key, author, date, stars, title, helpful_yes, helpful_no, text, ingredients, texture, likes</a:t>
            </a:r>
            <a:endParaRPr sz="1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2"/>
          <p:cNvPicPr preferRelativeResize="0"/>
          <p:nvPr/>
        </p:nvPicPr>
        <p:blipFill>
          <a:blip r:embed="rId3">
            <a:alphaModFix/>
          </a:blip>
          <a:stretch>
            <a:fillRect/>
          </a:stretch>
        </p:blipFill>
        <p:spPr>
          <a:xfrm>
            <a:off x="0" y="0"/>
            <a:ext cx="9144000" cy="5143500"/>
          </a:xfrm>
          <a:prstGeom prst="rect">
            <a:avLst/>
          </a:prstGeom>
          <a:noFill/>
          <a:ln>
            <a:noFill/>
          </a:ln>
        </p:spPr>
      </p:pic>
      <p:sp>
        <p:nvSpPr>
          <p:cNvPr id="206" name="Google Shape;206;p32"/>
          <p:cNvSpPr txBox="1"/>
          <p:nvPr/>
        </p:nvSpPr>
        <p:spPr>
          <a:xfrm>
            <a:off x="311700" y="2718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Model Testing</a:t>
            </a:r>
            <a:endParaRPr b="1" sz="2800">
              <a:solidFill>
                <a:srgbClr val="000000"/>
              </a:solidFill>
            </a:endParaRPr>
          </a:p>
        </p:txBody>
      </p:sp>
      <p:sp>
        <p:nvSpPr>
          <p:cNvPr id="207" name="Google Shape;207;p32"/>
          <p:cNvSpPr txBox="1"/>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400050" lvl="0" marL="457200" rtl="0" algn="l">
              <a:lnSpc>
                <a:spcPct val="115000"/>
              </a:lnSpc>
              <a:spcBef>
                <a:spcPts val="0"/>
              </a:spcBef>
              <a:spcAft>
                <a:spcPts val="0"/>
              </a:spcAft>
              <a:buClr>
                <a:schemeClr val="lt1"/>
              </a:buClr>
              <a:buSzPts val="2700"/>
              <a:buChar char="-"/>
            </a:pPr>
            <a:r>
              <a:rPr lang="en" sz="2300">
                <a:solidFill>
                  <a:schemeClr val="lt1"/>
                </a:solidFill>
              </a:rPr>
              <a:t>Should Breyers improve an existing product to boost its ratings?</a:t>
            </a:r>
            <a:endParaRPr sz="2300">
              <a:solidFill>
                <a:schemeClr val="lt1"/>
              </a:solidFill>
            </a:endParaRPr>
          </a:p>
          <a:p>
            <a:pPr indent="-374650" lvl="1" marL="914400" rtl="0" algn="l">
              <a:lnSpc>
                <a:spcPct val="115000"/>
              </a:lnSpc>
              <a:spcBef>
                <a:spcPts val="0"/>
              </a:spcBef>
              <a:spcAft>
                <a:spcPts val="0"/>
              </a:spcAft>
              <a:buClr>
                <a:schemeClr val="lt1"/>
              </a:buClr>
              <a:buSzPts val="2300"/>
              <a:buChar char="-"/>
            </a:pPr>
            <a:r>
              <a:rPr lang="en" sz="2300">
                <a:solidFill>
                  <a:schemeClr val="lt1"/>
                </a:solidFill>
              </a:rPr>
              <a:t>No, with the predicted results of the model, the results show that the ratings were rated lower than the ratings that Breyers achieved previously</a:t>
            </a:r>
            <a:endParaRPr sz="2300">
              <a:solidFill>
                <a:schemeClr val="lt1"/>
              </a:solidFill>
            </a:endParaRPr>
          </a:p>
          <a:p>
            <a:pPr indent="-374650" lvl="0" marL="457200" rtl="0" algn="l">
              <a:lnSpc>
                <a:spcPct val="115000"/>
              </a:lnSpc>
              <a:spcBef>
                <a:spcPts val="0"/>
              </a:spcBef>
              <a:spcAft>
                <a:spcPts val="0"/>
              </a:spcAft>
              <a:buClr>
                <a:schemeClr val="lt1"/>
              </a:buClr>
              <a:buSzPts val="2300"/>
              <a:buChar char="-"/>
            </a:pPr>
            <a:r>
              <a:rPr lang="en" sz="2300">
                <a:solidFill>
                  <a:schemeClr val="lt1"/>
                </a:solidFill>
              </a:rPr>
              <a:t>Therefore, Breyers should introduce a new product</a:t>
            </a:r>
            <a:endParaRPr sz="23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0" y="0"/>
            <a:ext cx="9144000" cy="5143500"/>
          </a:xfrm>
          <a:prstGeom prst="rect">
            <a:avLst/>
          </a:prstGeom>
          <a:noFill/>
          <a:ln>
            <a:noFill/>
          </a:ln>
        </p:spPr>
      </p:pic>
      <p:sp>
        <p:nvSpPr>
          <p:cNvPr id="213" name="Google Shape;21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To make the new product, we needed to see the products that has the highest rating and take note of the ingredients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The specific products we will take a closer look at are Breyers Chocolate Ice Cream, Breyers Raspberry Cheesecake Gelato Indulgences, and Talenti’s Organic Chocolate Mousse Gelato</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Breyers does not produce products with organic ingredients, Talenti was the only brand that produces organic products so we will base this ingredient group from them</a:t>
            </a:r>
            <a:endParaRPr sz="16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For bar products, we have grouped all of Breyers bar products and extracted the most common ingredients for consideration</a:t>
            </a:r>
            <a:endParaRPr sz="2000">
              <a:solidFill>
                <a:schemeClr val="dk1"/>
              </a:solidFill>
            </a:endParaRPr>
          </a:p>
        </p:txBody>
      </p:sp>
      <p:sp>
        <p:nvSpPr>
          <p:cNvPr id="214" name="Google Shape;214;p33"/>
          <p:cNvSpPr txBox="1"/>
          <p:nvPr/>
        </p:nvSpPr>
        <p:spPr>
          <a:xfrm>
            <a:off x="311700" y="2418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New Product Introduction</a:t>
            </a:r>
            <a:endParaRPr b="1" sz="2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20" name="Google Shape;220;p34"/>
          <p:cNvSpPr txBox="1"/>
          <p:nvPr/>
        </p:nvSpPr>
        <p:spPr>
          <a:xfrm>
            <a:off x="311700" y="2418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New Product Introduction</a:t>
            </a:r>
            <a:endParaRPr b="1" sz="2800">
              <a:solidFill>
                <a:srgbClr val="000000"/>
              </a:solidFill>
            </a:endParaRPr>
          </a:p>
        </p:txBody>
      </p:sp>
      <p:pic>
        <p:nvPicPr>
          <p:cNvPr id="221" name="Google Shape;221;p34"/>
          <p:cNvPicPr preferRelativeResize="0"/>
          <p:nvPr/>
        </p:nvPicPr>
        <p:blipFill>
          <a:blip r:embed="rId4">
            <a:alphaModFix/>
          </a:blip>
          <a:stretch>
            <a:fillRect/>
          </a:stretch>
        </p:blipFill>
        <p:spPr>
          <a:xfrm>
            <a:off x="1855025" y="1102450"/>
            <a:ext cx="5433949" cy="38102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5"/>
          <p:cNvPicPr preferRelativeResize="0"/>
          <p:nvPr/>
        </p:nvPicPr>
        <p:blipFill>
          <a:blip r:embed="rId3">
            <a:alphaModFix/>
          </a:blip>
          <a:stretch>
            <a:fillRect/>
          </a:stretch>
        </p:blipFill>
        <p:spPr>
          <a:xfrm>
            <a:off x="0" y="0"/>
            <a:ext cx="9144000" cy="5143500"/>
          </a:xfrm>
          <a:prstGeom prst="rect">
            <a:avLst/>
          </a:prstGeom>
          <a:noFill/>
          <a:ln>
            <a:noFill/>
          </a:ln>
        </p:spPr>
      </p:pic>
      <p:sp>
        <p:nvSpPr>
          <p:cNvPr id="227" name="Google Shape;227;p35"/>
          <p:cNvSpPr txBox="1"/>
          <p:nvPr/>
        </p:nvSpPr>
        <p:spPr>
          <a:xfrm>
            <a:off x="311700" y="2418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New Product Introduction</a:t>
            </a:r>
            <a:endParaRPr b="1" sz="2800">
              <a:solidFill>
                <a:srgbClr val="000000"/>
              </a:solidFill>
            </a:endParaRPr>
          </a:p>
        </p:txBody>
      </p:sp>
      <p:sp>
        <p:nvSpPr>
          <p:cNvPr id="228" name="Google Shape;228;p35"/>
          <p:cNvSpPr txBox="1"/>
          <p:nvPr/>
        </p:nvSpPr>
        <p:spPr>
          <a:xfrm>
            <a:off x="311700" y="2418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New Product Introduction</a:t>
            </a:r>
            <a:endParaRPr b="1" sz="2800">
              <a:solidFill>
                <a:srgbClr val="000000"/>
              </a:solidFill>
            </a:endParaRPr>
          </a:p>
        </p:txBody>
      </p:sp>
      <p:pic>
        <p:nvPicPr>
          <p:cNvPr id="229" name="Google Shape;229;p35"/>
          <p:cNvPicPr preferRelativeResize="0"/>
          <p:nvPr/>
        </p:nvPicPr>
        <p:blipFill>
          <a:blip r:embed="rId4">
            <a:alphaModFix/>
          </a:blip>
          <a:stretch>
            <a:fillRect/>
          </a:stretch>
        </p:blipFill>
        <p:spPr>
          <a:xfrm>
            <a:off x="484550" y="1380150"/>
            <a:ext cx="8174900" cy="3235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5" name="Google Shape;235;p36"/>
          <p:cNvSpPr txBox="1"/>
          <p:nvPr/>
        </p:nvSpPr>
        <p:spPr>
          <a:xfrm>
            <a:off x="311700" y="2418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New Product Introduction</a:t>
            </a:r>
            <a:endParaRPr b="1" sz="2800">
              <a:solidFill>
                <a:srgbClr val="000000"/>
              </a:solidFill>
            </a:endParaRPr>
          </a:p>
        </p:txBody>
      </p:sp>
      <p:sp>
        <p:nvSpPr>
          <p:cNvPr id="236" name="Google Shape;236;p36"/>
          <p:cNvSpPr txBox="1"/>
          <p:nvPr/>
        </p:nvSpPr>
        <p:spPr>
          <a:xfrm>
            <a:off x="311700" y="2418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New Product Introduction</a:t>
            </a:r>
            <a:endParaRPr b="1" sz="2800">
              <a:solidFill>
                <a:srgbClr val="000000"/>
              </a:solidFill>
            </a:endParaRPr>
          </a:p>
        </p:txBody>
      </p:sp>
      <p:sp>
        <p:nvSpPr>
          <p:cNvPr id="237" name="Google Shape;23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Altogether, we suggest that Breyers create the product </a:t>
            </a:r>
            <a:r>
              <a:rPr b="1" lang="en">
                <a:solidFill>
                  <a:schemeClr val="dk1"/>
                </a:solidFill>
              </a:rPr>
              <a:t>Organic Chocolate Raspberry Bar</a:t>
            </a:r>
            <a:r>
              <a:rPr lang="en">
                <a:solidFill>
                  <a:schemeClr val="dk1"/>
                </a:solidFill>
              </a:rPr>
              <a:t> to help improve their ratings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ingredients:</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Organic Milk, Coconut Oil, Water, Organic Cream, Organic Cane Sugar, Organic Chocolate, Natural Flavors, Organic Dextrose, Organic Butter, Raspberry Puree Concentrate, Organic Carob Bean Gum, Mono and Diglycerides, Whey, and Salt</a:t>
            </a:r>
            <a:endParaRPr sz="1500">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Note: This is not an exhaustive list of ingredients to be used, this is based on what our model says would help get a high rating. Breyers can add or not use ingredients in order for the product to be up to their standards.</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7"/>
          <p:cNvPicPr preferRelativeResize="0"/>
          <p:nvPr/>
        </p:nvPicPr>
        <p:blipFill>
          <a:blip r:embed="rId3">
            <a:alphaModFix/>
          </a:blip>
          <a:stretch>
            <a:fillRect/>
          </a:stretch>
        </p:blipFill>
        <p:spPr>
          <a:xfrm>
            <a:off x="0" y="0"/>
            <a:ext cx="9144000" cy="5143500"/>
          </a:xfrm>
          <a:prstGeom prst="rect">
            <a:avLst/>
          </a:prstGeom>
          <a:noFill/>
          <a:ln>
            <a:noFill/>
          </a:ln>
        </p:spPr>
      </p:pic>
      <p:sp>
        <p:nvSpPr>
          <p:cNvPr id="243" name="Google Shape;24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a:t>
            </a:r>
            <a:endParaRPr b="1"/>
          </a:p>
        </p:txBody>
      </p:sp>
      <p:sp>
        <p:nvSpPr>
          <p:cNvPr id="244" name="Google Shape;24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Clr>
                <a:schemeClr val="lt1"/>
              </a:buClr>
              <a:buSzPts val="1250"/>
              <a:buChar char="●"/>
            </a:pPr>
            <a:r>
              <a:rPr lang="en" sz="1250">
                <a:solidFill>
                  <a:schemeClr val="lt1"/>
                </a:solidFill>
              </a:rPr>
              <a:t>About Breyers History. (N.d.). Breyers. Retrieved March 12, 2024, from </a:t>
            </a:r>
            <a:r>
              <a:rPr lang="en" sz="1250">
                <a:solidFill>
                  <a:schemeClr val="lt1"/>
                </a:solidFill>
                <a:uFill>
                  <a:noFill/>
                </a:uFill>
                <a:hlinkClick r:id="rId4">
                  <a:extLst>
                    <a:ext uri="{A12FA001-AC4F-418D-AE19-62706E023703}">
                      <ahyp:hlinkClr val="tx"/>
                    </a:ext>
                  </a:extLst>
                </a:hlinkClick>
              </a:rPr>
              <a:t>https://www.breyers.com/us/en/about.html</a:t>
            </a:r>
            <a:endParaRPr sz="1250">
              <a:solidFill>
                <a:schemeClr val="lt1"/>
              </a:solidFill>
            </a:endParaRPr>
          </a:p>
          <a:p>
            <a:pPr indent="-307975" lvl="0" marL="457200" rtl="0" algn="l">
              <a:spcBef>
                <a:spcPts val="0"/>
              </a:spcBef>
              <a:spcAft>
                <a:spcPts val="0"/>
              </a:spcAft>
              <a:buClr>
                <a:schemeClr val="lt1"/>
              </a:buClr>
              <a:buSzPts val="1250"/>
              <a:buChar char="●"/>
            </a:pPr>
            <a:r>
              <a:rPr lang="en" sz="1250">
                <a:solidFill>
                  <a:schemeClr val="lt1"/>
                </a:solidFill>
              </a:rPr>
              <a:t>CarbSmart. (N.d). Breyers. Retrieved April 15, 2024, from https://www.breyers.com/us/en/products/carbsmart.html</a:t>
            </a:r>
            <a:endParaRPr sz="1250">
              <a:solidFill>
                <a:schemeClr val="lt1"/>
              </a:solidFill>
            </a:endParaRPr>
          </a:p>
          <a:p>
            <a:pPr indent="-307975" lvl="0" marL="457200" rtl="0" algn="l">
              <a:spcBef>
                <a:spcPts val="0"/>
              </a:spcBef>
              <a:spcAft>
                <a:spcPts val="0"/>
              </a:spcAft>
              <a:buClr>
                <a:schemeClr val="lt1"/>
              </a:buClr>
              <a:buSzPts val="1250"/>
              <a:buChar char="●"/>
            </a:pPr>
            <a:r>
              <a:rPr lang="en" sz="1250">
                <a:solidFill>
                  <a:schemeClr val="lt1"/>
                </a:solidFill>
              </a:rPr>
              <a:t>Pond, T. (2020, Sept). Ice Cream Dataset. Kaggle. Retrieved March 11, 2024, from </a:t>
            </a:r>
            <a:r>
              <a:rPr lang="en" sz="1250">
                <a:solidFill>
                  <a:schemeClr val="lt1"/>
                </a:solidFill>
                <a:uFill>
                  <a:noFill/>
                </a:uFill>
                <a:hlinkClick r:id="rId5">
                  <a:extLst>
                    <a:ext uri="{A12FA001-AC4F-418D-AE19-62706E023703}">
                      <ahyp:hlinkClr val="tx"/>
                    </a:ext>
                  </a:extLst>
                </a:hlinkClick>
              </a:rPr>
              <a:t>https://www.kaggle.com/datasets/tysonpo/ice-cream-dataset/data</a:t>
            </a:r>
            <a:endParaRPr sz="1250">
              <a:solidFill>
                <a:schemeClr val="lt1"/>
              </a:solidFill>
            </a:endParaRPr>
          </a:p>
          <a:p>
            <a:pPr indent="-307975" lvl="0" marL="457200" rtl="0" algn="l">
              <a:spcBef>
                <a:spcPts val="0"/>
              </a:spcBef>
              <a:spcAft>
                <a:spcPts val="0"/>
              </a:spcAft>
              <a:buClr>
                <a:schemeClr val="lt1"/>
              </a:buClr>
              <a:buSzPts val="1250"/>
              <a:buChar char="●"/>
            </a:pPr>
            <a:r>
              <a:rPr lang="en" sz="1250">
                <a:solidFill>
                  <a:schemeClr val="lt1"/>
                </a:solidFill>
              </a:rPr>
              <a:t>Atkinson, W. (2023, April 28). Charting fields and spaces quantitatively: From multiple correspondence analysis to categorical principal components analysis - quality &amp; quantity. SpringerLink. https://link.springer.com/article/10.1007/s11135-023-01669-w </a:t>
            </a:r>
            <a:endParaRPr sz="1250">
              <a:solidFill>
                <a:schemeClr val="lt1"/>
              </a:solidFill>
            </a:endParaRPr>
          </a:p>
          <a:p>
            <a:pPr indent="-307975" lvl="0" marL="457200" rtl="0" algn="l">
              <a:spcBef>
                <a:spcPts val="0"/>
              </a:spcBef>
              <a:spcAft>
                <a:spcPts val="0"/>
              </a:spcAft>
              <a:buClr>
                <a:schemeClr val="lt1"/>
              </a:buClr>
              <a:buSzPts val="1250"/>
              <a:buChar char="●"/>
            </a:pPr>
            <a:r>
              <a:rPr lang="en" sz="1250">
                <a:solidFill>
                  <a:schemeClr val="lt1"/>
                </a:solidFill>
              </a:rPr>
              <a:t>Sanchez, G. (2012, October 13). 5 functions to do Multiple Correspondence Analysis in R. Visually Enforced. May 1, 2024, https://www.gastonsanchez.com/visually-enforced/how-to/2012/10/13/MCA-in-R/ </a:t>
            </a:r>
            <a:endParaRPr sz="1250">
              <a:solidFill>
                <a:schemeClr val="lt1"/>
              </a:solidFill>
            </a:endParaRPr>
          </a:p>
          <a:p>
            <a:pPr indent="-307975" lvl="0" marL="457200" rtl="0" algn="l">
              <a:spcBef>
                <a:spcPts val="0"/>
              </a:spcBef>
              <a:spcAft>
                <a:spcPts val="0"/>
              </a:spcAft>
              <a:buClr>
                <a:schemeClr val="lt1"/>
              </a:buClr>
              <a:buSzPts val="1250"/>
              <a:buChar char="●"/>
            </a:pPr>
            <a:r>
              <a:rPr lang="en" sz="1250">
                <a:solidFill>
                  <a:schemeClr val="lt1"/>
                </a:solidFill>
              </a:rPr>
              <a:t>Khoong, W. H. (2023, June 15). Dimensionality Reduction Techniques For Categorical &amp; Continuous Data. Medium. May 1, 2024, https://medium.com/codex/dimensionality-reduction-techniques-for-categorical-continuous-data-75d2bca53100</a:t>
            </a:r>
            <a:endParaRPr sz="1250">
              <a:solidFill>
                <a:schemeClr val="lt1"/>
              </a:solidFill>
            </a:endParaRPr>
          </a:p>
          <a:p>
            <a:pPr indent="-307975" lvl="0" marL="457200" rtl="0" algn="l">
              <a:spcBef>
                <a:spcPts val="0"/>
              </a:spcBef>
              <a:spcAft>
                <a:spcPts val="0"/>
              </a:spcAft>
              <a:buClr>
                <a:schemeClr val="lt1"/>
              </a:buClr>
              <a:buSzPts val="1250"/>
              <a:buChar char="●"/>
            </a:pPr>
            <a:r>
              <a:rPr lang="en" sz="1250">
                <a:solidFill>
                  <a:schemeClr val="lt1"/>
                </a:solidFill>
              </a:rPr>
              <a:t>kassambara. (2017, September 24). MCA - Multiple Correspondence Analysis in R: Essentials. May 1, 2024, http://www.sthda.com/english/articles/31-principal-component-methods-in-r-practical-guide/114-mca-multiple-correspondence-analysis-in-r-essentials/</a:t>
            </a:r>
            <a:endParaRPr sz="1250">
              <a:solidFill>
                <a:schemeClr val="lt1"/>
              </a:solidFill>
            </a:endParaRPr>
          </a:p>
          <a:p>
            <a:pPr indent="0" lvl="0" marL="0" rtl="0" algn="l">
              <a:spcBef>
                <a:spcPts val="800"/>
              </a:spcBef>
              <a:spcAft>
                <a:spcPts val="12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 sz="2100">
                <a:solidFill>
                  <a:schemeClr val="lt1"/>
                </a:solidFill>
              </a:rPr>
              <a:t>Important points to note from author of dataset:</a:t>
            </a:r>
            <a:endParaRPr sz="21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“The collection of reviews on the brand websites may not be representative of overall opinion, i.e. there may be review censoring or presence of fake reviews meant to help/harm the image of the brand” (Pond, 2020)</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To combat this, the author, “intentionally chose brands that host some negative reviews on their website” (Pond, 2020)</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Unilever owns Ben &amp; Jerry’s, Breyers, and Talenti</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Froneri owns Häagen-Dazs</a:t>
            </a:r>
            <a:endParaRPr sz="1700">
              <a:solidFill>
                <a:schemeClr val="lt1"/>
              </a:solidFill>
            </a:endParaRPr>
          </a:p>
          <a:p>
            <a:pPr indent="-336550" lvl="1" marL="914400" rtl="0" algn="l">
              <a:spcBef>
                <a:spcPts val="0"/>
              </a:spcBef>
              <a:spcAft>
                <a:spcPts val="0"/>
              </a:spcAft>
              <a:buClr>
                <a:schemeClr val="lt1"/>
              </a:buClr>
              <a:buSzPts val="1700"/>
              <a:buChar char="-"/>
            </a:pPr>
            <a:r>
              <a:rPr lang="en" sz="1700">
                <a:solidFill>
                  <a:schemeClr val="lt1"/>
                </a:solidFill>
              </a:rPr>
              <a:t>“Talenti is distinguished from the other brands as they produce gelato” (Pond, 2020)</a:t>
            </a:r>
            <a:endParaRPr sz="1700">
              <a:solidFill>
                <a:schemeClr val="lt1"/>
              </a:solidFill>
            </a:endParaRPr>
          </a:p>
        </p:txBody>
      </p:sp>
      <p:sp>
        <p:nvSpPr>
          <p:cNvPr id="70" name="Google Shape;70;p15"/>
          <p:cNvSpPr txBox="1"/>
          <p:nvPr>
            <p:ph type="title"/>
          </p:nvPr>
        </p:nvSpPr>
        <p:spPr>
          <a:xfrm>
            <a:off x="311700" y="27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Data Set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6" name="Google Shape;76;p16"/>
          <p:cNvSpPr txBox="1"/>
          <p:nvPr>
            <p:ph type="title"/>
          </p:nvPr>
        </p:nvSpPr>
        <p:spPr>
          <a:xfrm>
            <a:off x="311700" y="288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Analysis Question</a:t>
            </a:r>
            <a:endParaRPr b="1"/>
          </a:p>
        </p:txBody>
      </p:sp>
      <p:sp>
        <p:nvSpPr>
          <p:cNvPr id="77" name="Google Shape;77;p16"/>
          <p:cNvSpPr txBox="1"/>
          <p:nvPr/>
        </p:nvSpPr>
        <p:spPr>
          <a:xfrm>
            <a:off x="311700" y="1152475"/>
            <a:ext cx="8520600" cy="3416400"/>
          </a:xfrm>
          <a:prstGeom prst="rect">
            <a:avLst/>
          </a:prstGeom>
          <a:noFill/>
          <a:ln>
            <a:noFill/>
          </a:ln>
        </p:spPr>
        <p:txBody>
          <a:bodyPr anchorCtr="0" anchor="ctr" bIns="91425" lIns="91425" spcFirstLastPara="1" rIns="91425" wrap="square" tIns="91425">
            <a:normAutofit/>
          </a:bodyPr>
          <a:lstStyle/>
          <a:p>
            <a:pPr indent="-355600" lvl="0" marL="457200" rtl="0" algn="ctr">
              <a:lnSpc>
                <a:spcPct val="115000"/>
              </a:lnSpc>
              <a:spcBef>
                <a:spcPts val="0"/>
              </a:spcBef>
              <a:spcAft>
                <a:spcPts val="0"/>
              </a:spcAft>
              <a:buClr>
                <a:srgbClr val="FFFFFF"/>
              </a:buClr>
              <a:buSzPts val="2000"/>
              <a:buAutoNum type="arabicPeriod"/>
            </a:pPr>
            <a:r>
              <a:rPr b="1" lang="en" sz="2000">
                <a:solidFill>
                  <a:srgbClr val="FFFFFF"/>
                </a:solidFill>
              </a:rPr>
              <a:t>Should Breyers introduce a new product of a flavor that would outperform their competitors, or improve an existing product to help boost their average rating?</a:t>
            </a:r>
            <a:endParaRPr b="1" sz="2000">
              <a:solidFill>
                <a:srgbClr val="FFFFFF"/>
              </a:solidFill>
            </a:endParaRPr>
          </a:p>
          <a:p>
            <a:pPr indent="-355600" lvl="0" marL="457200" rtl="0" algn="ctr">
              <a:lnSpc>
                <a:spcPct val="115000"/>
              </a:lnSpc>
              <a:spcBef>
                <a:spcPts val="0"/>
              </a:spcBef>
              <a:spcAft>
                <a:spcPts val="0"/>
              </a:spcAft>
              <a:buClr>
                <a:srgbClr val="FFFFFF"/>
              </a:buClr>
              <a:buSzPts val="2000"/>
              <a:buAutoNum type="arabicPeriod"/>
            </a:pPr>
            <a:r>
              <a:rPr b="1" lang="en" sz="2000">
                <a:solidFill>
                  <a:srgbClr val="FFFFFF"/>
                </a:solidFill>
              </a:rPr>
              <a:t>Is ingredient </a:t>
            </a:r>
            <a:r>
              <a:rPr b="1" lang="en" sz="2000">
                <a:solidFill>
                  <a:srgbClr val="FFFFFF"/>
                </a:solidFill>
              </a:rPr>
              <a:t>content</a:t>
            </a:r>
            <a:r>
              <a:rPr b="1" lang="en" sz="2000">
                <a:solidFill>
                  <a:srgbClr val="FFFFFF"/>
                </a:solidFill>
              </a:rPr>
              <a:t> a useful predictor for Review Star Ratings?</a:t>
            </a:r>
            <a:endParaRPr b="1" sz="2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83" name="Google Shape;83;p17"/>
          <p:cNvSpPr txBox="1"/>
          <p:nvPr>
            <p:ph type="title"/>
          </p:nvPr>
        </p:nvSpPr>
        <p:spPr>
          <a:xfrm>
            <a:off x="311700" y="24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a:t>
            </a:r>
            <a:endParaRPr b="1"/>
          </a:p>
        </p:txBody>
      </p:sp>
      <p:sp>
        <p:nvSpPr>
          <p:cNvPr id="84" name="Google Shape;84;p17"/>
          <p:cNvSpPr txBox="1"/>
          <p:nvPr>
            <p:ph idx="1" type="body"/>
          </p:nvPr>
        </p:nvSpPr>
        <p:spPr>
          <a:xfrm>
            <a:off x="311700" y="1379475"/>
            <a:ext cx="3739200" cy="31896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chemeClr val="dk1"/>
                </a:solidFill>
              </a:rPr>
              <a:t>Based on this histogram, we see the overall ratings of all products across the 4 brands of ice-cream</a:t>
            </a:r>
            <a:endParaRPr>
              <a:solidFill>
                <a:schemeClr val="dk1"/>
              </a:solidFill>
            </a:endParaRPr>
          </a:p>
        </p:txBody>
      </p:sp>
      <p:pic>
        <p:nvPicPr>
          <p:cNvPr id="85" name="Google Shape;85;p17"/>
          <p:cNvPicPr preferRelativeResize="0"/>
          <p:nvPr/>
        </p:nvPicPr>
        <p:blipFill>
          <a:blip r:embed="rId4">
            <a:alphaModFix/>
          </a:blip>
          <a:stretch>
            <a:fillRect/>
          </a:stretch>
        </p:blipFill>
        <p:spPr>
          <a:xfrm>
            <a:off x="4407699" y="1379475"/>
            <a:ext cx="4424608" cy="318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91" name="Google Shape;91;p18"/>
          <p:cNvSpPr txBox="1"/>
          <p:nvPr>
            <p:ph type="title"/>
          </p:nvPr>
        </p:nvSpPr>
        <p:spPr>
          <a:xfrm>
            <a:off x="311700" y="24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a:t>
            </a:r>
            <a:endParaRPr b="1"/>
          </a:p>
        </p:txBody>
      </p:sp>
      <p:sp>
        <p:nvSpPr>
          <p:cNvPr id="92" name="Google Shape;92;p18"/>
          <p:cNvSpPr txBox="1"/>
          <p:nvPr/>
        </p:nvSpPr>
        <p:spPr>
          <a:xfrm>
            <a:off x="311700" y="1146450"/>
            <a:ext cx="3000000" cy="348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This faceted histogram confirms the annotators note that all the brands have a suspicious preponderance of 5 stars.</a:t>
            </a:r>
            <a:endParaRPr sz="1800">
              <a:solidFill>
                <a:schemeClr val="dk1"/>
              </a:solidFill>
            </a:endParaRPr>
          </a:p>
          <a:p>
            <a:pPr indent="0" lvl="0" marL="0" rtl="0" algn="l">
              <a:lnSpc>
                <a:spcPct val="115000"/>
              </a:lnSpc>
              <a:spcBef>
                <a:spcPts val="1200"/>
              </a:spcBef>
              <a:spcAft>
                <a:spcPts val="1200"/>
              </a:spcAft>
              <a:buNone/>
            </a:pPr>
            <a:r>
              <a:rPr lang="en" sz="1800">
                <a:solidFill>
                  <a:schemeClr val="dk1"/>
                </a:solidFill>
              </a:rPr>
              <a:t>Breyers appears to have higher counts of non-5 star ratings and may be a more interesting candidate for further analysis.</a:t>
            </a:r>
            <a:endParaRPr>
              <a:solidFill>
                <a:schemeClr val="dk1"/>
              </a:solidFill>
            </a:endParaRPr>
          </a:p>
        </p:txBody>
      </p:sp>
      <p:pic>
        <p:nvPicPr>
          <p:cNvPr id="93" name="Google Shape;93;p18"/>
          <p:cNvPicPr preferRelativeResize="0"/>
          <p:nvPr/>
        </p:nvPicPr>
        <p:blipFill>
          <a:blip r:embed="rId4">
            <a:alphaModFix/>
          </a:blip>
          <a:stretch>
            <a:fillRect/>
          </a:stretch>
        </p:blipFill>
        <p:spPr>
          <a:xfrm>
            <a:off x="3550575" y="1152475"/>
            <a:ext cx="5351274" cy="3471226"/>
          </a:xfrm>
          <a:prstGeom prst="rect">
            <a:avLst/>
          </a:prstGeom>
          <a:noFill/>
          <a:ln>
            <a:noFill/>
          </a:ln>
        </p:spPr>
      </p:pic>
      <p:sp>
        <p:nvSpPr>
          <p:cNvPr id="94" name="Google Shape;94;p18"/>
          <p:cNvSpPr/>
          <p:nvPr/>
        </p:nvSpPr>
        <p:spPr>
          <a:xfrm>
            <a:off x="4007075" y="2221050"/>
            <a:ext cx="4089300" cy="692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0" name="Google Shape;100;p19"/>
          <p:cNvSpPr txBox="1"/>
          <p:nvPr>
            <p:ph type="title"/>
          </p:nvPr>
        </p:nvSpPr>
        <p:spPr>
          <a:xfrm>
            <a:off x="311700" y="24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a:t>
            </a:r>
            <a:endParaRPr b="1"/>
          </a:p>
        </p:txBody>
      </p:sp>
      <p:sp>
        <p:nvSpPr>
          <p:cNvPr id="101" name="Google Shape;101;p19"/>
          <p:cNvSpPr txBox="1"/>
          <p:nvPr>
            <p:ph idx="1" type="body"/>
          </p:nvPr>
        </p:nvSpPr>
        <p:spPr>
          <a:xfrm>
            <a:off x="311700" y="3827325"/>
            <a:ext cx="8520600" cy="1056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chemeClr val="dk1"/>
                </a:solidFill>
              </a:rPr>
              <a:t>Another view of the brands-ratings. We see again that proportionally Breyers has a larger number of non-5 ratings than the others.</a:t>
            </a:r>
            <a:endParaRPr>
              <a:solidFill>
                <a:schemeClr val="dk1"/>
              </a:solidFill>
            </a:endParaRPr>
          </a:p>
        </p:txBody>
      </p:sp>
      <p:pic>
        <p:nvPicPr>
          <p:cNvPr id="102" name="Google Shape;102;p19"/>
          <p:cNvPicPr preferRelativeResize="0"/>
          <p:nvPr/>
        </p:nvPicPr>
        <p:blipFill rotWithShape="1">
          <a:blip r:embed="rId4">
            <a:alphaModFix/>
          </a:blip>
          <a:srcRect b="9733" l="4455" r="5160" t="3128"/>
          <a:stretch/>
        </p:blipFill>
        <p:spPr>
          <a:xfrm>
            <a:off x="311700" y="1227450"/>
            <a:ext cx="4260299" cy="2664406"/>
          </a:xfrm>
          <a:prstGeom prst="rect">
            <a:avLst/>
          </a:prstGeom>
          <a:noFill/>
          <a:ln>
            <a:noFill/>
          </a:ln>
        </p:spPr>
      </p:pic>
      <p:pic>
        <p:nvPicPr>
          <p:cNvPr id="103" name="Google Shape;103;p19"/>
          <p:cNvPicPr preferRelativeResize="0"/>
          <p:nvPr/>
        </p:nvPicPr>
        <p:blipFill>
          <a:blip r:embed="rId5">
            <a:alphaModFix/>
          </a:blip>
          <a:stretch>
            <a:fillRect/>
          </a:stretch>
        </p:blipFill>
        <p:spPr>
          <a:xfrm>
            <a:off x="5134125" y="1263377"/>
            <a:ext cx="3698174" cy="2615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9" name="Google Shape;109;p20"/>
          <p:cNvSpPr txBox="1"/>
          <p:nvPr>
            <p:ph type="title"/>
          </p:nvPr>
        </p:nvSpPr>
        <p:spPr>
          <a:xfrm>
            <a:off x="311700" y="24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826"/>
              <a:buFont typeface="Arial"/>
              <a:buNone/>
            </a:pPr>
            <a:r>
              <a:rPr b="1" lang="en" sz="2300">
                <a:solidFill>
                  <a:schemeClr val="lt1"/>
                </a:solidFill>
              </a:rPr>
              <a:t>Mixed Model MCA-LDA</a:t>
            </a:r>
            <a:endParaRPr b="1"/>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2300">
              <a:solidFill>
                <a:schemeClr val="lt1"/>
              </a:solidFill>
            </a:endParaRPr>
          </a:p>
          <a:p>
            <a:pPr indent="-374650" lvl="0" marL="457200" rtl="0" algn="l">
              <a:lnSpc>
                <a:spcPct val="100000"/>
              </a:lnSpc>
              <a:spcBef>
                <a:spcPts val="0"/>
              </a:spcBef>
              <a:spcAft>
                <a:spcPts val="0"/>
              </a:spcAft>
              <a:buClr>
                <a:schemeClr val="lt1"/>
              </a:buClr>
              <a:buSzPts val="2300"/>
              <a:buChar char="●"/>
            </a:pPr>
            <a:r>
              <a:rPr b="1" lang="en" sz="2300">
                <a:solidFill>
                  <a:schemeClr val="lt1"/>
                </a:solidFill>
              </a:rPr>
              <a:t>Feature Engineering Using</a:t>
            </a:r>
            <a:endParaRPr b="1" sz="2300">
              <a:solidFill>
                <a:schemeClr val="lt1"/>
              </a:solidFill>
            </a:endParaRPr>
          </a:p>
          <a:p>
            <a:pPr indent="457200" lvl="0" marL="0" rtl="0" algn="l">
              <a:lnSpc>
                <a:spcPct val="100000"/>
              </a:lnSpc>
              <a:spcBef>
                <a:spcPts val="0"/>
              </a:spcBef>
              <a:spcAft>
                <a:spcPts val="0"/>
              </a:spcAft>
              <a:buNone/>
            </a:pPr>
            <a:r>
              <a:rPr b="1" lang="en" sz="2300">
                <a:solidFill>
                  <a:schemeClr val="lt1"/>
                </a:solidFill>
              </a:rPr>
              <a:t>Multiple Correspondence Analysis</a:t>
            </a:r>
            <a:endParaRPr b="1" sz="2300">
              <a:solidFill>
                <a:schemeClr val="lt1"/>
              </a:solidFill>
            </a:endParaRPr>
          </a:p>
          <a:p>
            <a:pPr indent="-374650" lvl="0" marL="457200" rtl="0" algn="l">
              <a:lnSpc>
                <a:spcPct val="100000"/>
              </a:lnSpc>
              <a:spcBef>
                <a:spcPts val="0"/>
              </a:spcBef>
              <a:spcAft>
                <a:spcPts val="0"/>
              </a:spcAft>
              <a:buClr>
                <a:schemeClr val="lt1"/>
              </a:buClr>
              <a:buSzPts val="2300"/>
              <a:buChar char="●"/>
            </a:pPr>
            <a:r>
              <a:rPr b="1" lang="en" sz="2300">
                <a:solidFill>
                  <a:schemeClr val="lt1"/>
                </a:solidFill>
              </a:rPr>
              <a:t>Multiple Classification Using</a:t>
            </a:r>
            <a:endParaRPr b="1" sz="2300">
              <a:solidFill>
                <a:schemeClr val="lt1"/>
              </a:solidFill>
            </a:endParaRPr>
          </a:p>
          <a:p>
            <a:pPr indent="457200" lvl="0" marL="0" rtl="0" algn="l">
              <a:lnSpc>
                <a:spcPct val="100000"/>
              </a:lnSpc>
              <a:spcBef>
                <a:spcPts val="0"/>
              </a:spcBef>
              <a:spcAft>
                <a:spcPts val="0"/>
              </a:spcAft>
              <a:buNone/>
            </a:pPr>
            <a:r>
              <a:rPr b="1" lang="en" sz="2300">
                <a:solidFill>
                  <a:schemeClr val="lt1"/>
                </a:solidFill>
              </a:rPr>
              <a:t>Linear Discriminant Analysis</a:t>
            </a:r>
            <a:endParaRP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MCA Overview</a:t>
            </a:r>
            <a:endParaRPr b="1"/>
          </a:p>
        </p:txBody>
      </p:sp>
      <p:sp>
        <p:nvSpPr>
          <p:cNvPr id="117" name="Google Shape;117;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lt1"/>
                </a:solidFill>
              </a:rPr>
              <a:t>Similar to PCA but applied to categorical variables.</a:t>
            </a:r>
            <a:endParaRPr sz="1700">
              <a:solidFill>
                <a:schemeClr val="lt1"/>
              </a:solidFill>
            </a:endParaRPr>
          </a:p>
          <a:p>
            <a:pPr indent="0" lvl="0" marL="0" rtl="0" algn="l">
              <a:spcBef>
                <a:spcPts val="1200"/>
              </a:spcBef>
              <a:spcAft>
                <a:spcPts val="0"/>
              </a:spcAft>
              <a:buNone/>
            </a:pPr>
            <a:r>
              <a:rPr lang="en" sz="1700">
                <a:solidFill>
                  <a:schemeClr val="lt1"/>
                </a:solidFill>
              </a:rPr>
              <a:t>Developed in the 1970s-80s as “homogeneity analysis”</a:t>
            </a:r>
            <a:endParaRPr sz="1700">
              <a:solidFill>
                <a:schemeClr val="lt1"/>
              </a:solidFill>
            </a:endParaRPr>
          </a:p>
          <a:p>
            <a:pPr indent="0" lvl="0" marL="0" rtl="0" algn="l">
              <a:spcBef>
                <a:spcPts val="1200"/>
              </a:spcBef>
              <a:spcAft>
                <a:spcPts val="0"/>
              </a:spcAft>
              <a:buNone/>
            </a:pPr>
            <a:r>
              <a:rPr lang="en" sz="1700">
                <a:solidFill>
                  <a:schemeClr val="lt1"/>
                </a:solidFill>
              </a:rPr>
              <a:t>For our icecream analysis we apply this method to reduce dimensionality of icecream ingredient content factors (~400 discrete ingredients) to 5 dimensions</a:t>
            </a:r>
            <a:endParaRPr sz="1700">
              <a:solidFill>
                <a:schemeClr val="lt1"/>
              </a:solidFill>
            </a:endParaRPr>
          </a:p>
          <a:p>
            <a:pPr indent="0" lvl="0" marL="0" rtl="0" algn="l">
              <a:spcBef>
                <a:spcPts val="1200"/>
              </a:spcBef>
              <a:spcAft>
                <a:spcPts val="1200"/>
              </a:spcAft>
              <a:buNone/>
            </a:pPr>
            <a:r>
              <a:t/>
            </a:r>
            <a:endParaRPr sz="1700">
              <a:solidFill>
                <a:schemeClr val="lt1"/>
              </a:solidFill>
            </a:endParaRPr>
          </a:p>
        </p:txBody>
      </p:sp>
      <p:pic>
        <p:nvPicPr>
          <p:cNvPr id="118" name="Google Shape;118;p21"/>
          <p:cNvPicPr preferRelativeResize="0"/>
          <p:nvPr/>
        </p:nvPicPr>
        <p:blipFill>
          <a:blip r:embed="rId4">
            <a:alphaModFix/>
          </a:blip>
          <a:stretch>
            <a:fillRect/>
          </a:stretch>
        </p:blipFill>
        <p:spPr>
          <a:xfrm>
            <a:off x="4810377" y="1017725"/>
            <a:ext cx="3783524" cy="3823600"/>
          </a:xfrm>
          <a:prstGeom prst="rect">
            <a:avLst/>
          </a:prstGeom>
          <a:noFill/>
          <a:ln>
            <a:noFill/>
          </a:ln>
        </p:spPr>
      </p:pic>
      <p:sp>
        <p:nvSpPr>
          <p:cNvPr id="119" name="Google Shape;119;p21"/>
          <p:cNvSpPr txBox="1"/>
          <p:nvPr>
            <p:ph idx="1" type="body"/>
          </p:nvPr>
        </p:nvSpPr>
        <p:spPr>
          <a:xfrm>
            <a:off x="4810338" y="4841325"/>
            <a:ext cx="3783600" cy="18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 sz="925">
                <a:solidFill>
                  <a:schemeClr val="lt1"/>
                </a:solidFill>
              </a:rPr>
              <a:t>(Sample MCA Biplot)</a:t>
            </a:r>
            <a:endParaRPr sz="925">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