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E0DDB9-5F63-4BAB-B596-8313D97D224E}">
  <a:tblStyle styleId="{75E0DDB9-5F63-4BAB-B596-8313D97D22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4665c352c57191d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4665c352c57191d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665c352c57191d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665c352c57191d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4665c352c57191d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4665c352c57191d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d6060f4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3d6060f4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5a52a9c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5a52a9c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a52a9c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5a52a9c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4665c352c57191d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4665c352c57191d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422a4d5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422a4d5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3d6060f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3d6060f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37a48cf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37a48cf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3fcfb38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3fcfb38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3d6060f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3d6060f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37a48cfa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37a48cfa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4665c352c57191d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4665c352c57191d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d6060f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d6060f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5a52a9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5a52a9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5a52a9c6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5a52a9c6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jp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hyperlink" Target="https://www.breyers.com/us/en/about.html" TargetMode="External"/><Relationship Id="rId5" Type="http://schemas.openxmlformats.org/officeDocument/2006/relationships/hyperlink" Target="https://www.icecream.com/us/en/brands/haagen-dazs/about" TargetMode="External"/><Relationship Id="rId6" Type="http://schemas.openxmlformats.org/officeDocument/2006/relationships/hyperlink" Target="https://www.talentigelato.com/us/en/our-process.html" TargetMode="External"/><Relationship Id="rId7" Type="http://schemas.openxmlformats.org/officeDocument/2006/relationships/hyperlink" Target="https://www.benjerry.com/values" TargetMode="External"/><Relationship Id="rId8" Type="http://schemas.openxmlformats.org/officeDocument/2006/relationships/hyperlink" Target="https://www.kaggle.com/datasets/tysonpo/ice-cream-dataset/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hyperlink" Target="https://www.kaggle.com/datasets/tysonpo/ice-cream-dataset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Midterm Presentation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By: </a:t>
            </a:r>
            <a:r>
              <a:rPr lang="en">
                <a:solidFill>
                  <a:schemeClr val="lt1"/>
                </a:solidFill>
              </a:rPr>
              <a:t>Russell Ballard and Alonso Romero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Individual</a:t>
            </a:r>
            <a:endParaRPr b="1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8" y="1649927"/>
            <a:ext cx="4260301" cy="291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335" y="1649925"/>
            <a:ext cx="4218965" cy="291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Individual</a:t>
            </a:r>
            <a:endParaRPr b="1"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29725"/>
            <a:ext cx="4212574" cy="2922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9725" y="1618977"/>
            <a:ext cx="4212576" cy="294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Top Rated Products</a:t>
            </a:r>
            <a:endParaRPr b="1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Ben &amp; Jerry’s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Chocolate Peanut Butter Split, Ice Cream Sammie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Häagen-Dazs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Chocolate Fudge Non-Dairy Bar, Honey Salted Caramel Almond Ice Cream, Peppermint Bark Ice Cream, Peppermint Bark Ice Cream Bar, Vanilla Caramel White Chocolate Trio Crispy Layers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Talenti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Belgian Chocolate Gelato, Caramel Apple Pie Gelato, Coconut Almond Chocolate Gelato, Organic Oak-aged Vanilla Gelato</a:t>
            </a:r>
            <a:endParaRPr sz="16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Breyers</a:t>
            </a:r>
            <a:endParaRPr sz="20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Oreo Snack Cups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Lower Rated Products</a:t>
            </a:r>
            <a:endParaRPr b="1"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</a:rPr>
              <a:t>Ben &amp; Jerry’s</a:t>
            </a:r>
            <a:endParaRPr sz="22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Chocolate Chip Cookie Dough Core</a:t>
            </a:r>
            <a:endParaRPr sz="18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</a:rPr>
              <a:t>Häagen-Dazs</a:t>
            </a:r>
            <a:endParaRPr sz="22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Vanilla Milk Chocolate Almond Ice Cream Bar</a:t>
            </a:r>
            <a:endParaRPr sz="18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</a:rPr>
              <a:t>Talenti</a:t>
            </a:r>
            <a:endParaRPr sz="22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Chocolate Chip Cookie Dough Gelato</a:t>
            </a:r>
            <a:endParaRPr sz="1800">
              <a:solidFill>
                <a:schemeClr val="lt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-"/>
            </a:pPr>
            <a:r>
              <a:rPr lang="en" sz="2200">
                <a:solidFill>
                  <a:schemeClr val="lt1"/>
                </a:solidFill>
              </a:rPr>
              <a:t>Breyers</a:t>
            </a:r>
            <a:endParaRPr sz="22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Layered Dessert S’mores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1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 Testing - Ingredient Content</a:t>
            </a:r>
            <a:endParaRPr b="1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575" y="1152475"/>
            <a:ext cx="5351274" cy="34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31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Here we see violin charts for prepared ingredient indicators.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These indicator variables were created using grepl</a:t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>
                <a:solidFill>
                  <a:schemeClr val="lt1"/>
                </a:solidFill>
              </a:rPr>
              <a:t>We see that the distributions for chocolate/non are </a:t>
            </a:r>
            <a:r>
              <a:rPr lang="en">
                <a:solidFill>
                  <a:schemeClr val="lt1"/>
                </a:solidFill>
              </a:rPr>
              <a:t>similar</a:t>
            </a:r>
            <a:r>
              <a:rPr lang="en">
                <a:solidFill>
                  <a:schemeClr val="lt1"/>
                </a:solidFill>
              </a:rPr>
              <a:t>, but there are differences in the others.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Hypothesis Testing - Chi Square Independence</a:t>
            </a:r>
            <a:endParaRPr b="1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" sz="2200">
                <a:solidFill>
                  <a:schemeClr val="dk1"/>
                </a:solidFill>
              </a:rPr>
              <a:t>HAS_CHOCOLATE</a:t>
            </a:r>
            <a:r>
              <a:rPr lang="en" sz="2200">
                <a:solidFill>
                  <a:schemeClr val="dk1"/>
                </a:solidFill>
              </a:rPr>
              <a:t> - The Chi-Squared test yields a p-value of 6.49^{-6}, thus with 95% confidence we </a:t>
            </a:r>
            <a:r>
              <a:rPr b="1" lang="en" sz="2200">
                <a:solidFill>
                  <a:schemeClr val="dk1"/>
                </a:solidFill>
              </a:rPr>
              <a:t>reject </a:t>
            </a:r>
            <a:r>
              <a:rPr lang="en" sz="2200">
                <a:solidFill>
                  <a:schemeClr val="dk1"/>
                </a:solidFill>
              </a:rPr>
              <a:t>the null hypothesis that star rating is independent of chocolate ingredient content in the icecreams.</a:t>
            </a:r>
            <a:endParaRPr sz="2200">
              <a:solidFill>
                <a:schemeClr val="dk1"/>
              </a:solidFill>
            </a:endParaRPr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" sz="2200">
                <a:solidFill>
                  <a:schemeClr val="dk1"/>
                </a:solidFill>
              </a:rPr>
              <a:t>HAS_FRUIT</a:t>
            </a:r>
            <a:r>
              <a:rPr lang="en" sz="2200">
                <a:solidFill>
                  <a:schemeClr val="dk1"/>
                </a:solidFill>
              </a:rPr>
              <a:t> - The Chi-Squared test yields a p-value of 1.122^{-4}, thus with 95% confidence we </a:t>
            </a:r>
            <a:r>
              <a:rPr b="1" lang="en" sz="2200">
                <a:solidFill>
                  <a:schemeClr val="dk1"/>
                </a:solidFill>
              </a:rPr>
              <a:t>reject </a:t>
            </a:r>
            <a:r>
              <a:rPr lang="en" sz="2200">
                <a:solidFill>
                  <a:schemeClr val="dk1"/>
                </a:solidFill>
              </a:rPr>
              <a:t>the null hypothesis that star rating is independent of fruit ingredient content in the icecreams.</a:t>
            </a:r>
            <a:endParaRPr sz="2200">
              <a:solidFill>
                <a:schemeClr val="dk1"/>
              </a:solidFill>
            </a:endParaRPr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" sz="2200">
                <a:solidFill>
                  <a:schemeClr val="dk1"/>
                </a:solidFill>
              </a:rPr>
              <a:t>HAS_ORGANIC</a:t>
            </a:r>
            <a:r>
              <a:rPr lang="en" sz="2200">
                <a:solidFill>
                  <a:schemeClr val="dk1"/>
                </a:solidFill>
              </a:rPr>
              <a:t> - The Chi-Squared test yields a p-value of 0.192, thus with 95% confidence we</a:t>
            </a:r>
            <a:r>
              <a:rPr b="1" lang="en" sz="2200">
                <a:solidFill>
                  <a:schemeClr val="dk1"/>
                </a:solidFill>
              </a:rPr>
              <a:t> fail to reject</a:t>
            </a:r>
            <a:r>
              <a:rPr lang="en" sz="2200">
                <a:solidFill>
                  <a:schemeClr val="dk1"/>
                </a:solidFill>
              </a:rPr>
              <a:t> the null hypothesis that star rating is independent of organic ingredient content in the icecreams.</a:t>
            </a:r>
            <a:endParaRPr sz="2200">
              <a:solidFill>
                <a:schemeClr val="dk1"/>
              </a:solidFill>
            </a:endParaRPr>
          </a:p>
          <a:p>
            <a:pPr indent="-33686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en" sz="2200">
                <a:solidFill>
                  <a:schemeClr val="dk1"/>
                </a:solidFill>
              </a:rPr>
              <a:t>HAS_CARAMEL</a:t>
            </a:r>
            <a:r>
              <a:rPr lang="en" sz="2200">
                <a:solidFill>
                  <a:schemeClr val="dk1"/>
                </a:solidFill>
              </a:rPr>
              <a:t> - The Chi-Squared test yields a p-value of 1.122^{-4}, thus with 95% confidence we </a:t>
            </a:r>
            <a:r>
              <a:rPr b="1" lang="en" sz="2200">
                <a:solidFill>
                  <a:schemeClr val="dk1"/>
                </a:solidFill>
              </a:rPr>
              <a:t>reject </a:t>
            </a:r>
            <a:r>
              <a:rPr lang="en" sz="2200">
                <a:solidFill>
                  <a:schemeClr val="dk1"/>
                </a:solidFill>
              </a:rPr>
              <a:t>the null hypothesis that star rating is independent of caramel ingredient content in the icecreams.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Takeaways</a:t>
            </a:r>
            <a:endParaRPr b="1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All of the datasets display a left-skewed distribution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Talenti has the highest average rating compared to the other brands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 flavor “Chocolate Chip Cookie Dough” has </a:t>
            </a:r>
            <a:r>
              <a:rPr lang="en">
                <a:solidFill>
                  <a:schemeClr val="dk1"/>
                </a:solidFill>
              </a:rPr>
              <a:t>appeared</a:t>
            </a:r>
            <a:r>
              <a:rPr lang="en">
                <a:solidFill>
                  <a:schemeClr val="dk1"/>
                </a:solidFill>
              </a:rPr>
              <a:t> twice for being the lowest rated flavor across all brands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Customers praise their favorite flavor, purchase multiple pints of the product when available, if the product is not available customers will be willing to travel afar to purchase 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Customers complain of lacking or non-existent toppings in products, flavors not meeting their expectations, and for flavors not being sold year-long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Analysis: Next Steps</a:t>
            </a:r>
            <a:endParaRPr b="1"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Discriminant analysis would be an applicable method for </a:t>
            </a:r>
            <a:r>
              <a:rPr lang="en">
                <a:solidFill>
                  <a:schemeClr val="dk1"/>
                </a:solidFill>
              </a:rPr>
              <a:t>predicting</a:t>
            </a:r>
            <a:r>
              <a:rPr lang="en">
                <a:solidFill>
                  <a:schemeClr val="dk1"/>
                </a:solidFill>
              </a:rPr>
              <a:t> ratings for different </a:t>
            </a:r>
            <a:r>
              <a:rPr lang="en">
                <a:solidFill>
                  <a:schemeClr val="dk1"/>
                </a:solidFill>
              </a:rPr>
              <a:t>factors (ingredient content, sentiment, etc)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Some time series EDA was conducted, anecdotally there appears to be correlation between time of year and icecream rating.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Both reviews and ingredients are text fields which offer opportunity for text mining or the parsing of unstructured string data for clustering and other analyses.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8" name="Google Shape;178;p29"/>
          <p:cNvCxnSpPr/>
          <p:nvPr/>
        </p:nvCxnSpPr>
        <p:spPr>
          <a:xfrm>
            <a:off x="491900" y="2209150"/>
            <a:ext cx="38604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9"/>
          <p:cNvCxnSpPr/>
          <p:nvPr/>
        </p:nvCxnSpPr>
        <p:spPr>
          <a:xfrm>
            <a:off x="511650" y="3165275"/>
            <a:ext cx="3860400" cy="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300" y="1152463"/>
            <a:ext cx="3766176" cy="37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References</a:t>
            </a:r>
            <a:endParaRPr b="1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lt1"/>
                </a:solidFill>
              </a:rPr>
              <a:t>About Breyers History. (N.d.). Breyers. Retrieved March 12, 2024, from </a:t>
            </a:r>
            <a:r>
              <a:rPr lang="en" sz="165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https://www.breyers.com/us/en/about.html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lt1"/>
                </a:solidFill>
              </a:rPr>
              <a:t>About Us. (N.d.). Häagen Dazs. Retrieved March 12, 2024, from </a:t>
            </a:r>
            <a:r>
              <a:rPr lang="en" sz="165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https://www.icecream.com/us/en/brands/haagen-dazs/about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lt1"/>
                </a:solidFill>
              </a:rPr>
              <a:t>Our Process. (N.d.). Talenti. Retrieved March 12, 2024, from </a:t>
            </a:r>
            <a:r>
              <a:rPr lang="en" sz="165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https://www.talentigelato.com/us/en/our-process.html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lt1"/>
                </a:solidFill>
              </a:rPr>
              <a:t>Our Values, Activism, and Mission. (N.d.). Ben &amp; Jerry’s. Retrieved March 12, 2024, from </a:t>
            </a:r>
            <a:r>
              <a:rPr lang="en" sz="1650">
                <a:solidFill>
                  <a:schemeClr val="lt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https://www.benjerry.com/values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chemeClr val="lt1"/>
                </a:solidFill>
              </a:rPr>
              <a:t>Pond, T. (2020, Sept). Ice Cream Dataset. Kaggle. Retrieved March 11, 2024, from </a:t>
            </a:r>
            <a:r>
              <a:rPr lang="en" sz="1650">
                <a:solidFill>
                  <a:schemeClr val="lt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https://www.kaggle.com/datasets/tysonpo/ice-cream-dataset/data</a:t>
            </a:r>
            <a:endParaRPr sz="16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 Set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Kaggle: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https://www.kaggle.com/datasets/tysonpo/ice-cream-dataset/data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4 brands:</a:t>
            </a:r>
            <a:endParaRPr sz="20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Ben &amp; Jerry’s, Häagen-Dazs, Talenti, and Breyers</a:t>
            </a:r>
            <a:endParaRPr sz="16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" sz="2000">
                <a:solidFill>
                  <a:schemeClr val="lt1"/>
                </a:solidFill>
              </a:rPr>
              <a:t>Contains two datasets:</a:t>
            </a:r>
            <a:endParaRPr sz="20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Products: 241 data points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brand, key, name, subhead, description, rating, rating_count, ingredients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Reviews: 21,674 data points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-"/>
            </a:pPr>
            <a:r>
              <a:rPr lang="en" sz="1600">
                <a:solidFill>
                  <a:schemeClr val="lt1"/>
                </a:solidFill>
              </a:rPr>
              <a:t>brand, key, author, date, stars, title, helpful_yes, helpful_no, text, ingredients, texture, likes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 Set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" sz="2100">
                <a:solidFill>
                  <a:schemeClr val="lt1"/>
                </a:solidFill>
              </a:rPr>
              <a:t>Important points to note from author of dataset:</a:t>
            </a:r>
            <a:endParaRPr sz="21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" sz="1700">
                <a:solidFill>
                  <a:schemeClr val="lt1"/>
                </a:solidFill>
              </a:rPr>
              <a:t>“The collection of reviews on the brand websites may not be representative of overall opinion, i.e. there may be review censoring or presence of fake reviews meant to help/harm the image of the brand” (Pond, 2020)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" sz="1700">
                <a:solidFill>
                  <a:schemeClr val="lt1"/>
                </a:solidFill>
              </a:rPr>
              <a:t>To combat this, the author, “intentionally chose brands that host some negative reviews on their website” (Pond, 2020)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" sz="1700">
                <a:solidFill>
                  <a:schemeClr val="lt1"/>
                </a:solidFill>
              </a:rPr>
              <a:t>Unilever owns Ben &amp; Jerry’s, Breyers, and Talenti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" sz="1700">
                <a:solidFill>
                  <a:schemeClr val="lt1"/>
                </a:solidFill>
              </a:rPr>
              <a:t>Froneri owns Häagen-Dazs</a:t>
            </a:r>
            <a:endParaRPr sz="1700">
              <a:solidFill>
                <a:schemeClr val="lt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" sz="1700">
                <a:solidFill>
                  <a:schemeClr val="lt1"/>
                </a:solidFill>
              </a:rPr>
              <a:t>“Talenti is distinguished from the other brands as they produce gelato” (Pond, 2020)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Analysis Question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Are there differences amongst the different brands in terms of ratings or discernable themes in the product reviews?</a:t>
            </a:r>
            <a:endParaRPr b="1"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Is there independence between icecream ingredient content and review rating?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Overall</a:t>
            </a:r>
            <a:endParaRPr b="1"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379475"/>
            <a:ext cx="4260300" cy="31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Mean: 4.223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Median: 4.4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Mode: 4.7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Range: 1.2 - 5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Mean Deviation: 0.46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Standard Deviation: 0.62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Variance: 0.385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600" y="1316575"/>
            <a:ext cx="5023700" cy="331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Overall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379475"/>
            <a:ext cx="4260300" cy="31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Left-skewed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Shapiro-Wilk Normality Test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p-value: 0.00000000000009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4775" y="1582125"/>
            <a:ext cx="4097525" cy="278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Analysis: Individual</a:t>
            </a:r>
            <a:endParaRPr b="1"/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952500" y="135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{75E0DDB9-5F63-4BAB-B596-8313D97D224E}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Ben &amp; Jerry’s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Häagen-Dazs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Talenti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Breyers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4.332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4.307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4.356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3.962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Median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4.6 &amp; 4.8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4.4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Range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1.8 - 5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2.5 - 5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2.8 - 4.8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1.2 - 5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 Deviation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0.443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0.446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0.28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0.544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Standard Deviation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0.597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0.711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Variance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0.357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0.506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4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31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faceted histogram confirms the annotators note that all the brands have a suspicious preponderance of 5 stars.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Perhaps everyone just likes ice cream…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575" y="1152475"/>
            <a:ext cx="5351274" cy="347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243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575" y="1152475"/>
            <a:ext cx="5351274" cy="3471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313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Another view of the brands-ratings. We see that proportionally Breyers has a larger number of non-5 ratings than the others.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