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2" r:id="rId2"/>
    <p:sldMasterId id="2147483704" r:id="rId3"/>
  </p:sldMasterIdLst>
  <p:sldIdLst>
    <p:sldId id="256" r:id="rId4"/>
    <p:sldId id="261" r:id="rId5"/>
    <p:sldId id="263" r:id="rId6"/>
    <p:sldId id="262" r:id="rId7"/>
    <p:sldId id="265" r:id="rId8"/>
    <p:sldId id="264" r:id="rId9"/>
    <p:sldId id="266" r:id="rId10"/>
    <p:sldId id="260" r:id="rId11"/>
    <p:sldId id="259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007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1.jp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2.jp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4A908DD-8A6B-CA4C-A972-B41A7779B8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6366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, bird&#10;&#10;Description automatically generated">
            <a:extLst>
              <a:ext uri="{FF2B5EF4-FFF2-40B4-BE49-F238E27FC236}">
                <a16:creationId xmlns:a16="http://schemas.microsoft.com/office/drawing/2014/main" id="{3EE9051B-EE1E-6E4F-9694-61E46BF379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0E6F5C-96D4-2C42-A755-56B3A9343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A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34C2B7B-BC28-FA40-9621-C1B66ACC3A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81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1DE6E88-83B3-4D4F-9E40-6D50AB5E0B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6F5ACEC9-B6BC-BB44-A490-7942ABDCA6C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90000"/>
                  </a:schemeClr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794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2641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91381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518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584466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15850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6012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BE7CF1A-F401-2C48-970E-B029112B61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&#10;&#10;Description automatically generated">
            <a:extLst>
              <a:ext uri="{FF2B5EF4-FFF2-40B4-BE49-F238E27FC236}">
                <a16:creationId xmlns:a16="http://schemas.microsoft.com/office/drawing/2014/main" id="{2C349984-7690-2A47-87D3-C0DD158BA1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72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57E5DAEA-9D65-2A41-94A3-D73BF29B06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2F1E15CE-4088-7C4E-8064-638CAAE8E1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57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660216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BBE3F-8531-7640-B2C4-6EB1B05B39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3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F805847-4216-854B-BDC6-6E0F9050F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58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A5706C32-4A7F-904A-A159-858BADF28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A picture containing brick, drawing&#10;&#10;Description automatically generated">
            <a:extLst>
              <a:ext uri="{FF2B5EF4-FFF2-40B4-BE49-F238E27FC236}">
                <a16:creationId xmlns:a16="http://schemas.microsoft.com/office/drawing/2014/main" id="{DCE32C8E-AD93-564F-8B06-E5E9585FFC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418E01C3-C0B3-CD4D-A23C-46B4FEE34FB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6B4BA9-309F-334E-A8C9-AE868B6846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50704" y="495088"/>
            <a:ext cx="8389575" cy="2441160"/>
          </a:xfrm>
          <a:prstGeom prst="rect">
            <a:avLst/>
          </a:prstGeom>
        </p:spPr>
        <p:txBody>
          <a:bodyPr anchor="t"/>
          <a:lstStyle>
            <a:lvl1pPr algn="l">
              <a:defRPr sz="4000" b="1" cap="none" spc="0">
                <a:ln w="18415" cmpd="sng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AC8EBA3-BD00-8C48-ADBA-8DABB356C09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50704" y="3167505"/>
            <a:ext cx="838957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2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67292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488C0E-02BE-5C49-A846-3FF4F3CAA09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825625"/>
            <a:ext cx="10515600" cy="34745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D59335E-859B-EA41-949E-B89FCE73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535119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4073759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00331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409152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7765991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9223973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827A096B-CACF-5A49-BD46-861181D641C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35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>
                    <a:lumMod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9771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D6F268F-E515-BE40-8152-BE6D91B530A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DB4ACE-6BB7-DC43-94AC-F200D98BC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599247"/>
            <a:ext cx="9143999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title</a:t>
            </a:r>
          </a:p>
        </p:txBody>
      </p:sp>
    </p:spTree>
    <p:extLst>
      <p:ext uri="{BB962C8B-B14F-4D97-AF65-F5344CB8AC3E}">
        <p14:creationId xmlns:p14="http://schemas.microsoft.com/office/powerpoint/2010/main" val="2325266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AE40E4B-A2A3-7344-AB57-DFD4DEF809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7EF48-876B-0347-9579-189D84F2E965}"/>
              </a:ext>
            </a:extLst>
          </p:cNvPr>
          <p:cNvSpPr/>
          <p:nvPr userDrawn="1"/>
        </p:nvSpPr>
        <p:spPr>
          <a:xfrm>
            <a:off x="9128502" y="4277532"/>
            <a:ext cx="2805193" cy="2293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19C3F02-B6E3-1744-B80B-6505F54EFB9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77F182C4-AAD3-BF47-93EC-79384E79807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72199" y="1825625"/>
            <a:ext cx="5181599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75FE108-4075-5A45-A4E9-9081D3B6D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585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8FCF574-13C1-E34E-9AD4-186822F3CCF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6612" y="2505075"/>
            <a:ext cx="5176884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021BC8C-7BCA-EC46-BE8D-F70B4B6E0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1711496"/>
            <a:ext cx="5186362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A37FF6C0-6C09-5344-9FBE-1323443057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78505" y="2505075"/>
            <a:ext cx="5180057" cy="27655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B8AC4B7-59A8-AE4E-93F4-95E06972F62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6614" y="1712639"/>
            <a:ext cx="5183187" cy="79243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7B3874A-2DC5-F14B-8126-7334A20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337" y="715617"/>
            <a:ext cx="10483326" cy="975070"/>
          </a:xfrm>
          <a:prstGeom prst="rect">
            <a:avLst/>
          </a:prstGeom>
        </p:spPr>
        <p:txBody>
          <a:bodyPr anchor="ctr"/>
          <a:lstStyle>
            <a:lvl1pPr algn="ct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78238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2FB655-7025-3744-B125-F9DA8484AC9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717" y="545091"/>
            <a:ext cx="5393266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3EFB54-EB68-5143-A86E-CA54DCF62C8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31467" y="545092"/>
            <a:ext cx="5393266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578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19A1016-F770-EC41-ACBA-A78F09478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344365">
            <a:off x="765923" y="687338"/>
            <a:ext cx="10591524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4AB05B-7E50-5444-9451-E62CF9F9418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8489" y="4486019"/>
            <a:ext cx="1081698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278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ter, computer&#10;&#10;Description automatically generated">
            <a:extLst>
              <a:ext uri="{FF2B5EF4-FFF2-40B4-BE49-F238E27FC236}">
                <a16:creationId xmlns:a16="http://schemas.microsoft.com/office/drawing/2014/main" id="{9084CF26-838B-4E40-ACF0-0614B36F1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rick&#10;&#10;Description automatically generated">
            <a:extLst>
              <a:ext uri="{FF2B5EF4-FFF2-40B4-BE49-F238E27FC236}">
                <a16:creationId xmlns:a16="http://schemas.microsoft.com/office/drawing/2014/main" id="{D234C7AA-D40B-5847-86A6-3CD23C1306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C941C59-736C-AA42-A40C-1FD6A9C0F0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picture containing bird&#10;&#10;Description automatically generated">
            <a:extLst>
              <a:ext uri="{FF2B5EF4-FFF2-40B4-BE49-F238E27FC236}">
                <a16:creationId xmlns:a16="http://schemas.microsoft.com/office/drawing/2014/main" id="{29667154-201A-9841-BEEE-FE4CF6604A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F4913A5E-91C7-B946-A3C2-20ACDA0D96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040" y="1204857"/>
            <a:ext cx="10799595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7E0C233-1CBA-F843-B340-70E8D4D42D4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9248" y="3324431"/>
            <a:ext cx="10771789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97994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0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88693D-82A9-C941-B148-1250D9B2438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6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0" r:id="rId2"/>
    <p:sldLayoutId id="2147483649" r:id="rId3"/>
    <p:sldLayoutId id="2147483652" r:id="rId4"/>
    <p:sldLayoutId id="2147483653" r:id="rId5"/>
    <p:sldLayoutId id="2147483655" r:id="rId6"/>
    <p:sldLayoutId id="2147483654" r:id="rId7"/>
    <p:sldLayoutId id="2147483673" r:id="rId8"/>
    <p:sldLayoutId id="2147483677" r:id="rId9"/>
    <p:sldLayoutId id="214748369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B238D30-2F91-4C40-9D8B-1760377E0BC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4E9D20F-A939-7E47-A0F0-7A4B86BA154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3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3" r:id="rId9"/>
    <p:sldLayoutId id="214748370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1C326E-BF68-6445-9231-1C87CA8DE2E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D886E8AC-23B8-D04F-ACEE-B128CD5224F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1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7BA-2E84-3549-8B00-4D6E2E7C8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Interactive Visualization of Severe Weather Events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025FF-B551-7A4B-9349-720975BC8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0703" y="2171908"/>
            <a:ext cx="8389575" cy="1752600"/>
          </a:xfrm>
        </p:spPr>
        <p:txBody>
          <a:bodyPr/>
          <a:lstStyle/>
          <a:p>
            <a:r>
              <a:rPr lang="en-US" dirty="0"/>
              <a:t>M. York, R. Ballard, A. Paladino</a:t>
            </a:r>
          </a:p>
          <a:p>
            <a:r>
              <a:rPr lang="en-US" dirty="0"/>
              <a:t>STAT6289 – Spatial</a:t>
            </a:r>
          </a:p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2276261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C3A03E3-0BCB-9F4B-94E4-32826A5EB12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 unique slide titles.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clear and accurate link text that </a:t>
            </a:r>
            <a:br>
              <a:rPr lang="en-US" dirty="0"/>
            </a:br>
            <a:r>
              <a:rPr lang="en-US" dirty="0"/>
              <a:t>tells the user where the link takes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alt-text to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the accessibility checker to </a:t>
            </a:r>
            <a:br>
              <a:rPr lang="en-US" dirty="0"/>
            </a:br>
            <a:r>
              <a:rPr lang="en-US" dirty="0"/>
              <a:t>review your presentation.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1349A66-BE07-C14D-99B8-BB68FA59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129491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0FE91-A0BC-3207-AE1E-72309607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6F42C-FF27-E31F-F2FC-789CCE5415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NWS Weather Alerts 1950-2024</a:t>
            </a:r>
          </a:p>
          <a:p>
            <a:r>
              <a:rPr lang="en-US" dirty="0"/>
              <a:t>2020 TIGER Lines Census Tract Polygons</a:t>
            </a:r>
          </a:p>
          <a:p>
            <a:r>
              <a:rPr lang="en-US" dirty="0"/>
              <a:t>NHFL FEMA Flood Layer (?)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D54B19-28D1-A58E-CC6E-4E39B8F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  <a:endParaRPr lang="LID4096" dirty="0"/>
          </a:p>
        </p:txBody>
      </p:sp>
      <p:pic>
        <p:nvPicPr>
          <p:cNvPr id="1026" name="Picture 2" descr="United States Census Bureau - Wikipedia">
            <a:extLst>
              <a:ext uri="{FF2B5EF4-FFF2-40B4-BE49-F238E27FC236}">
                <a16:creationId xmlns:a16="http://schemas.microsoft.com/office/drawing/2014/main" id="{DCED2F79-5B92-CDB1-6133-7BA5ADE7D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106" y="1891611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deral Emergency Management Agency | U ...">
            <a:extLst>
              <a:ext uri="{FF2B5EF4-FFF2-40B4-BE49-F238E27FC236}">
                <a16:creationId xmlns:a16="http://schemas.microsoft.com/office/drawing/2014/main" id="{9DD9E948-E5F3-D3F3-3C00-CFC50ACAC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6" r="25658"/>
          <a:stretch/>
        </p:blipFill>
        <p:spPr bwMode="auto">
          <a:xfrm>
            <a:off x="9050546" y="1980900"/>
            <a:ext cx="144061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me - NWS Social Science - Virtual Lab">
            <a:extLst>
              <a:ext uri="{FF2B5EF4-FFF2-40B4-BE49-F238E27FC236}">
                <a16:creationId xmlns:a16="http://schemas.microsoft.com/office/drawing/2014/main" id="{F8B659AD-19F5-30FB-9CF3-EB929FE99ED7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86" y="3726574"/>
            <a:ext cx="29813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5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EA397-4921-BDAB-A28F-2AE1CBEE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782BB9-88A6-E88E-D94B-3EE0681A33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NWS Bulk Extract – FTP load and collation of tabular severe weather event data for DC/MD/VA</a:t>
            </a:r>
          </a:p>
          <a:p>
            <a:r>
              <a:rPr lang="en-US" dirty="0"/>
              <a:t>TIGER LINES extract (Andrew – how are you extracting?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8145-C723-2BF3-B112-43C16A6D70D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557FBF-B480-65B9-45E9-D1B95E71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1645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BC3380-3F1C-110A-870F-C2082DF668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3E3F-51A3-D35F-DDBF-AB0CF288A6E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01C504-A50E-2F48-E2A9-CEFABA5F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531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F5C43-5862-9B88-2C82-77037E38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4807E9-EFD5-F8E5-9030-919256087B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423-10A4-F207-6723-C5CDB5DF670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937712-9B0D-D87D-1996-F34DF3C7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Viz Overview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25587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51468-928A-EA0F-7A71-9ED71AAE6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F0F1F1-4038-5175-B85F-6B93A141B8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6AA17-2D85-24AF-A591-F4E5B0C4E4A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1F4E70-0FDF-0D7F-15EF-3A86B13B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 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76534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698C-6073-CDDE-3D38-3D094C466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D00EA-0307-9916-F160-051AB24971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E126-E755-CE32-0968-641CCB70160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8523E-006D-5699-7F9B-193E429B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 and Findings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29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95E7D7-A195-B756-ECE3-DA1A99D80B8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Ncei</a:t>
            </a:r>
            <a:r>
              <a:rPr lang="en-US" dirty="0">
                <a:effectLst/>
              </a:rPr>
              <a:t>. (n.d.). </a:t>
            </a:r>
            <a:r>
              <a:rPr lang="en-US" i="1" dirty="0">
                <a:effectLst/>
              </a:rPr>
              <a:t>Storm events database</a:t>
            </a:r>
            <a:r>
              <a:rPr lang="en-US" dirty="0">
                <a:effectLst/>
              </a:rPr>
              <a:t>. National Centers for Environmental Information. https://www.ncdc.noaa.gov/stormevents/ftp.jsp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EA2A7E-E62B-5176-26E1-0C93EF0A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075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8326-D702-27B2-687B-84789711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A8303-031E-4F5D-DB2B-973EE1FBE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8737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ED01BD5F-BF55-49E8-94A3-0D1678EB5E29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7253BF29-62C9-47F8-B731-AA09A67CE9DB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w_general_square_ppt_accessible_2-wide" id="{183EFCBB-7C65-44C9-9F6E-BED34D1FCE17}" vid="{D79A16BB-4A9B-46D8-9FAE-951B7F9EFD6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gw_general_square_ppt_accessible_2-wide</Template>
  <TotalTime>36</TotalTime>
  <Words>161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Office Theme</vt:lpstr>
      <vt:lpstr>2_Office Theme</vt:lpstr>
      <vt:lpstr>1_Office Theme</vt:lpstr>
      <vt:lpstr>Interactive Visualization of Severe Weather Events Over Time</vt:lpstr>
      <vt:lpstr>Data Sources</vt:lpstr>
      <vt:lpstr>Data Extraction</vt:lpstr>
      <vt:lpstr>Preprocessing</vt:lpstr>
      <vt:lpstr>Viz Overview</vt:lpstr>
      <vt:lpstr>R Program Demo</vt:lpstr>
      <vt:lpstr>Key Results and Findings</vt:lpstr>
      <vt:lpstr>Citations</vt:lpstr>
      <vt:lpstr>Thank You!</vt:lpstr>
      <vt:lpstr>Accessibility 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0</dc:creator>
  <cp:lastModifiedBy>user 0</cp:lastModifiedBy>
  <cp:revision>3</cp:revision>
  <dcterms:created xsi:type="dcterms:W3CDTF">2025-04-16T23:17:42Z</dcterms:created>
  <dcterms:modified xsi:type="dcterms:W3CDTF">2025-04-21T19:46:37Z</dcterms:modified>
</cp:coreProperties>
</file>