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8"/>
  </p:notesMasterIdLst>
  <p:sldIdLst>
    <p:sldId id="256" r:id="rId2"/>
    <p:sldId id="257" r:id="rId3"/>
    <p:sldId id="296" r:id="rId4"/>
    <p:sldId id="263" r:id="rId5"/>
    <p:sldId id="307" r:id="rId6"/>
    <p:sldId id="301" r:id="rId7"/>
    <p:sldId id="308" r:id="rId8"/>
    <p:sldId id="288" r:id="rId9"/>
    <p:sldId id="313" r:id="rId10"/>
    <p:sldId id="277" r:id="rId11"/>
    <p:sldId id="304" r:id="rId12"/>
    <p:sldId id="275" r:id="rId13"/>
    <p:sldId id="298" r:id="rId14"/>
    <p:sldId id="309" r:id="rId15"/>
    <p:sldId id="289" r:id="rId16"/>
    <p:sldId id="314" r:id="rId17"/>
    <p:sldId id="315" r:id="rId18"/>
    <p:sldId id="274" r:id="rId19"/>
    <p:sldId id="299" r:id="rId20"/>
    <p:sldId id="305" r:id="rId21"/>
    <p:sldId id="291" r:id="rId22"/>
    <p:sldId id="292" r:id="rId23"/>
    <p:sldId id="293" r:id="rId24"/>
    <p:sldId id="265" r:id="rId25"/>
    <p:sldId id="294" r:id="rId26"/>
    <p:sldId id="30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5226" autoAdjust="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79C77-4C42-4B68-9F22-74FB7FAD05C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322F902-DC0C-4576-8361-61532F81115E}">
      <dgm:prSet phldrT="[Text]"/>
      <dgm:spPr/>
      <dgm:t>
        <a:bodyPr/>
        <a:lstStyle/>
        <a:p>
          <a:r>
            <a:rPr lang="en-GB" dirty="0"/>
            <a:t>Reproducibility</a:t>
          </a:r>
        </a:p>
      </dgm:t>
    </dgm:pt>
    <dgm:pt modelId="{E4B019EA-7A12-49E5-8827-5C16C61AA670}" type="parTrans" cxnId="{060784D9-77EB-4CDA-8C10-19D6856E6D5A}">
      <dgm:prSet/>
      <dgm:spPr/>
      <dgm:t>
        <a:bodyPr/>
        <a:lstStyle/>
        <a:p>
          <a:endParaRPr lang="en-GB"/>
        </a:p>
      </dgm:t>
    </dgm:pt>
    <dgm:pt modelId="{0997FC07-5244-4093-842D-62794113DB7C}" type="sibTrans" cxnId="{060784D9-77EB-4CDA-8C10-19D6856E6D5A}">
      <dgm:prSet/>
      <dgm:spPr/>
      <dgm:t>
        <a:bodyPr/>
        <a:lstStyle/>
        <a:p>
          <a:endParaRPr lang="en-GB"/>
        </a:p>
      </dgm:t>
    </dgm:pt>
    <dgm:pt modelId="{64395BC5-B4A8-413A-871A-3C67C32F2EF9}">
      <dgm:prSet phldrT="[Text]"/>
      <dgm:spPr/>
      <dgm:t>
        <a:bodyPr/>
        <a:lstStyle/>
        <a:p>
          <a:r>
            <a:rPr lang="en-GB" dirty="0"/>
            <a:t>Collaboration</a:t>
          </a:r>
        </a:p>
      </dgm:t>
    </dgm:pt>
    <dgm:pt modelId="{980A1F56-A072-4CC6-B009-6B45ACE82F77}" type="sibTrans" cxnId="{F2E3DF30-AFD2-44E8-B8A5-0CF29434A5F5}">
      <dgm:prSet/>
      <dgm:spPr/>
      <dgm:t>
        <a:bodyPr/>
        <a:lstStyle/>
        <a:p>
          <a:endParaRPr lang="en-GB"/>
        </a:p>
      </dgm:t>
    </dgm:pt>
    <dgm:pt modelId="{0FBFB49B-83BA-40DB-9A40-262281E1C202}" type="parTrans" cxnId="{F2E3DF30-AFD2-44E8-B8A5-0CF29434A5F5}">
      <dgm:prSet/>
      <dgm:spPr/>
      <dgm:t>
        <a:bodyPr/>
        <a:lstStyle/>
        <a:p>
          <a:endParaRPr lang="en-GB"/>
        </a:p>
      </dgm:t>
    </dgm:pt>
    <dgm:pt modelId="{8C20C5EF-C3DE-420F-924A-F1DE4A0B52F9}">
      <dgm:prSet phldrT="[Text]"/>
      <dgm:spPr/>
      <dgm:t>
        <a:bodyPr/>
        <a:lstStyle/>
        <a:p>
          <a:r>
            <a:rPr lang="en-GB" dirty="0"/>
            <a:t>Machine hygiene</a:t>
          </a:r>
        </a:p>
      </dgm:t>
    </dgm:pt>
    <dgm:pt modelId="{D97FF396-C25B-4E06-9104-0881490DC711}" type="sibTrans" cxnId="{056CE302-58C0-4ACB-8CE5-BC7593FDDE92}">
      <dgm:prSet/>
      <dgm:spPr/>
      <dgm:t>
        <a:bodyPr/>
        <a:lstStyle/>
        <a:p>
          <a:endParaRPr lang="en-GB"/>
        </a:p>
      </dgm:t>
    </dgm:pt>
    <dgm:pt modelId="{4E270FFC-1810-4DC7-B747-B800BEF26717}" type="parTrans" cxnId="{056CE302-58C0-4ACB-8CE5-BC7593FDDE92}">
      <dgm:prSet/>
      <dgm:spPr/>
      <dgm:t>
        <a:bodyPr/>
        <a:lstStyle/>
        <a:p>
          <a:endParaRPr lang="en-GB"/>
        </a:p>
      </dgm:t>
    </dgm:pt>
    <dgm:pt modelId="{0F1780BB-35C7-4700-84A6-72F399A6C51D}">
      <dgm:prSet phldrT="[Text]"/>
      <dgm:spPr/>
      <dgm:t>
        <a:bodyPr/>
        <a:lstStyle/>
        <a:p>
          <a:r>
            <a:rPr lang="en-GB" dirty="0"/>
            <a:t>Portability</a:t>
          </a:r>
        </a:p>
      </dgm:t>
    </dgm:pt>
    <dgm:pt modelId="{4B1088F2-4B1A-4446-B595-C558DBCA0084}" type="sibTrans" cxnId="{5D3AF2B8-84B6-474C-B720-D5146CEF5DAA}">
      <dgm:prSet/>
      <dgm:spPr/>
      <dgm:t>
        <a:bodyPr/>
        <a:lstStyle/>
        <a:p>
          <a:endParaRPr lang="en-GB"/>
        </a:p>
      </dgm:t>
    </dgm:pt>
    <dgm:pt modelId="{3D456A71-E5B3-46F8-8C76-5ED79B68E390}" type="parTrans" cxnId="{5D3AF2B8-84B6-474C-B720-D5146CEF5DAA}">
      <dgm:prSet/>
      <dgm:spPr/>
      <dgm:t>
        <a:bodyPr/>
        <a:lstStyle/>
        <a:p>
          <a:endParaRPr lang="en-GB"/>
        </a:p>
      </dgm:t>
    </dgm:pt>
    <dgm:pt modelId="{AFB1FF62-B841-4626-B442-363455A2BCE5}" type="pres">
      <dgm:prSet presAssocID="{52679C77-4C42-4B68-9F22-74FB7FAD05C4}" presName="diagram" presStyleCnt="0">
        <dgm:presLayoutVars>
          <dgm:dir/>
          <dgm:resizeHandles val="exact"/>
        </dgm:presLayoutVars>
      </dgm:prSet>
      <dgm:spPr/>
    </dgm:pt>
    <dgm:pt modelId="{152870D2-0C1E-4F18-A653-44DAAFCAF448}" type="pres">
      <dgm:prSet presAssocID="{A322F902-DC0C-4576-8361-61532F81115E}" presName="node" presStyleLbl="node1" presStyleIdx="0" presStyleCnt="4">
        <dgm:presLayoutVars>
          <dgm:bulletEnabled val="1"/>
        </dgm:presLayoutVars>
      </dgm:prSet>
      <dgm:spPr/>
    </dgm:pt>
    <dgm:pt modelId="{9788DA18-7CA9-41E7-9D41-3FF9D42823AE}" type="pres">
      <dgm:prSet presAssocID="{0997FC07-5244-4093-842D-62794113DB7C}" presName="sibTrans" presStyleCnt="0"/>
      <dgm:spPr/>
    </dgm:pt>
    <dgm:pt modelId="{09117E13-FE2C-44E0-92FF-37807A856C14}" type="pres">
      <dgm:prSet presAssocID="{64395BC5-B4A8-413A-871A-3C67C32F2EF9}" presName="node" presStyleLbl="node1" presStyleIdx="1" presStyleCnt="4">
        <dgm:presLayoutVars>
          <dgm:bulletEnabled val="1"/>
        </dgm:presLayoutVars>
      </dgm:prSet>
      <dgm:spPr/>
    </dgm:pt>
    <dgm:pt modelId="{DD2F721C-76AA-4E6D-B3BD-0F0468C387F7}" type="pres">
      <dgm:prSet presAssocID="{980A1F56-A072-4CC6-B009-6B45ACE82F77}" presName="sibTrans" presStyleCnt="0"/>
      <dgm:spPr/>
    </dgm:pt>
    <dgm:pt modelId="{7D70E507-4EB0-43E7-AB4A-513088E37A71}" type="pres">
      <dgm:prSet presAssocID="{0F1780BB-35C7-4700-84A6-72F399A6C51D}" presName="node" presStyleLbl="node1" presStyleIdx="2" presStyleCnt="4">
        <dgm:presLayoutVars>
          <dgm:bulletEnabled val="1"/>
        </dgm:presLayoutVars>
      </dgm:prSet>
      <dgm:spPr/>
    </dgm:pt>
    <dgm:pt modelId="{88EA326F-9650-4FB2-B14B-7187864AA997}" type="pres">
      <dgm:prSet presAssocID="{4B1088F2-4B1A-4446-B595-C558DBCA0084}" presName="sibTrans" presStyleCnt="0"/>
      <dgm:spPr/>
    </dgm:pt>
    <dgm:pt modelId="{84BE8409-BE1E-4C66-88CF-9AD3E4EACC16}" type="pres">
      <dgm:prSet presAssocID="{8C20C5EF-C3DE-420F-924A-F1DE4A0B52F9}" presName="node" presStyleLbl="node1" presStyleIdx="3" presStyleCnt="4">
        <dgm:presLayoutVars>
          <dgm:bulletEnabled val="1"/>
        </dgm:presLayoutVars>
      </dgm:prSet>
      <dgm:spPr/>
    </dgm:pt>
  </dgm:ptLst>
  <dgm:cxnLst>
    <dgm:cxn modelId="{056CE302-58C0-4ACB-8CE5-BC7593FDDE92}" srcId="{52679C77-4C42-4B68-9F22-74FB7FAD05C4}" destId="{8C20C5EF-C3DE-420F-924A-F1DE4A0B52F9}" srcOrd="3" destOrd="0" parTransId="{4E270FFC-1810-4DC7-B747-B800BEF26717}" sibTransId="{D97FF396-C25B-4E06-9104-0881490DC711}"/>
    <dgm:cxn modelId="{F2E3DF30-AFD2-44E8-B8A5-0CF29434A5F5}" srcId="{52679C77-4C42-4B68-9F22-74FB7FAD05C4}" destId="{64395BC5-B4A8-413A-871A-3C67C32F2EF9}" srcOrd="1" destOrd="0" parTransId="{0FBFB49B-83BA-40DB-9A40-262281E1C202}" sibTransId="{980A1F56-A072-4CC6-B009-6B45ACE82F77}"/>
    <dgm:cxn modelId="{A6CAD039-9B41-4810-A446-34C8EA705327}" type="presOf" srcId="{8C20C5EF-C3DE-420F-924A-F1DE4A0B52F9}" destId="{84BE8409-BE1E-4C66-88CF-9AD3E4EACC16}" srcOrd="0" destOrd="0" presId="urn:microsoft.com/office/officeart/2005/8/layout/default"/>
    <dgm:cxn modelId="{C7B4063D-492D-4A81-A4AB-F29D88EDDBC4}" type="presOf" srcId="{64395BC5-B4A8-413A-871A-3C67C32F2EF9}" destId="{09117E13-FE2C-44E0-92FF-37807A856C14}" srcOrd="0" destOrd="0" presId="urn:microsoft.com/office/officeart/2005/8/layout/default"/>
    <dgm:cxn modelId="{F1A9597A-A859-4F63-96A2-1257EB868C8C}" type="presOf" srcId="{52679C77-4C42-4B68-9F22-74FB7FAD05C4}" destId="{AFB1FF62-B841-4626-B442-363455A2BCE5}" srcOrd="0" destOrd="0" presId="urn:microsoft.com/office/officeart/2005/8/layout/default"/>
    <dgm:cxn modelId="{D6989B7B-584B-4BEE-9B3E-1A21C3822D4A}" type="presOf" srcId="{A322F902-DC0C-4576-8361-61532F81115E}" destId="{152870D2-0C1E-4F18-A653-44DAAFCAF448}" srcOrd="0" destOrd="0" presId="urn:microsoft.com/office/officeart/2005/8/layout/default"/>
    <dgm:cxn modelId="{5D3AF2B8-84B6-474C-B720-D5146CEF5DAA}" srcId="{52679C77-4C42-4B68-9F22-74FB7FAD05C4}" destId="{0F1780BB-35C7-4700-84A6-72F399A6C51D}" srcOrd="2" destOrd="0" parTransId="{3D456A71-E5B3-46F8-8C76-5ED79B68E390}" sibTransId="{4B1088F2-4B1A-4446-B595-C558DBCA0084}"/>
    <dgm:cxn modelId="{EDD827BE-D06B-4740-B05D-3122636DF8F6}" type="presOf" srcId="{0F1780BB-35C7-4700-84A6-72F399A6C51D}" destId="{7D70E507-4EB0-43E7-AB4A-513088E37A71}" srcOrd="0" destOrd="0" presId="urn:microsoft.com/office/officeart/2005/8/layout/default"/>
    <dgm:cxn modelId="{060784D9-77EB-4CDA-8C10-19D6856E6D5A}" srcId="{52679C77-4C42-4B68-9F22-74FB7FAD05C4}" destId="{A322F902-DC0C-4576-8361-61532F81115E}" srcOrd="0" destOrd="0" parTransId="{E4B019EA-7A12-49E5-8827-5C16C61AA670}" sibTransId="{0997FC07-5244-4093-842D-62794113DB7C}"/>
    <dgm:cxn modelId="{315ADDB4-9146-418E-907D-A35B3A91B19E}" type="presParOf" srcId="{AFB1FF62-B841-4626-B442-363455A2BCE5}" destId="{152870D2-0C1E-4F18-A653-44DAAFCAF448}" srcOrd="0" destOrd="0" presId="urn:microsoft.com/office/officeart/2005/8/layout/default"/>
    <dgm:cxn modelId="{763AA6F8-929F-4E6D-A046-C109AD6EEE47}" type="presParOf" srcId="{AFB1FF62-B841-4626-B442-363455A2BCE5}" destId="{9788DA18-7CA9-41E7-9D41-3FF9D42823AE}" srcOrd="1" destOrd="0" presId="urn:microsoft.com/office/officeart/2005/8/layout/default"/>
    <dgm:cxn modelId="{F1DEA1FD-6694-4202-BAEB-19BC209DAE28}" type="presParOf" srcId="{AFB1FF62-B841-4626-B442-363455A2BCE5}" destId="{09117E13-FE2C-44E0-92FF-37807A856C14}" srcOrd="2" destOrd="0" presId="urn:microsoft.com/office/officeart/2005/8/layout/default"/>
    <dgm:cxn modelId="{A0CD5F06-14AD-4746-90B0-1F44FBEFB7DB}" type="presParOf" srcId="{AFB1FF62-B841-4626-B442-363455A2BCE5}" destId="{DD2F721C-76AA-4E6D-B3BD-0F0468C387F7}" srcOrd="3" destOrd="0" presId="urn:microsoft.com/office/officeart/2005/8/layout/default"/>
    <dgm:cxn modelId="{F3433B05-C103-4A12-B35A-F178A0ACCD25}" type="presParOf" srcId="{AFB1FF62-B841-4626-B442-363455A2BCE5}" destId="{7D70E507-4EB0-43E7-AB4A-513088E37A71}" srcOrd="4" destOrd="0" presId="urn:microsoft.com/office/officeart/2005/8/layout/default"/>
    <dgm:cxn modelId="{A7C6F6B5-3222-477F-BCB3-14F7586B30D4}" type="presParOf" srcId="{AFB1FF62-B841-4626-B442-363455A2BCE5}" destId="{88EA326F-9650-4FB2-B14B-7187864AA997}" srcOrd="5" destOrd="0" presId="urn:microsoft.com/office/officeart/2005/8/layout/default"/>
    <dgm:cxn modelId="{035EA2A6-2B99-4CA7-817A-605EF1A02C25}" type="presParOf" srcId="{AFB1FF62-B841-4626-B442-363455A2BCE5}" destId="{84BE8409-BE1E-4C66-88CF-9AD3E4EACC1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870D2-0C1E-4F18-A653-44DAAFCAF448}">
      <dsp:nvSpPr>
        <dsp:cNvPr id="0" name=""/>
        <dsp:cNvSpPr/>
      </dsp:nvSpPr>
      <dsp:spPr>
        <a:xfrm>
          <a:off x="249909" y="271"/>
          <a:ext cx="2619216" cy="15715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Reproducibility</a:t>
          </a:r>
        </a:p>
      </dsp:txBody>
      <dsp:txXfrm>
        <a:off x="249909" y="271"/>
        <a:ext cx="2619216" cy="1571529"/>
      </dsp:txXfrm>
    </dsp:sp>
    <dsp:sp modelId="{09117E13-FE2C-44E0-92FF-37807A856C14}">
      <dsp:nvSpPr>
        <dsp:cNvPr id="0" name=""/>
        <dsp:cNvSpPr/>
      </dsp:nvSpPr>
      <dsp:spPr>
        <a:xfrm>
          <a:off x="3131047" y="271"/>
          <a:ext cx="2619216" cy="15715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Collaboration</a:t>
          </a:r>
        </a:p>
      </dsp:txBody>
      <dsp:txXfrm>
        <a:off x="3131047" y="271"/>
        <a:ext cx="2619216" cy="1571529"/>
      </dsp:txXfrm>
    </dsp:sp>
    <dsp:sp modelId="{7D70E507-4EB0-43E7-AB4A-513088E37A71}">
      <dsp:nvSpPr>
        <dsp:cNvPr id="0" name=""/>
        <dsp:cNvSpPr/>
      </dsp:nvSpPr>
      <dsp:spPr>
        <a:xfrm>
          <a:off x="249909" y="1833722"/>
          <a:ext cx="2619216" cy="15715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Portability</a:t>
          </a:r>
        </a:p>
      </dsp:txBody>
      <dsp:txXfrm>
        <a:off x="249909" y="1833722"/>
        <a:ext cx="2619216" cy="1571529"/>
      </dsp:txXfrm>
    </dsp:sp>
    <dsp:sp modelId="{84BE8409-BE1E-4C66-88CF-9AD3E4EACC16}">
      <dsp:nvSpPr>
        <dsp:cNvPr id="0" name=""/>
        <dsp:cNvSpPr/>
      </dsp:nvSpPr>
      <dsp:spPr>
        <a:xfrm>
          <a:off x="3131047" y="1833722"/>
          <a:ext cx="2619216" cy="15715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Machine hygiene</a:t>
          </a:r>
        </a:p>
      </dsp:txBody>
      <dsp:txXfrm>
        <a:off x="3131047" y="1833722"/>
        <a:ext cx="2619216" cy="1571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502F-0557-4037-BA85-2116D8C17AD2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6382C-1A6C-4D76-A8AB-A084DA5C6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9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73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11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900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035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914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279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8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178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37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441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2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39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49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12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048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82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045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35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90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227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04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04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382C-1A6C-4D76-A8AB-A084DA5C6C1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2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9E2A-5B62-4B8C-A66A-9C92F5E0A2E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05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9E2A-5B62-4B8C-A66A-9C92F5E0A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73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9E2A-5B62-4B8C-A66A-9C92F5E0A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05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998B-6150-4998-AF75-A968E6EE215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9E2A-5B62-4B8C-A66A-9C92F5E0A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23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9E2A-5B62-4B8C-A66A-9C92F5E0A2E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4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9E2A-5B62-4B8C-A66A-9C92F5E0A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28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9E2A-5B62-4B8C-A66A-9C92F5E0A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60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9E2A-5B62-4B8C-A66A-9C92F5E0A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82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9E2A-5B62-4B8C-A66A-9C92F5E0A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51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379E2A-5B62-4B8C-A66A-9C92F5E0A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36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9E2A-5B62-4B8C-A66A-9C92F5E0A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4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379E2A-5B62-4B8C-A66A-9C92F5E0A2E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94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hub.docker.com/u/bde202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" TargetMode="External"/><Relationship Id="rId2" Type="http://schemas.openxmlformats.org/officeDocument/2006/relationships/hyperlink" Target="https://github.com/r-bex/docker-demos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www.docker.com/play-with-dock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water, outdoor, bird, mammal&#10;&#10;Description automatically generated">
            <a:extLst>
              <a:ext uri="{FF2B5EF4-FFF2-40B4-BE49-F238E27FC236}">
                <a16:creationId xmlns:a16="http://schemas.microsoft.com/office/drawing/2014/main" id="{E0F75EEC-74FA-4390-A29F-D1647C20C3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4"/>
          <a:stretch/>
        </p:blipFill>
        <p:spPr>
          <a:xfrm>
            <a:off x="0" y="0"/>
            <a:ext cx="12192000" cy="6372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E45CC4-32CA-4BF8-BB4B-D01D52EBE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tx2"/>
                </a:solidFill>
              </a:rPr>
              <a:t>Docker for Data Science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8BE94E-35EA-405D-BCC1-5C0AE9644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Rebecca Davey                            Lead data scientist @ netacea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DF9AA30-D343-4017-AE57-89DFB1CD9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1057" y="370332"/>
            <a:ext cx="272142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4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1F04-7D27-449C-B0D6-4A4C12CB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 and layers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C484C6A-BEDC-4932-922A-4E647B3CA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2" y="2084392"/>
            <a:ext cx="5790549" cy="4023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FE2F58-DED4-4073-B916-77A7F6974A8C}"/>
              </a:ext>
            </a:extLst>
          </p:cNvPr>
          <p:cNvSpPr txBox="1"/>
          <p:nvPr/>
        </p:nvSpPr>
        <p:spPr>
          <a:xfrm>
            <a:off x="6420091" y="2006901"/>
            <a:ext cx="55755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An image is built of layers on top of a base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Images and image layers form a tree.</a:t>
            </a:r>
          </a:p>
          <a:p>
            <a:pPr lvl="1"/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Docker Hub: </a:t>
            </a:r>
            <a:r>
              <a:rPr lang="en-GB" sz="2000" dirty="0">
                <a:hlinkClick r:id="rId4"/>
              </a:rPr>
              <a:t>https://hub.docker.com/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What base image should I use?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If deploying in container: least effort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If not, replicate production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82B2DC-A33C-4ED5-84EF-BEBC53B6BCA5}"/>
              </a:ext>
            </a:extLst>
          </p:cNvPr>
          <p:cNvSpPr/>
          <p:nvPr/>
        </p:nvSpPr>
        <p:spPr>
          <a:xfrm>
            <a:off x="6539697" y="5187150"/>
            <a:ext cx="3970116" cy="828746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latin typeface="Lucida Console" panose="020B0609040504020204" pitchFamily="49" charset="0"/>
              </a:rPr>
              <a:t>&gt; docker images </a:t>
            </a:r>
          </a:p>
          <a:p>
            <a:r>
              <a:rPr lang="en-GB" dirty="0"/>
              <a:t>show all images in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271353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51A0-70B1-4C6A-9968-C935A5AA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Dockerfile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50DC-A34E-4FE8-9A01-F6949E76FB79}"/>
              </a:ext>
            </a:extLst>
          </p:cNvPr>
          <p:cNvSpPr txBox="1"/>
          <p:nvPr/>
        </p:nvSpPr>
        <p:spPr>
          <a:xfrm>
            <a:off x="702267" y="2213708"/>
            <a:ext cx="472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 Dockerfile is a recipe for combining some provided files and commands into a ready-to-go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Starting with a base image, the Dockerfile operations add image layers to build up your final container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CMD – give the container something to actually execute. Might also see ENTRYPOINT.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4F988-FC81-4AD8-A325-2B4D49670F2C}"/>
              </a:ext>
            </a:extLst>
          </p:cNvPr>
          <p:cNvSpPr txBox="1"/>
          <p:nvPr/>
        </p:nvSpPr>
        <p:spPr>
          <a:xfrm>
            <a:off x="7222455" y="5291473"/>
            <a:ext cx="515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An example Dockerfile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31457-A2D6-4099-A914-4B85B35F5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233" y="2548891"/>
            <a:ext cx="5905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2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E0EA-6EE6-4B41-9A2C-11EF59A9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9FD4-FDD0-46AD-A160-646811FD5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2" y="3552606"/>
            <a:ext cx="7603490" cy="10367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400" dirty="0"/>
          </a:p>
          <a:p>
            <a:pPr marL="0" indent="0">
              <a:buNone/>
            </a:pPr>
            <a:r>
              <a:rPr lang="en-GB" dirty="0"/>
              <a:t>Path/URL: the context to be used to build the image. Can be current directory containing Dockerfile (.) or could be remote e.g. git repo…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BE98EC-90D5-4611-8F78-5DC67DDCDF33}"/>
              </a:ext>
            </a:extLst>
          </p:cNvPr>
          <p:cNvSpPr/>
          <p:nvPr/>
        </p:nvSpPr>
        <p:spPr>
          <a:xfrm>
            <a:off x="2565400" y="5274996"/>
            <a:ext cx="7122160" cy="828746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latin typeface="Lucida Console" panose="020B0609040504020204" pitchFamily="49" charset="0"/>
              </a:rPr>
              <a:t>&gt; docker build –t repo_name . </a:t>
            </a:r>
          </a:p>
          <a:p>
            <a:r>
              <a:rPr lang="en-GB" dirty="0"/>
              <a:t>Use the current directory’s Dockerfile to build an image called repo_name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8BD7F56-C8EF-4381-BD63-4A0145A953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80"/>
          <a:stretch/>
        </p:blipFill>
        <p:spPr>
          <a:xfrm>
            <a:off x="7465059" y="1864370"/>
            <a:ext cx="3705861" cy="3091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25DDF7-D6D0-490D-BFC1-37452A21F271}"/>
              </a:ext>
            </a:extLst>
          </p:cNvPr>
          <p:cNvSpPr txBox="1"/>
          <p:nvPr/>
        </p:nvSpPr>
        <p:spPr>
          <a:xfrm>
            <a:off x="1021080" y="1964493"/>
            <a:ext cx="1155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 image is built by running </a:t>
            </a:r>
            <a:r>
              <a:rPr lang="en-GB" sz="20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docker build</a:t>
            </a:r>
            <a:r>
              <a:rPr lang="en-GB" sz="2000" dirty="0"/>
              <a:t> of a provided Dockerfile and context.</a:t>
            </a:r>
          </a:p>
          <a:p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3538FC-A2C0-4C07-B63C-03F6D70816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84" b="24377"/>
          <a:stretch/>
        </p:blipFill>
        <p:spPr>
          <a:xfrm>
            <a:off x="1350069" y="2772502"/>
            <a:ext cx="5596775" cy="5567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17C953-D310-461D-ACBF-EE926BF5ED2C}"/>
              </a:ext>
            </a:extLst>
          </p:cNvPr>
          <p:cNvSpPr txBox="1"/>
          <p:nvPr/>
        </p:nvSpPr>
        <p:spPr>
          <a:xfrm>
            <a:off x="345440" y="4767370"/>
            <a:ext cx="1290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docker build </a:t>
            </a:r>
            <a:r>
              <a:rPr lang="en-GB" dirty="0">
                <a:latin typeface="Lucida Console" panose="020B0609040504020204" pitchFamily="49" charset="0"/>
              </a:rPr>
              <a:t>https://github.com/r-bex/docker-demos.git#main:single_container_demo</a:t>
            </a:r>
          </a:p>
          <a:p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3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AA11-7629-44E8-9368-3112051B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1F95-F2EA-4AA6-BAA5-BE74A256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6665"/>
            <a:ext cx="10058400" cy="414735"/>
          </a:xfrm>
        </p:spPr>
        <p:txBody>
          <a:bodyPr>
            <a:normAutofit lnSpcReduction="10000"/>
          </a:bodyPr>
          <a:lstStyle/>
          <a:p>
            <a:r>
              <a:rPr lang="en-GB" sz="2400" b="1" dirty="0">
                <a:solidFill>
                  <a:schemeClr val="accent4"/>
                </a:solidFill>
              </a:rPr>
              <a:t>docker run IMAGEID </a:t>
            </a:r>
            <a:r>
              <a:rPr lang="en-GB" sz="2400" dirty="0"/>
              <a:t>= start a container running from the specified image</a:t>
            </a:r>
          </a:p>
          <a:p>
            <a:endParaRPr lang="en-GB" sz="1300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9ED15B-8D35-49FC-8916-4735AA3C5760}"/>
              </a:ext>
            </a:extLst>
          </p:cNvPr>
          <p:cNvSpPr/>
          <p:nvPr/>
        </p:nvSpPr>
        <p:spPr>
          <a:xfrm>
            <a:off x="2565400" y="5145333"/>
            <a:ext cx="7122160" cy="828746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latin typeface="Lucida Console" panose="020B0609040504020204" pitchFamily="49" charset="0"/>
              </a:rPr>
              <a:t>&gt; docker run --rm IMAGEID</a:t>
            </a:r>
          </a:p>
          <a:p>
            <a:r>
              <a:rPr lang="en-GB" dirty="0"/>
              <a:t>Start a container from IMAGEID and clean up the container after exiting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6D65A3D-529F-40B2-9ABE-B943FEAED2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9" t="22060" r="2320" b="11489"/>
          <a:stretch/>
        </p:blipFill>
        <p:spPr>
          <a:xfrm>
            <a:off x="7253485" y="2556518"/>
            <a:ext cx="4095149" cy="2154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801E7-C0FC-4B3D-A262-D32A97DF7E2F}"/>
              </a:ext>
            </a:extLst>
          </p:cNvPr>
          <p:cNvSpPr txBox="1"/>
          <p:nvPr/>
        </p:nvSpPr>
        <p:spPr>
          <a:xfrm>
            <a:off x="843366" y="2818346"/>
            <a:ext cx="60688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 </a:t>
            </a:r>
            <a:r>
              <a:rPr lang="en-GB" sz="2000" b="1" dirty="0">
                <a:solidFill>
                  <a:schemeClr val="accent4"/>
                </a:solidFill>
              </a:rPr>
              <a:t>docker run</a:t>
            </a:r>
            <a:r>
              <a:rPr lang="en-GB" sz="2000" dirty="0"/>
              <a:t> will only work without extra args if image has CMD or ENTRYPOINT specified 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Lots of useful OPTIONS to use here – look out for them in the demos</a:t>
            </a:r>
          </a:p>
        </p:txBody>
      </p:sp>
    </p:spTree>
    <p:extLst>
      <p:ext uri="{BB962C8B-B14F-4D97-AF65-F5344CB8AC3E}">
        <p14:creationId xmlns:p14="http://schemas.microsoft.com/office/powerpoint/2010/main" val="19976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72AB-9949-4DAA-A3AB-E1501A08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6859-3EEC-4793-A3E3-27205F6C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80" y="2124852"/>
            <a:ext cx="10058400" cy="2218266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docker run </a:t>
            </a:r>
            <a:r>
              <a:rPr lang="en-GB" sz="2400" dirty="0"/>
              <a:t>= launch a container from an image</a:t>
            </a:r>
          </a:p>
          <a:p>
            <a:r>
              <a:rPr lang="en-GB" sz="2400" b="1" dirty="0">
                <a:solidFill>
                  <a:schemeClr val="accent4"/>
                </a:solidFill>
              </a:rPr>
              <a:t>docker exec </a:t>
            </a:r>
            <a:r>
              <a:rPr lang="en-GB" sz="2400" dirty="0"/>
              <a:t>= execute a command on an already running container</a:t>
            </a:r>
          </a:p>
          <a:p>
            <a:endParaRPr lang="en-GB" sz="2400" dirty="0"/>
          </a:p>
          <a:p>
            <a:r>
              <a:rPr lang="en-GB" sz="2400" dirty="0"/>
              <a:t>Can use to start bash shell inside a running container.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E56ACA-C63E-4056-A76A-9469E002B143}"/>
              </a:ext>
            </a:extLst>
          </p:cNvPr>
          <p:cNvSpPr/>
          <p:nvPr/>
        </p:nvSpPr>
        <p:spPr>
          <a:xfrm>
            <a:off x="805180" y="4733148"/>
            <a:ext cx="5156200" cy="828746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latin typeface="Lucida Console" panose="020B0609040504020204" pitchFamily="49" charset="0"/>
              </a:rPr>
              <a:t>&gt; docker exec –it CONTAINERID bash</a:t>
            </a:r>
          </a:p>
          <a:p>
            <a:r>
              <a:rPr lang="en-GB" sz="2000" dirty="0">
                <a:latin typeface="+mj-lt"/>
              </a:rPr>
              <a:t>Start a bash shell inside the container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51404E-B3FE-4AA3-98FA-A136FDD6D6EE}"/>
              </a:ext>
            </a:extLst>
          </p:cNvPr>
          <p:cNvSpPr/>
          <p:nvPr/>
        </p:nvSpPr>
        <p:spPr>
          <a:xfrm>
            <a:off x="6215380" y="4733148"/>
            <a:ext cx="5156200" cy="828746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latin typeface="Lucida Console" panose="020B0609040504020204" pitchFamily="49" charset="0"/>
              </a:rPr>
              <a:t>&gt; docker container top CONTAINERID</a:t>
            </a:r>
          </a:p>
          <a:p>
            <a:r>
              <a:rPr lang="en-GB" sz="2000" dirty="0">
                <a:latin typeface="+mj-lt"/>
              </a:rPr>
              <a:t>Show processes running inside container</a:t>
            </a:r>
          </a:p>
        </p:txBody>
      </p:sp>
    </p:spTree>
    <p:extLst>
      <p:ext uri="{BB962C8B-B14F-4D97-AF65-F5344CB8AC3E}">
        <p14:creationId xmlns:p14="http://schemas.microsoft.com/office/powerpoint/2010/main" val="33140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53195-A8F9-40F7-8275-34579E10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Docker for development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D94B16-8CFF-47AF-BD5F-8BD77118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Part 2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8" name="Picture 7" descr="A picture containing water, bird, blue, large&#10;&#10;Description automatically generated">
            <a:extLst>
              <a:ext uri="{FF2B5EF4-FFF2-40B4-BE49-F238E27FC236}">
                <a16:creationId xmlns:a16="http://schemas.microsoft.com/office/drawing/2014/main" id="{0F3DB873-E73E-4DE4-A0C4-6BA14DD5C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90" y="981392"/>
            <a:ext cx="6879590" cy="4577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DA5CF5-05EA-483A-936A-2AACA78FF35A}"/>
              </a:ext>
            </a:extLst>
          </p:cNvPr>
          <p:cNvSpPr txBox="1"/>
          <p:nvPr/>
        </p:nvSpPr>
        <p:spPr>
          <a:xfrm>
            <a:off x="4287520" y="6406804"/>
            <a:ext cx="772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https://xray-mag.com/content/tongas-humpback-whales</a:t>
            </a:r>
          </a:p>
        </p:txBody>
      </p:sp>
    </p:spTree>
    <p:extLst>
      <p:ext uri="{BB962C8B-B14F-4D97-AF65-F5344CB8AC3E}">
        <p14:creationId xmlns:p14="http://schemas.microsoft.com/office/powerpoint/2010/main" val="418665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FB64C5-7691-4F9E-99D2-E488B7AB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containers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51422B-486B-4AB1-83C7-1B9ACD53EF55}"/>
              </a:ext>
            </a:extLst>
          </p:cNvPr>
          <p:cNvGrpSpPr/>
          <p:nvPr/>
        </p:nvGrpSpPr>
        <p:grpSpPr>
          <a:xfrm>
            <a:off x="723901" y="2380566"/>
            <a:ext cx="5080000" cy="2997200"/>
            <a:chOff x="1003300" y="2884270"/>
            <a:chExt cx="5080000" cy="2997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88E6DF-85C2-4441-8530-AE04E4847989}"/>
                </a:ext>
              </a:extLst>
            </p:cNvPr>
            <p:cNvSpPr/>
            <p:nvPr/>
          </p:nvSpPr>
          <p:spPr>
            <a:xfrm>
              <a:off x="1003300" y="4611470"/>
              <a:ext cx="2286000" cy="127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AWS S3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18C9E0-4791-4E11-8ACC-102DB2917DD0}"/>
                </a:ext>
              </a:extLst>
            </p:cNvPr>
            <p:cNvSpPr/>
            <p:nvPr/>
          </p:nvSpPr>
          <p:spPr>
            <a:xfrm>
              <a:off x="1003300" y="2884270"/>
              <a:ext cx="2286000" cy="127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Stream</a:t>
              </a:r>
            </a:p>
            <a:p>
              <a:pPr algn="ctr"/>
              <a:r>
                <a:rPr lang="en-GB" sz="2800" dirty="0"/>
                <a:t>Processor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A06599-932A-439A-BA72-F6AC5791D4D5}"/>
                </a:ext>
              </a:extLst>
            </p:cNvPr>
            <p:cNvSpPr/>
            <p:nvPr/>
          </p:nvSpPr>
          <p:spPr>
            <a:xfrm>
              <a:off x="3797300" y="2884270"/>
              <a:ext cx="2286000" cy="127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Kafka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7B4252E-DF4B-4FE5-BB5F-BD4A85EAA0DE}"/>
                </a:ext>
              </a:extLst>
            </p:cNvPr>
            <p:cNvCxnSpPr/>
            <p:nvPr/>
          </p:nvCxnSpPr>
          <p:spPr>
            <a:xfrm>
              <a:off x="1638300" y="415427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55067C6-94D7-43A0-B0A4-E0F29088B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000" y="415427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BD2D51-B96E-48DE-8275-55530802CC97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3289300" y="3519270"/>
              <a:ext cx="5080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D71C37-9A57-48B1-AEB1-AEF6ADDCDED5}"/>
              </a:ext>
            </a:extLst>
          </p:cNvPr>
          <p:cNvGrpSpPr/>
          <p:nvPr/>
        </p:nvGrpSpPr>
        <p:grpSpPr>
          <a:xfrm>
            <a:off x="6667502" y="973881"/>
            <a:ext cx="5214621" cy="4800597"/>
            <a:chOff x="6532879" y="1043047"/>
            <a:chExt cx="5214621" cy="4800597"/>
          </a:xfrm>
        </p:grpSpPr>
        <p:pic>
          <p:nvPicPr>
            <p:cNvPr id="25" name="Picture 24" descr="A person wearing a uniform posing for the camera&#10;&#10;Description automatically generated">
              <a:extLst>
                <a:ext uri="{FF2B5EF4-FFF2-40B4-BE49-F238E27FC236}">
                  <a16:creationId xmlns:a16="http://schemas.microsoft.com/office/drawing/2014/main" id="{FEBDEA2F-0374-4D87-9609-554DEBC3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879" y="1043047"/>
              <a:ext cx="4800597" cy="480059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C9CD24-85A7-4C8A-9F10-24895566AF07}"/>
                </a:ext>
              </a:extLst>
            </p:cNvPr>
            <p:cNvSpPr txBox="1"/>
            <p:nvPr/>
          </p:nvSpPr>
          <p:spPr>
            <a:xfrm>
              <a:off x="9124950" y="1390204"/>
              <a:ext cx="22783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Testing against your prod resources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DC7915-088D-4CC5-AD83-323803BF6C59}"/>
                </a:ext>
              </a:extLst>
            </p:cNvPr>
            <p:cNvSpPr txBox="1"/>
            <p:nvPr/>
          </p:nvSpPr>
          <p:spPr>
            <a:xfrm>
              <a:off x="9199878" y="3553243"/>
              <a:ext cx="254762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Simulating adjacent services in Docker containers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A72869-4C10-4856-BC13-20F9A6EF703F}"/>
                </a:ext>
              </a:extLst>
            </p:cNvPr>
            <p:cNvSpPr/>
            <p:nvPr/>
          </p:nvSpPr>
          <p:spPr>
            <a:xfrm>
              <a:off x="6532879" y="1043047"/>
              <a:ext cx="4800572" cy="48005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69762AE-0FF2-46DF-9575-A850FF507A13}"/>
              </a:ext>
            </a:extLst>
          </p:cNvPr>
          <p:cNvSpPr txBox="1"/>
          <p:nvPr/>
        </p:nvSpPr>
        <p:spPr>
          <a:xfrm>
            <a:off x="3644901" y="3988972"/>
            <a:ext cx="2400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Want to work on StreamProcessor code and test it’s working properly – how?</a:t>
            </a:r>
          </a:p>
        </p:txBody>
      </p:sp>
    </p:spTree>
    <p:extLst>
      <p:ext uri="{BB962C8B-B14F-4D97-AF65-F5344CB8AC3E}">
        <p14:creationId xmlns:p14="http://schemas.microsoft.com/office/powerpoint/2010/main" val="135053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FB64C5-7691-4F9E-99D2-E488B7AB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containers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51422B-486B-4AB1-83C7-1B9ACD53EF55}"/>
              </a:ext>
            </a:extLst>
          </p:cNvPr>
          <p:cNvGrpSpPr/>
          <p:nvPr/>
        </p:nvGrpSpPr>
        <p:grpSpPr>
          <a:xfrm>
            <a:off x="812801" y="2266266"/>
            <a:ext cx="5080000" cy="2997200"/>
            <a:chOff x="1003300" y="2884270"/>
            <a:chExt cx="5080000" cy="2997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88E6DF-85C2-4441-8530-AE04E4847989}"/>
                </a:ext>
              </a:extLst>
            </p:cNvPr>
            <p:cNvSpPr/>
            <p:nvPr/>
          </p:nvSpPr>
          <p:spPr>
            <a:xfrm>
              <a:off x="1003300" y="4611470"/>
              <a:ext cx="2286000" cy="127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AWS S3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18C9E0-4791-4E11-8ACC-102DB2917DD0}"/>
                </a:ext>
              </a:extLst>
            </p:cNvPr>
            <p:cNvSpPr/>
            <p:nvPr/>
          </p:nvSpPr>
          <p:spPr>
            <a:xfrm>
              <a:off x="1003300" y="2884270"/>
              <a:ext cx="2286000" cy="127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Stream</a:t>
              </a:r>
            </a:p>
            <a:p>
              <a:pPr algn="ctr"/>
              <a:r>
                <a:rPr lang="en-GB" sz="2800" dirty="0"/>
                <a:t>Processor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A06599-932A-439A-BA72-F6AC5791D4D5}"/>
                </a:ext>
              </a:extLst>
            </p:cNvPr>
            <p:cNvSpPr/>
            <p:nvPr/>
          </p:nvSpPr>
          <p:spPr>
            <a:xfrm>
              <a:off x="3797300" y="2884270"/>
              <a:ext cx="2286000" cy="127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Kafka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7B4252E-DF4B-4FE5-BB5F-BD4A85EAA0DE}"/>
                </a:ext>
              </a:extLst>
            </p:cNvPr>
            <p:cNvCxnSpPr/>
            <p:nvPr/>
          </p:nvCxnSpPr>
          <p:spPr>
            <a:xfrm>
              <a:off x="1638300" y="415427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55067C6-94D7-43A0-B0A4-E0F29088B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000" y="415427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BD2D51-B96E-48DE-8275-55530802CC97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3289300" y="3519270"/>
              <a:ext cx="5080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8ADD6FE-8E50-493C-AADD-6DC4375F7DC3}"/>
              </a:ext>
            </a:extLst>
          </p:cNvPr>
          <p:cNvSpPr/>
          <p:nvPr/>
        </p:nvSpPr>
        <p:spPr>
          <a:xfrm>
            <a:off x="4063998" y="4663733"/>
            <a:ext cx="2057402" cy="10978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localstack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AAB872-B23C-40C3-8D37-78CB3FA22A15}"/>
              </a:ext>
            </a:extLst>
          </p:cNvPr>
          <p:cNvSpPr/>
          <p:nvPr/>
        </p:nvSpPr>
        <p:spPr>
          <a:xfrm>
            <a:off x="6705598" y="4666566"/>
            <a:ext cx="2057402" cy="10978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Stream</a:t>
            </a:r>
          </a:p>
          <a:p>
            <a:pPr algn="ctr"/>
            <a:r>
              <a:rPr lang="en-GB" sz="2800" dirty="0"/>
              <a:t>Processor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7BBE43-F7CC-4A71-B826-32908633A865}"/>
              </a:ext>
            </a:extLst>
          </p:cNvPr>
          <p:cNvSpPr/>
          <p:nvPr/>
        </p:nvSpPr>
        <p:spPr>
          <a:xfrm>
            <a:off x="9372598" y="4663733"/>
            <a:ext cx="2057402" cy="10978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Kafka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A9B191-81CC-46F4-A1A0-D22ECF0C5B30}"/>
              </a:ext>
            </a:extLst>
          </p:cNvPr>
          <p:cNvSpPr/>
          <p:nvPr/>
        </p:nvSpPr>
        <p:spPr>
          <a:xfrm>
            <a:off x="4063998" y="4065172"/>
            <a:ext cx="7378702" cy="341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Docker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66131-9178-436B-9C3D-FFD906EB2454}"/>
              </a:ext>
            </a:extLst>
          </p:cNvPr>
          <p:cNvSpPr txBox="1"/>
          <p:nvPr/>
        </p:nvSpPr>
        <p:spPr>
          <a:xfrm>
            <a:off x="4356097" y="5761599"/>
            <a:ext cx="203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5"/>
                </a:solidFill>
              </a:rPr>
              <a:t>Container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6B1919-A538-44FD-A889-05BF9848FA29}"/>
              </a:ext>
            </a:extLst>
          </p:cNvPr>
          <p:cNvSpPr txBox="1"/>
          <p:nvPr/>
        </p:nvSpPr>
        <p:spPr>
          <a:xfrm>
            <a:off x="6972295" y="5761599"/>
            <a:ext cx="203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5"/>
                </a:solidFill>
              </a:rPr>
              <a:t>Container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AFCAC5-279F-42F7-AC3F-C65DF250BF98}"/>
              </a:ext>
            </a:extLst>
          </p:cNvPr>
          <p:cNvSpPr txBox="1"/>
          <p:nvPr/>
        </p:nvSpPr>
        <p:spPr>
          <a:xfrm>
            <a:off x="9639297" y="5761599"/>
            <a:ext cx="203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5"/>
                </a:solidFill>
              </a:rPr>
              <a:t>Container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C6629CCC-A490-4876-8133-AA8235C5EE31}"/>
              </a:ext>
            </a:extLst>
          </p:cNvPr>
          <p:cNvSpPr/>
          <p:nvPr/>
        </p:nvSpPr>
        <p:spPr>
          <a:xfrm rot="10800000" flipH="1">
            <a:off x="6280819" y="2804455"/>
            <a:ext cx="2507581" cy="774993"/>
          </a:xfrm>
          <a:prstGeom prst="bentUpArrow">
            <a:avLst>
              <a:gd name="adj1" fmla="val 25000"/>
              <a:gd name="adj2" fmla="val 30817"/>
              <a:gd name="adj3" fmla="val 25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668571-D298-438E-9BA6-CE3B1570604A}"/>
              </a:ext>
            </a:extLst>
          </p:cNvPr>
          <p:cNvCxnSpPr>
            <a:cxnSpLocks/>
          </p:cNvCxnSpPr>
          <p:nvPr/>
        </p:nvCxnSpPr>
        <p:spPr>
          <a:xfrm>
            <a:off x="6146799" y="5034866"/>
            <a:ext cx="5841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FDD38E-D015-4930-A999-A75843934D69}"/>
              </a:ext>
            </a:extLst>
          </p:cNvPr>
          <p:cNvCxnSpPr>
            <a:cxnSpLocks/>
          </p:cNvCxnSpPr>
          <p:nvPr/>
        </p:nvCxnSpPr>
        <p:spPr>
          <a:xfrm flipH="1">
            <a:off x="6096000" y="5411667"/>
            <a:ext cx="5841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A9442D-44AA-4779-B682-585AA2397DCE}"/>
              </a:ext>
            </a:extLst>
          </p:cNvPr>
          <p:cNvCxnSpPr>
            <a:cxnSpLocks/>
          </p:cNvCxnSpPr>
          <p:nvPr/>
        </p:nvCxnSpPr>
        <p:spPr>
          <a:xfrm>
            <a:off x="8788400" y="5263466"/>
            <a:ext cx="5841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1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91DC-9CEA-4D28-8BB8-4035F5E1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docker-compose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BB128-1656-49E0-AA92-391FE3EBC0D8}"/>
              </a:ext>
            </a:extLst>
          </p:cNvPr>
          <p:cNvSpPr/>
          <p:nvPr/>
        </p:nvSpPr>
        <p:spPr>
          <a:xfrm>
            <a:off x="1298258" y="4265721"/>
            <a:ext cx="4229100" cy="828746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latin typeface="Lucida Console" panose="020B0609040504020204" pitchFamily="49" charset="0"/>
              </a:rPr>
              <a:t>&gt; docker-compose build</a:t>
            </a:r>
          </a:p>
          <a:p>
            <a:r>
              <a:rPr lang="en-GB" dirty="0"/>
              <a:t>Rebuild images of all (unchanged) 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80EA1-74A2-4C9C-8264-ABFAFA7D1FD9}"/>
              </a:ext>
            </a:extLst>
          </p:cNvPr>
          <p:cNvSpPr/>
          <p:nvPr/>
        </p:nvSpPr>
        <p:spPr>
          <a:xfrm>
            <a:off x="1298258" y="5229013"/>
            <a:ext cx="4229100" cy="828746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latin typeface="Lucida Console" panose="020B0609040504020204" pitchFamily="49" charset="0"/>
              </a:rPr>
              <a:t>&gt; docker-compose up/down</a:t>
            </a:r>
          </a:p>
          <a:p>
            <a:r>
              <a:rPr lang="en-GB" dirty="0"/>
              <a:t>Start/stop all services running in containers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DCAFD8-D329-4013-A137-C5831E073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945" y="359386"/>
            <a:ext cx="5179376" cy="5698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A5D78C-4C7B-4EA3-9B85-91EC683B1DBA}"/>
              </a:ext>
            </a:extLst>
          </p:cNvPr>
          <p:cNvSpPr txBox="1"/>
          <p:nvPr/>
        </p:nvSpPr>
        <p:spPr>
          <a:xfrm>
            <a:off x="487679" y="2042873"/>
            <a:ext cx="5778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Use </a:t>
            </a:r>
            <a:r>
              <a:rPr lang="en-GB" sz="2000" b="1" dirty="0">
                <a:solidFill>
                  <a:schemeClr val="accent2"/>
                </a:solidFill>
              </a:rPr>
              <a:t>docker-compose.yaml </a:t>
            </a:r>
            <a:r>
              <a:rPr lang="en-GB" sz="2000" dirty="0"/>
              <a:t>file to build &amp; run multiple interacting containers (services)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Contains info that you’d normally pass through with </a:t>
            </a:r>
            <a:r>
              <a:rPr lang="en-GB" sz="2000" b="1" dirty="0"/>
              <a:t>docker run </a:t>
            </a:r>
            <a:r>
              <a:rPr lang="en-GB" sz="2000" dirty="0"/>
              <a:t>to individual containers, </a:t>
            </a:r>
          </a:p>
          <a:p>
            <a:r>
              <a:rPr lang="en-GB" sz="2000" dirty="0"/>
              <a:t>	e.g. environment variables and port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33780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B153-C683-4BE9-8F42-812618F8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Docker and Apache Kafka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4F067-7097-43CE-B46B-AA857319405A}"/>
              </a:ext>
            </a:extLst>
          </p:cNvPr>
          <p:cNvSpPr txBox="1"/>
          <p:nvPr/>
        </p:nvSpPr>
        <p:spPr>
          <a:xfrm>
            <a:off x="2393638" y="5542434"/>
            <a:ext cx="7404724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Demo: predicting language of a tweet from a Kafka stream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F7845-5319-401B-9034-8755BC61A27C}"/>
              </a:ext>
            </a:extLst>
          </p:cNvPr>
          <p:cNvSpPr txBox="1"/>
          <p:nvPr/>
        </p:nvSpPr>
        <p:spPr>
          <a:xfrm>
            <a:off x="1097280" y="2083442"/>
            <a:ext cx="66878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Apache Kafka </a:t>
            </a:r>
            <a:r>
              <a:rPr lang="en-GB" sz="2000" dirty="0"/>
              <a:t>= distributed pub/sub messaging platform</a:t>
            </a:r>
          </a:p>
          <a:p>
            <a:endParaRPr lang="en-GB" sz="2000" dirty="0"/>
          </a:p>
          <a:p>
            <a:r>
              <a:rPr lang="en-GB" sz="2000" b="1" dirty="0"/>
              <a:t>Kafka topic </a:t>
            </a:r>
            <a:r>
              <a:rPr lang="en-GB" sz="2000" dirty="0"/>
              <a:t>= a channel or category of message</a:t>
            </a:r>
          </a:p>
          <a:p>
            <a:r>
              <a:rPr lang="en-GB" sz="2000" b="1" dirty="0"/>
              <a:t>Producers/consumers </a:t>
            </a:r>
            <a:r>
              <a:rPr lang="en-GB" sz="2000" dirty="0"/>
              <a:t>= communicate with </a:t>
            </a:r>
            <a:r>
              <a:rPr lang="en-GB" sz="2000" b="1" dirty="0"/>
              <a:t>brokers</a:t>
            </a:r>
            <a:r>
              <a:rPr lang="en-GB" sz="2000" dirty="0"/>
              <a:t> to write/read data from topic partitions</a:t>
            </a:r>
          </a:p>
          <a:p>
            <a:endParaRPr lang="en-GB" sz="2000" dirty="0"/>
          </a:p>
          <a:p>
            <a:r>
              <a:rPr lang="en-GB" sz="2000" dirty="0"/>
              <a:t>Commonly used for streaming data, due to…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High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High durability of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Redundancy &amp;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1026" name="Picture 2" descr="Apache Kafka">
            <a:extLst>
              <a:ext uri="{FF2B5EF4-FFF2-40B4-BE49-F238E27FC236}">
                <a16:creationId xmlns:a16="http://schemas.microsoft.com/office/drawing/2014/main" id="{298B3E8D-5F90-48A8-9D51-162B26686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4" b="21630"/>
          <a:stretch/>
        </p:blipFill>
        <p:spPr bwMode="auto">
          <a:xfrm>
            <a:off x="7968097" y="2909037"/>
            <a:ext cx="3302992" cy="178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5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F91FF0-8E9B-4228-8993-6DC812BE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Netacea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D595B-18DB-490D-B823-D3658375C1CE}"/>
              </a:ext>
            </a:extLst>
          </p:cNvPr>
          <p:cNvSpPr txBox="1"/>
          <p:nvPr/>
        </p:nvSpPr>
        <p:spPr>
          <a:xfrm>
            <a:off x="974419" y="4885339"/>
            <a:ext cx="1089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science at Netacea: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Developing algorithms &amp; models to cover range of automated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 with real-time streamed data, external sources &amp; historical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Research &amp; innovation through to engineering &amp; MLOps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A49F1-A3CD-4646-9544-7F8309438CE8}"/>
              </a:ext>
            </a:extLst>
          </p:cNvPr>
          <p:cNvSpPr txBox="1"/>
          <p:nvPr/>
        </p:nvSpPr>
        <p:spPr>
          <a:xfrm>
            <a:off x="1049020" y="1951685"/>
            <a:ext cx="1033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AI products that detect and mitigate threats from malicious, automated web traffic.</a:t>
            </a:r>
          </a:p>
        </p:txBody>
      </p:sp>
      <p:pic>
        <p:nvPicPr>
          <p:cNvPr id="17" name="Picture 16" descr="A picture containing clip, light, pin&#10;&#10;Description automatically generated">
            <a:extLst>
              <a:ext uri="{FF2B5EF4-FFF2-40B4-BE49-F238E27FC236}">
                <a16:creationId xmlns:a16="http://schemas.microsoft.com/office/drawing/2014/main" id="{6C7EDF51-695E-4592-9695-127FA5DEC6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2" t="22281" r="21785" b="17932"/>
          <a:stretch/>
        </p:blipFill>
        <p:spPr>
          <a:xfrm>
            <a:off x="6587806" y="3101623"/>
            <a:ext cx="1366470" cy="16052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BA8519-2EAB-48EB-B80E-6E6ADE68466F}"/>
              </a:ext>
            </a:extLst>
          </p:cNvPr>
          <p:cNvSpPr txBox="1"/>
          <p:nvPr/>
        </p:nvSpPr>
        <p:spPr>
          <a:xfrm>
            <a:off x="6420179" y="2606767"/>
            <a:ext cx="200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</a:rPr>
              <a:t>Web scraping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0E6C85-0E05-4AB3-AE7A-CE5B7DCBD9B6}"/>
              </a:ext>
            </a:extLst>
          </p:cNvPr>
          <p:cNvGrpSpPr/>
          <p:nvPr/>
        </p:nvGrpSpPr>
        <p:grpSpPr>
          <a:xfrm>
            <a:off x="821683" y="2503963"/>
            <a:ext cx="2903220" cy="2020433"/>
            <a:chOff x="3075940" y="2564728"/>
            <a:chExt cx="2903220" cy="20204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289D91-F7F9-4C22-869E-7E6F517AE204}"/>
                </a:ext>
              </a:extLst>
            </p:cNvPr>
            <p:cNvSpPr txBox="1"/>
            <p:nvPr/>
          </p:nvSpPr>
          <p:spPr>
            <a:xfrm>
              <a:off x="3075940" y="2564728"/>
              <a:ext cx="2903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</a:rPr>
                <a:t>Credential stuffing</a:t>
              </a:r>
            </a:p>
          </p:txBody>
        </p:sp>
        <p:pic>
          <p:nvPicPr>
            <p:cNvPr id="20" name="Picture 19" descr="Graphical user interface, icon&#10;&#10;Description automatically generated">
              <a:extLst>
                <a:ext uri="{FF2B5EF4-FFF2-40B4-BE49-F238E27FC236}">
                  <a16:creationId xmlns:a16="http://schemas.microsoft.com/office/drawing/2014/main" id="{B5528C68-B6EF-49D1-9997-41592B15B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50" t="19459" r="17862" b="21353"/>
            <a:stretch/>
          </p:blipFill>
          <p:spPr>
            <a:xfrm>
              <a:off x="3439160" y="2979881"/>
              <a:ext cx="1736083" cy="160528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848D0-3DA6-4E3D-A3FA-9C9951F581C6}"/>
              </a:ext>
            </a:extLst>
          </p:cNvPr>
          <p:cNvGrpSpPr/>
          <p:nvPr/>
        </p:nvGrpSpPr>
        <p:grpSpPr>
          <a:xfrm>
            <a:off x="3773045" y="2831828"/>
            <a:ext cx="2903220" cy="1692568"/>
            <a:chOff x="4853915" y="2831828"/>
            <a:chExt cx="2903220" cy="1692568"/>
          </a:xfrm>
        </p:grpSpPr>
        <p:pic>
          <p:nvPicPr>
            <p:cNvPr id="25" name="Picture 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C948F26-F8C4-4FEC-8F6F-2A9A3EFB0B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64" t="28556" r="23674" b="29196"/>
            <a:stretch/>
          </p:blipFill>
          <p:spPr>
            <a:xfrm>
              <a:off x="4998088" y="2831828"/>
              <a:ext cx="1635760" cy="119434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D555CC-14EB-42C4-A3FB-285129F341F9}"/>
                </a:ext>
              </a:extLst>
            </p:cNvPr>
            <p:cNvSpPr txBox="1"/>
            <p:nvPr/>
          </p:nvSpPr>
          <p:spPr>
            <a:xfrm>
              <a:off x="4853915" y="4062731"/>
              <a:ext cx="2903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</a:rPr>
                <a:t>Card cracking</a:t>
              </a:r>
            </a:p>
          </p:txBody>
        </p:sp>
      </p:grpSp>
      <p:pic>
        <p:nvPicPr>
          <p:cNvPr id="28" name="Picture 2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33A6982-42F9-4C97-BDDF-D152BF3701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t="22418" r="18426" b="20417"/>
          <a:stretch/>
        </p:blipFill>
        <p:spPr>
          <a:xfrm>
            <a:off x="9247421" y="2606767"/>
            <a:ext cx="1887716" cy="168679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D140DFC-B649-4967-904D-A8C079895E30}"/>
              </a:ext>
            </a:extLst>
          </p:cNvPr>
          <p:cNvSpPr txBox="1"/>
          <p:nvPr/>
        </p:nvSpPr>
        <p:spPr>
          <a:xfrm>
            <a:off x="8824647" y="4272149"/>
            <a:ext cx="273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</a:rPr>
              <a:t>Inventory hoarding</a:t>
            </a:r>
          </a:p>
        </p:txBody>
      </p:sp>
    </p:spTree>
    <p:extLst>
      <p:ext uri="{BB962C8B-B14F-4D97-AF65-F5344CB8AC3E}">
        <p14:creationId xmlns:p14="http://schemas.microsoft.com/office/powerpoint/2010/main" val="3460983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BE8B-8FD4-430B-B85A-04D7D8EF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and Apache Spark</a:t>
            </a:r>
          </a:p>
        </p:txBody>
      </p:sp>
      <p:pic>
        <p:nvPicPr>
          <p:cNvPr id="3074" name="Picture 2" descr="Apache Spark - Wikipedia">
            <a:extLst>
              <a:ext uri="{FF2B5EF4-FFF2-40B4-BE49-F238E27FC236}">
                <a16:creationId xmlns:a16="http://schemas.microsoft.com/office/drawing/2014/main" id="{6A822C65-2D04-4B9E-825D-EFD577C5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63" y="118465"/>
            <a:ext cx="2497137" cy="13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82E43-A864-4AD6-8234-9BA92123E1D2}"/>
              </a:ext>
            </a:extLst>
          </p:cNvPr>
          <p:cNvSpPr txBox="1"/>
          <p:nvPr/>
        </p:nvSpPr>
        <p:spPr>
          <a:xfrm>
            <a:off x="885978" y="2516681"/>
            <a:ext cx="568349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b="1" dirty="0">
                <a:solidFill>
                  <a:schemeClr val="accent2"/>
                </a:solidFill>
              </a:rPr>
              <a:t>docker-compose</a:t>
            </a:r>
            <a:r>
              <a:rPr lang="en-GB" dirty="0"/>
              <a:t> to spin up one container as a Spark master node and other container(s) as a Spark worker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find </a:t>
            </a:r>
            <a:r>
              <a:rPr lang="en-GB" dirty="0">
                <a:hlinkClick r:id="rId4"/>
              </a:rPr>
              <a:t>pre-made images </a:t>
            </a:r>
            <a:r>
              <a:rPr lang="en-GB" dirty="0"/>
              <a:t>for Spark master and worker online, or could build your own...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Once running, can submit jobs by…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Lucida Console" panose="020B0609040504020204" pitchFamily="49" charset="0"/>
              </a:rPr>
              <a:t>docker exec –it spark-master /bin/bash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Lucida Console" panose="020B0609040504020204" pitchFamily="49" charset="0"/>
              </a:rPr>
              <a:t>spark-submit path/to/your/script.py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04DAC5-77CE-48A0-8A49-A27DA27802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105"/>
          <a:stretch/>
        </p:blipFill>
        <p:spPr>
          <a:xfrm>
            <a:off x="6915304" y="1957388"/>
            <a:ext cx="4390718" cy="404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90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53195-A8F9-40F7-8275-34579E10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Docker for deployment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D94B16-8CFF-47AF-BD5F-8BD77118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Part 3</a:t>
            </a:r>
          </a:p>
          <a:p>
            <a:endParaRPr lang="en-GB" sz="2000" dirty="0"/>
          </a:p>
        </p:txBody>
      </p:sp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F0C493E4-E0CE-403B-8580-7265A401D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240" y="1657502"/>
            <a:ext cx="7101840" cy="33615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7E388-602B-450B-9B34-92A7593B28C5}"/>
              </a:ext>
            </a:extLst>
          </p:cNvPr>
          <p:cNvSpPr txBox="1"/>
          <p:nvPr/>
        </p:nvSpPr>
        <p:spPr>
          <a:xfrm>
            <a:off x="4328160" y="6382266"/>
            <a:ext cx="768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Illustration: Katie Carey - www.canadianbusiness.com/small-business/6-land-a-whale</a:t>
            </a:r>
          </a:p>
        </p:txBody>
      </p:sp>
    </p:spTree>
    <p:extLst>
      <p:ext uri="{BB962C8B-B14F-4D97-AF65-F5344CB8AC3E}">
        <p14:creationId xmlns:p14="http://schemas.microsoft.com/office/powerpoint/2010/main" val="129367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89FEEB-CDA9-40FA-B981-890049BF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Serving a model directly with Flask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449DE-8E3C-49C1-B044-68C085180C88}"/>
              </a:ext>
            </a:extLst>
          </p:cNvPr>
          <p:cNvSpPr txBox="1"/>
          <p:nvPr/>
        </p:nvSpPr>
        <p:spPr>
          <a:xfrm>
            <a:off x="2907274" y="5426005"/>
            <a:ext cx="6438412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Demo: animal classification behind REST endpoint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A1847-5BD6-46B7-89A5-E6A2278E541A}"/>
              </a:ext>
            </a:extLst>
          </p:cNvPr>
          <p:cNvSpPr txBox="1"/>
          <p:nvPr/>
        </p:nvSpPr>
        <p:spPr>
          <a:xfrm>
            <a:off x="697782" y="2204520"/>
            <a:ext cx="58628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Flask is a lightweight webserver and app framework for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default will accept requests on port 5000 -&gt; expose in Dockerfile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route POST request to a particular path to a function that will use your model to predict from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Lucida Console" panose="020B0609040504020204" pitchFamily="49" charset="0"/>
              </a:rPr>
              <a:t>docker run –p 5000:5000 basic_flask_demo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9A4C5-ABD3-4A5B-8BA1-7F6A4823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436" y="2204520"/>
            <a:ext cx="4499713" cy="27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82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8BA0-49A9-4A5F-9A3A-D30779FC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AWS - ECR and 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849B-752B-4986-9830-4A458199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2188634"/>
            <a:ext cx="6637020" cy="4023360"/>
          </a:xfrm>
        </p:spPr>
        <p:txBody>
          <a:bodyPr>
            <a:normAutofit/>
          </a:bodyPr>
          <a:lstStyle/>
          <a:p>
            <a:r>
              <a:rPr lang="en-GB" b="1" dirty="0"/>
              <a:t>ECR = EC2 Container Registry.</a:t>
            </a:r>
          </a:p>
          <a:p>
            <a:pPr marL="0" indent="0">
              <a:buNone/>
            </a:pPr>
            <a:endParaRPr lang="en-GB" sz="600" dirty="0"/>
          </a:p>
          <a:p>
            <a:r>
              <a:rPr lang="en-GB" dirty="0"/>
              <a:t>Push your Docker images to this remote repository and then deploy on </a:t>
            </a:r>
            <a:r>
              <a:rPr lang="en-GB" b="1" dirty="0"/>
              <a:t>ECS = EC2 Container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Runs an image from ECR as a </a:t>
            </a:r>
            <a:r>
              <a:rPr lang="en-GB" b="1" dirty="0"/>
              <a:t>task</a:t>
            </a:r>
            <a:r>
              <a:rPr lang="en-GB" dirty="0"/>
              <a:t> on an EC2 cluster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Fargate – simplified execution of containers on EC2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Requires that tasks be stateless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But handles a lot of details like networking &amp;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F3391-EEFB-4DA3-80C1-42338FB2A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845" y="1858434"/>
            <a:ext cx="1555531" cy="1762125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9A4782B-34CF-42ED-99E9-FFE1B76ED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91" y="2739496"/>
            <a:ext cx="1896329" cy="1896329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C329338B-3319-4A91-8B79-DF4EED7B1C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3" t="12900" r="27777" b="4037"/>
          <a:stretch/>
        </p:blipFill>
        <p:spPr>
          <a:xfrm>
            <a:off x="6898640" y="4635825"/>
            <a:ext cx="1422400" cy="1663269"/>
          </a:xfrm>
          <a:prstGeom prst="rect">
            <a:avLst/>
          </a:prstGeom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DE31945D-4475-4FBF-BFF9-CDADD11392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3" t="12900" r="27777" b="4037"/>
          <a:stretch/>
        </p:blipFill>
        <p:spPr>
          <a:xfrm>
            <a:off x="8258591" y="4635825"/>
            <a:ext cx="1422400" cy="1663269"/>
          </a:xfrm>
          <a:prstGeom prst="rect">
            <a:avLst/>
          </a:prstGeom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52107EED-C8CF-417D-AB0D-C31A784EAA40}"/>
              </a:ext>
            </a:extLst>
          </p:cNvPr>
          <p:cNvSpPr/>
          <p:nvPr/>
        </p:nvSpPr>
        <p:spPr>
          <a:xfrm rot="16200000">
            <a:off x="8031284" y="3377066"/>
            <a:ext cx="348413" cy="23538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1E3CE-0B29-4F9D-902D-AF23CD760392}"/>
              </a:ext>
            </a:extLst>
          </p:cNvPr>
          <p:cNvSpPr txBox="1"/>
          <p:nvPr/>
        </p:nvSpPr>
        <p:spPr>
          <a:xfrm>
            <a:off x="7386845" y="3964279"/>
            <a:ext cx="157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</a:rPr>
              <a:t>EC2 cluster</a:t>
            </a:r>
          </a:p>
        </p:txBody>
      </p:sp>
      <p:sp>
        <p:nvSpPr>
          <p:cNvPr id="19" name="Arrow: Circular 18">
            <a:extLst>
              <a:ext uri="{FF2B5EF4-FFF2-40B4-BE49-F238E27FC236}">
                <a16:creationId xmlns:a16="http://schemas.microsoft.com/office/drawing/2014/main" id="{F0D95418-B08D-415A-A7CC-BFE415552989}"/>
              </a:ext>
            </a:extLst>
          </p:cNvPr>
          <p:cNvSpPr/>
          <p:nvPr/>
        </p:nvSpPr>
        <p:spPr>
          <a:xfrm rot="6798342">
            <a:off x="9386566" y="4149978"/>
            <a:ext cx="1651000" cy="1483814"/>
          </a:xfrm>
          <a:prstGeom prst="circularArrow">
            <a:avLst>
              <a:gd name="adj1" fmla="val 5179"/>
              <a:gd name="adj2" fmla="val 1142319"/>
              <a:gd name="adj3" fmla="val 20256640"/>
              <a:gd name="adj4" fmla="val 141878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Arrow: Circular 19">
            <a:extLst>
              <a:ext uri="{FF2B5EF4-FFF2-40B4-BE49-F238E27FC236}">
                <a16:creationId xmlns:a16="http://schemas.microsoft.com/office/drawing/2014/main" id="{D08DD2C4-9AEF-4B70-AB28-9C16CC3BB67C}"/>
              </a:ext>
            </a:extLst>
          </p:cNvPr>
          <p:cNvSpPr/>
          <p:nvPr/>
        </p:nvSpPr>
        <p:spPr>
          <a:xfrm>
            <a:off x="8407225" y="2030250"/>
            <a:ext cx="1651000" cy="1483814"/>
          </a:xfrm>
          <a:prstGeom prst="circularArrow">
            <a:avLst>
              <a:gd name="adj1" fmla="val 5179"/>
              <a:gd name="adj2" fmla="val 1142319"/>
              <a:gd name="adj3" fmla="val 20256640"/>
              <a:gd name="adj4" fmla="val 141878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52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FA6D82-2438-408E-8CDC-680D1214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- Sagemaker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41BBA-94C7-417D-9974-08338163C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286603"/>
            <a:ext cx="5359400" cy="5928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DAA003-424B-46B4-8949-2DB481F0D2F6}"/>
              </a:ext>
            </a:extLst>
          </p:cNvPr>
          <p:cNvSpPr txBox="1"/>
          <p:nvPr/>
        </p:nvSpPr>
        <p:spPr>
          <a:xfrm>
            <a:off x="431800" y="2121917"/>
            <a:ext cx="5664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Built to be a platform where you could carry out all aspects of data science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Notebooks and ad hoc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Ground truth labelling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Model training using OOTB or custom algos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Evaluation and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Alternatively: bring your own model, and use purely for deployment – it uses ECR images!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Why use this over ECS or vice versa?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Cost vs convenience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04369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778374-1CEE-4CEB-8168-0C88D81A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F4059-D2E7-4954-9B84-9A399BF38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920" y="1239520"/>
            <a:ext cx="6913880" cy="5257800"/>
          </a:xfrm>
        </p:spPr>
        <p:txBody>
          <a:bodyPr/>
          <a:lstStyle/>
          <a:p>
            <a:r>
              <a:rPr lang="en-GB" sz="2400" b="1" dirty="0">
                <a:solidFill>
                  <a:schemeClr val="accent4"/>
                </a:solidFill>
              </a:rPr>
              <a:t>Benefits of containerization in DS</a:t>
            </a:r>
          </a:p>
          <a:p>
            <a:r>
              <a:rPr lang="en-GB" dirty="0"/>
              <a:t>* easier development &amp; deployment of complex systems</a:t>
            </a:r>
          </a:p>
          <a:p>
            <a:r>
              <a:rPr lang="en-GB" dirty="0"/>
              <a:t>* easier collaboration within &amp; across teams</a:t>
            </a:r>
          </a:p>
          <a:p>
            <a:r>
              <a:rPr lang="en-GB" dirty="0"/>
              <a:t>* fine control over environment and reproducibility</a:t>
            </a:r>
          </a:p>
          <a:p>
            <a:endParaRPr lang="en-GB" dirty="0"/>
          </a:p>
          <a:p>
            <a:r>
              <a:rPr lang="en-GB" sz="2400" b="1" dirty="0">
                <a:solidFill>
                  <a:schemeClr val="accent4"/>
                </a:solidFill>
              </a:rPr>
              <a:t>When should you consider Docker</a:t>
            </a:r>
          </a:p>
          <a:p>
            <a:r>
              <a:rPr lang="en-GB" dirty="0"/>
              <a:t>* your development and production environments differ significantly</a:t>
            </a:r>
          </a:p>
          <a:p>
            <a:r>
              <a:rPr lang="en-GB" dirty="0"/>
              <a:t>* you want to easily deploy ML models on the cloud</a:t>
            </a:r>
          </a:p>
          <a:p>
            <a:r>
              <a:rPr lang="en-GB" dirty="0"/>
              <a:t>* you want to collaborate &amp; share your pipelines with others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133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3A5472C6-D50E-424B-9F52-1E0AF51CD313}"/>
              </a:ext>
            </a:extLst>
          </p:cNvPr>
          <p:cNvSpPr/>
          <p:nvPr/>
        </p:nvSpPr>
        <p:spPr>
          <a:xfrm>
            <a:off x="-1" y="1656022"/>
            <a:ext cx="3000375" cy="177297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FD1391-DCCE-49F2-95AA-6FF66FDE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Thank you!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060F50-1F71-41D1-A313-293F0B71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469" y="1138610"/>
            <a:ext cx="6696075" cy="5257800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6000" dirty="0"/>
              <a:t>Questions?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Code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https://github.com/r-bex/docker-demos/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Docker docs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https://docs.docker.com/reference/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Docker cloud playground: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https://www.docker.com/play-with-docker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Get in touch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drop me an email </a:t>
            </a:r>
            <a:r>
              <a:rPr lang="en-GB" b="1" dirty="0">
                <a:solidFill>
                  <a:schemeClr val="accent4"/>
                </a:solidFill>
              </a:rPr>
              <a:t>rebecca.davey@netacea.com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find me on PyDataUK Slack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on twitter </a:t>
            </a:r>
            <a:r>
              <a:rPr lang="en-GB" b="1" dirty="0">
                <a:solidFill>
                  <a:schemeClr val="accent4"/>
                </a:solidFill>
              </a:rPr>
              <a:t>@suprahoopla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79DB15B-3B18-4592-924F-D71438E246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7" b="22851"/>
          <a:stretch/>
        </p:blipFill>
        <p:spPr>
          <a:xfrm>
            <a:off x="0" y="2063520"/>
            <a:ext cx="3000375" cy="3762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45B789-3BFC-42C5-9437-DE42D8C5B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000" y="143895"/>
            <a:ext cx="3080952" cy="9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4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7ABE035-4CB0-4BDE-93A5-20AEA17A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Docker overview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904D9E-1FF9-443B-81C5-43DF28923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320" y="1544320"/>
            <a:ext cx="7194480" cy="4104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7F2C74-7062-46BB-A6DA-7272B24C257D}"/>
              </a:ext>
            </a:extLst>
          </p:cNvPr>
          <p:cNvSpPr txBox="1"/>
          <p:nvPr/>
        </p:nvSpPr>
        <p:spPr>
          <a:xfrm>
            <a:off x="4216400" y="612648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https://www.nationalgeographic.com/science/phenomena/2014/09/05/the-erotic-endurance-of-whale-hips/</a:t>
            </a:r>
          </a:p>
        </p:txBody>
      </p:sp>
    </p:spTree>
    <p:extLst>
      <p:ext uri="{BB962C8B-B14F-4D97-AF65-F5344CB8AC3E}">
        <p14:creationId xmlns:p14="http://schemas.microsoft.com/office/powerpoint/2010/main" val="407452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F3DD-5EB4-4204-97F8-0BDB2A2F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definition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96C36D-D442-4F6A-9581-471AF4019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0" r="55486"/>
          <a:stretch/>
        </p:blipFill>
        <p:spPr>
          <a:xfrm>
            <a:off x="5258593" y="2290807"/>
            <a:ext cx="3317371" cy="3239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5F0679-CEB2-4B13-9868-9144C002B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87" r="3726"/>
          <a:stretch/>
        </p:blipFill>
        <p:spPr>
          <a:xfrm>
            <a:off x="8575964" y="2290807"/>
            <a:ext cx="3229702" cy="3239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70E424-DFDE-4AEA-868D-21821C4FA1DD}"/>
              </a:ext>
            </a:extLst>
          </p:cNvPr>
          <p:cNvSpPr txBox="1"/>
          <p:nvPr/>
        </p:nvSpPr>
        <p:spPr>
          <a:xfrm>
            <a:off x="6411607" y="5473180"/>
            <a:ext cx="241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</a:rPr>
              <a:t>Docker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24B09-8994-4489-9295-253E95156834}"/>
              </a:ext>
            </a:extLst>
          </p:cNvPr>
          <p:cNvSpPr txBox="1"/>
          <p:nvPr/>
        </p:nvSpPr>
        <p:spPr>
          <a:xfrm>
            <a:off x="9781309" y="5530125"/>
            <a:ext cx="241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</a:rPr>
              <a:t>VMs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44CB56-739D-4477-9111-3D1CE5D405E8}"/>
              </a:ext>
            </a:extLst>
          </p:cNvPr>
          <p:cNvSpPr txBox="1"/>
          <p:nvPr/>
        </p:nvSpPr>
        <p:spPr>
          <a:xfrm>
            <a:off x="483522" y="2340805"/>
            <a:ext cx="45287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Docker is a software that enables you to create, run and manage 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container is a silo of running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Like virtual machines, Docker allows you dev &amp; execution environments that are isolated from the host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Unlike VMs, they share an OS kernel which makes them much more lightweight.</a:t>
            </a:r>
          </a:p>
        </p:txBody>
      </p:sp>
    </p:spTree>
    <p:extLst>
      <p:ext uri="{BB962C8B-B14F-4D97-AF65-F5344CB8AC3E}">
        <p14:creationId xmlns:p14="http://schemas.microsoft.com/office/powerpoint/2010/main" val="90823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800A-DD61-4565-98FE-A48D9605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Containerization – why?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70D9CFD-A660-46F5-9A92-9542E1ADAA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684735"/>
              </p:ext>
            </p:extLst>
          </p:nvPr>
        </p:nvGraphicFramePr>
        <p:xfrm>
          <a:off x="3126393" y="2340648"/>
          <a:ext cx="6000173" cy="3405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906974A-8086-480C-9D10-FEE870641BA3}"/>
              </a:ext>
            </a:extLst>
          </p:cNvPr>
          <p:cNvSpPr txBox="1"/>
          <p:nvPr/>
        </p:nvSpPr>
        <p:spPr>
          <a:xfrm>
            <a:off x="944302" y="2488196"/>
            <a:ext cx="2182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Deterministic software, independent of local environment &amp; packages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57549-6224-48CE-AB83-2349E966DA78}"/>
              </a:ext>
            </a:extLst>
          </p:cNvPr>
          <p:cNvSpPr txBox="1"/>
          <p:nvPr/>
        </p:nvSpPr>
        <p:spPr>
          <a:xfrm>
            <a:off x="944302" y="4454433"/>
            <a:ext cx="2182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Easy to upload/download and move across different machines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58999-2DE1-454B-A41E-B325F8ED0FB2}"/>
              </a:ext>
            </a:extLst>
          </p:cNvPr>
          <p:cNvSpPr txBox="1"/>
          <p:nvPr/>
        </p:nvSpPr>
        <p:spPr>
          <a:xfrm>
            <a:off x="9164617" y="2488196"/>
            <a:ext cx="2182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4"/>
                </a:solidFill>
              </a:rPr>
              <a:t>Reduces barriers to collaboration, and images can be version controlled like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B2F88-6644-418F-9F51-EAFE5B8135E6}"/>
              </a:ext>
            </a:extLst>
          </p:cNvPr>
          <p:cNvSpPr txBox="1"/>
          <p:nvPr/>
        </p:nvSpPr>
        <p:spPr>
          <a:xfrm>
            <a:off x="9164616" y="4314947"/>
            <a:ext cx="2182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4"/>
                </a:solidFill>
              </a:rPr>
              <a:t>Keep your own machine environment clean and untangled</a:t>
            </a:r>
          </a:p>
        </p:txBody>
      </p:sp>
    </p:spTree>
    <p:extLst>
      <p:ext uri="{BB962C8B-B14F-4D97-AF65-F5344CB8AC3E}">
        <p14:creationId xmlns:p14="http://schemas.microsoft.com/office/powerpoint/2010/main" val="424330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9FAA-80B9-470C-BE86-EAF6EE59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in data science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12F186-9530-4FE3-BE43-092EE1381CD5}"/>
              </a:ext>
            </a:extLst>
          </p:cNvPr>
          <p:cNvSpPr/>
          <p:nvPr/>
        </p:nvSpPr>
        <p:spPr>
          <a:xfrm>
            <a:off x="1805651" y="2329405"/>
            <a:ext cx="3808071" cy="109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Docker for 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0A268-5685-4FF4-830D-180024FFC521}"/>
              </a:ext>
            </a:extLst>
          </p:cNvPr>
          <p:cNvSpPr/>
          <p:nvPr/>
        </p:nvSpPr>
        <p:spPr>
          <a:xfrm>
            <a:off x="6578280" y="2329405"/>
            <a:ext cx="3808071" cy="109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Docker for 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D5B4B-35AE-4F68-B26B-F18838250F5C}"/>
              </a:ext>
            </a:extLst>
          </p:cNvPr>
          <p:cNvSpPr txBox="1"/>
          <p:nvPr/>
        </p:nvSpPr>
        <p:spPr>
          <a:xfrm>
            <a:off x="995423" y="4109012"/>
            <a:ext cx="107065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Part 1 – </a:t>
            </a:r>
            <a:r>
              <a:rPr lang="en-GB" sz="2000" b="1" dirty="0">
                <a:solidFill>
                  <a:schemeClr val="accent4"/>
                </a:solidFill>
              </a:rPr>
              <a:t>development</a:t>
            </a:r>
            <a:r>
              <a:rPr lang="en-GB" sz="2000" dirty="0"/>
              <a:t> – managing the environment of a simple single container batch job</a:t>
            </a:r>
          </a:p>
          <a:p>
            <a:endParaRPr lang="en-GB" sz="2000" dirty="0"/>
          </a:p>
          <a:p>
            <a:r>
              <a:rPr lang="en-GB" sz="2000" dirty="0"/>
              <a:t>Part 2 – </a:t>
            </a:r>
            <a:r>
              <a:rPr lang="en-GB" sz="2000" b="1" dirty="0">
                <a:solidFill>
                  <a:schemeClr val="accent4"/>
                </a:solidFill>
              </a:rPr>
              <a:t>development</a:t>
            </a:r>
            <a:r>
              <a:rPr lang="en-GB" sz="2000" dirty="0"/>
              <a:t> – using multiple containers to develop a streaming pipeline</a:t>
            </a:r>
          </a:p>
          <a:p>
            <a:endParaRPr lang="en-GB" sz="2000" dirty="0"/>
          </a:p>
          <a:p>
            <a:r>
              <a:rPr lang="en-GB" sz="2000" dirty="0"/>
              <a:t>Part 3 – </a:t>
            </a:r>
            <a:r>
              <a:rPr lang="en-GB" sz="2000" b="1" dirty="0">
                <a:solidFill>
                  <a:schemeClr val="accent4"/>
                </a:solidFill>
              </a:rPr>
              <a:t>deployment</a:t>
            </a:r>
            <a:r>
              <a:rPr lang="en-GB" sz="2000" dirty="0"/>
              <a:t> – using Docker to deploy a real-time model and serve as a REST endpoint</a:t>
            </a:r>
          </a:p>
        </p:txBody>
      </p:sp>
    </p:spTree>
    <p:extLst>
      <p:ext uri="{BB962C8B-B14F-4D97-AF65-F5344CB8AC3E}">
        <p14:creationId xmlns:p14="http://schemas.microsoft.com/office/powerpoint/2010/main" val="181585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1AAE-7670-4767-BA38-E67C19E6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C68DA3-F7E6-4A6F-B648-C957B5E67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036234"/>
            <a:ext cx="5951220" cy="402335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To use Docker you need to be running a Docker Engine.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For Windows and Mac users: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b="1" dirty="0"/>
              <a:t>Easiest = Docker for Desktop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Can also install from binaries. See https://docs.docker.com/engine/install/binaries/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For Linux users: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Install directly from DEB package – but you’ll  need to manually maintain/upgrade, 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Install via setup of a Docker Repository. See https://docs.docker.com/engine/install/ubuntu/</a:t>
            </a:r>
          </a:p>
          <a:p>
            <a:pPr marL="201168" lvl="1" indent="0">
              <a:buNone/>
            </a:pPr>
            <a:endParaRPr lang="en-GB" sz="2000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D28545D-59C3-489B-9879-BE45454A1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83" y="2141484"/>
            <a:ext cx="4919817" cy="381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2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53195-A8F9-40F7-8275-34579E10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Docker for development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D94B16-8CFF-47AF-BD5F-8BD77118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Part 1</a:t>
            </a:r>
          </a:p>
          <a:p>
            <a:endParaRPr lang="en-GB" sz="2000" dirty="0"/>
          </a:p>
        </p:txBody>
      </p:sp>
      <p:pic>
        <p:nvPicPr>
          <p:cNvPr id="8" name="Picture 7" descr="An animal swimming in the water&#10;&#10;Description automatically generated">
            <a:extLst>
              <a:ext uri="{FF2B5EF4-FFF2-40B4-BE49-F238E27FC236}">
                <a16:creationId xmlns:a16="http://schemas.microsoft.com/office/drawing/2014/main" id="{36C96DB9-BFEC-4CA0-B8E1-CD1337E1B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659" y="1263196"/>
            <a:ext cx="7133141" cy="4009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6F3D47-A669-48F3-85E3-C81AD3CC7D93}"/>
              </a:ext>
            </a:extLst>
          </p:cNvPr>
          <p:cNvSpPr txBox="1"/>
          <p:nvPr/>
        </p:nvSpPr>
        <p:spPr>
          <a:xfrm>
            <a:off x="4287520" y="6116320"/>
            <a:ext cx="7609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A mother and calf humpback whale swim in the Exmouth Gulf in Western Australia - Fredrik Christiansen/Functional Ecology </a:t>
            </a:r>
          </a:p>
          <a:p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904FFCF-353D-4367-ADAA-F26E3C26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 and containers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4167C21-75C9-468B-83DD-592F7322F0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8"/>
          <a:stretch/>
        </p:blipFill>
        <p:spPr>
          <a:xfrm>
            <a:off x="1296669" y="1993899"/>
            <a:ext cx="9307831" cy="39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667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6170</TotalTime>
  <Words>1341</Words>
  <Application>Microsoft Office PowerPoint</Application>
  <PresentationFormat>Widescreen</PresentationFormat>
  <Paragraphs>234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Lucida Console</vt:lpstr>
      <vt:lpstr>Retrospect</vt:lpstr>
      <vt:lpstr>Docker for Data Science</vt:lpstr>
      <vt:lpstr>About Netacea</vt:lpstr>
      <vt:lpstr>Docker overview</vt:lpstr>
      <vt:lpstr>Basic definition</vt:lpstr>
      <vt:lpstr>Containerization – why?</vt:lpstr>
      <vt:lpstr>Docker in data science</vt:lpstr>
      <vt:lpstr>Getting started</vt:lpstr>
      <vt:lpstr>Docker for development</vt:lpstr>
      <vt:lpstr>Images and containers</vt:lpstr>
      <vt:lpstr>Images and layers</vt:lpstr>
      <vt:lpstr>The Dockerfile</vt:lpstr>
      <vt:lpstr>docker build</vt:lpstr>
      <vt:lpstr>docker run</vt:lpstr>
      <vt:lpstr>docker exec</vt:lpstr>
      <vt:lpstr>Docker for development</vt:lpstr>
      <vt:lpstr>Multiple containers</vt:lpstr>
      <vt:lpstr>Multiple containers</vt:lpstr>
      <vt:lpstr>docker-compose</vt:lpstr>
      <vt:lpstr>Docker and Apache Kafka</vt:lpstr>
      <vt:lpstr>Docker and Apache Spark</vt:lpstr>
      <vt:lpstr>Docker for deployment</vt:lpstr>
      <vt:lpstr>Serving a model directly with Flask</vt:lpstr>
      <vt:lpstr>AWS - ECR and ECS</vt:lpstr>
      <vt:lpstr>AWS - Sagemaker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Data Science</dc:title>
  <dc:creator>Rebecca Davey</dc:creator>
  <cp:lastModifiedBy>Rebecca Davey</cp:lastModifiedBy>
  <cp:revision>187</cp:revision>
  <dcterms:created xsi:type="dcterms:W3CDTF">2020-09-23T10:36:18Z</dcterms:created>
  <dcterms:modified xsi:type="dcterms:W3CDTF">2020-11-25T19:09:25Z</dcterms:modified>
</cp:coreProperties>
</file>