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4" r:id="rId2"/>
  </p:sldMasterIdLst>
  <p:sldIdLst>
    <p:sldId id="266" r:id="rId3"/>
  </p:sldIdLst>
  <p:sldSz cx="51206400" cy="38404800"/>
  <p:notesSz cx="6858000" cy="9144000"/>
  <p:defaultTextStyle>
    <a:defPPr>
      <a:defRPr lang="en-US"/>
    </a:defPPr>
    <a:lvl1pPr marL="0" algn="l" defTabSz="4301338" rtl="0" eaLnBrk="1" latinLnBrk="0" hangingPunct="1">
      <a:defRPr sz="8467" kern="1200">
        <a:solidFill>
          <a:schemeClr val="tx1"/>
        </a:solidFill>
        <a:latin typeface="+mn-lt"/>
        <a:ea typeface="+mn-ea"/>
        <a:cs typeface="+mn-cs"/>
      </a:defRPr>
    </a:lvl1pPr>
    <a:lvl2pPr marL="2150669" algn="l" defTabSz="4301338" rtl="0" eaLnBrk="1" latinLnBrk="0" hangingPunct="1">
      <a:defRPr sz="8467" kern="1200">
        <a:solidFill>
          <a:schemeClr val="tx1"/>
        </a:solidFill>
        <a:latin typeface="+mn-lt"/>
        <a:ea typeface="+mn-ea"/>
        <a:cs typeface="+mn-cs"/>
      </a:defRPr>
    </a:lvl2pPr>
    <a:lvl3pPr marL="4301338" algn="l" defTabSz="4301338" rtl="0" eaLnBrk="1" latinLnBrk="0" hangingPunct="1">
      <a:defRPr sz="8467" kern="1200">
        <a:solidFill>
          <a:schemeClr val="tx1"/>
        </a:solidFill>
        <a:latin typeface="+mn-lt"/>
        <a:ea typeface="+mn-ea"/>
        <a:cs typeface="+mn-cs"/>
      </a:defRPr>
    </a:lvl3pPr>
    <a:lvl4pPr marL="6452006" algn="l" defTabSz="4301338" rtl="0" eaLnBrk="1" latinLnBrk="0" hangingPunct="1">
      <a:defRPr sz="8467" kern="1200">
        <a:solidFill>
          <a:schemeClr val="tx1"/>
        </a:solidFill>
        <a:latin typeface="+mn-lt"/>
        <a:ea typeface="+mn-ea"/>
        <a:cs typeface="+mn-cs"/>
      </a:defRPr>
    </a:lvl4pPr>
    <a:lvl5pPr marL="8602675" algn="l" defTabSz="4301338" rtl="0" eaLnBrk="1" latinLnBrk="0" hangingPunct="1">
      <a:defRPr sz="8467" kern="1200">
        <a:solidFill>
          <a:schemeClr val="tx1"/>
        </a:solidFill>
        <a:latin typeface="+mn-lt"/>
        <a:ea typeface="+mn-ea"/>
        <a:cs typeface="+mn-cs"/>
      </a:defRPr>
    </a:lvl5pPr>
    <a:lvl6pPr marL="10753344" algn="l" defTabSz="4301338" rtl="0" eaLnBrk="1" latinLnBrk="0" hangingPunct="1">
      <a:defRPr sz="8467" kern="1200">
        <a:solidFill>
          <a:schemeClr val="tx1"/>
        </a:solidFill>
        <a:latin typeface="+mn-lt"/>
        <a:ea typeface="+mn-ea"/>
        <a:cs typeface="+mn-cs"/>
      </a:defRPr>
    </a:lvl6pPr>
    <a:lvl7pPr marL="12904013" algn="l" defTabSz="4301338" rtl="0" eaLnBrk="1" latinLnBrk="0" hangingPunct="1">
      <a:defRPr sz="8467" kern="1200">
        <a:solidFill>
          <a:schemeClr val="tx1"/>
        </a:solidFill>
        <a:latin typeface="+mn-lt"/>
        <a:ea typeface="+mn-ea"/>
        <a:cs typeface="+mn-cs"/>
      </a:defRPr>
    </a:lvl7pPr>
    <a:lvl8pPr marL="15054682" algn="l" defTabSz="4301338" rtl="0" eaLnBrk="1" latinLnBrk="0" hangingPunct="1">
      <a:defRPr sz="8467" kern="1200">
        <a:solidFill>
          <a:schemeClr val="tx1"/>
        </a:solidFill>
        <a:latin typeface="+mn-lt"/>
        <a:ea typeface="+mn-ea"/>
        <a:cs typeface="+mn-cs"/>
      </a:defRPr>
    </a:lvl8pPr>
    <a:lvl9pPr marL="17205350" algn="l" defTabSz="4301338" rtl="0" eaLnBrk="1" latinLnBrk="0" hangingPunct="1">
      <a:defRPr sz="846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DBEDF4"/>
    <a:srgbClr val="D9EBF2"/>
    <a:srgbClr val="E1E8EE"/>
    <a:srgbClr val="E5E8EE"/>
    <a:srgbClr val="DBE8EA"/>
    <a:srgbClr val="E2E5E8"/>
    <a:srgbClr val="E3EBF7"/>
    <a:srgbClr val="D3E8E7"/>
    <a:srgbClr val="DF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4678"/>
  </p:normalViewPr>
  <p:slideViewPr>
    <p:cSldViewPr snapToGrid="0" snapToObjects="1" showGuides="1">
      <p:cViewPr>
        <p:scale>
          <a:sx n="20" d="100"/>
          <a:sy n="20" d="100"/>
        </p:scale>
        <p:origin x="-76" y="-1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7512" userDrawn="1">
          <p15:clr>
            <a:srgbClr val="F26B43"/>
          </p15:clr>
        </p15:guide>
        <p15:guide id="5" pos="8664" userDrawn="1">
          <p15:clr>
            <a:srgbClr val="F26B43"/>
          </p15:clr>
        </p15:guide>
        <p15:guide id="6" pos="9096" userDrawn="1">
          <p15:clr>
            <a:srgbClr val="F26B43"/>
          </p15:clr>
        </p15:guide>
        <p15:guide id="7" pos="15312" userDrawn="1">
          <p15:clr>
            <a:srgbClr val="F26B43"/>
          </p15:clr>
        </p15:guide>
        <p15:guide id="8" pos="7944" userDrawn="1">
          <p15:clr>
            <a:srgbClr val="F26B43"/>
          </p15:clr>
        </p15:guide>
        <p15:guide id="9" pos="15768" userDrawn="1">
          <p15:clr>
            <a:srgbClr val="F26B43"/>
          </p15:clr>
        </p15:guide>
        <p15:guide id="10" pos="16488" userDrawn="1">
          <p15:clr>
            <a:srgbClr val="F26B43"/>
          </p15:clr>
        </p15:guide>
        <p15:guide id="11" pos="16920" userDrawn="1">
          <p15:clr>
            <a:srgbClr val="F26B43"/>
          </p15:clr>
        </p15:guide>
        <p15:guide id="12" pos="23136" userDrawn="1">
          <p15:clr>
            <a:srgbClr val="F26B43"/>
          </p15:clr>
        </p15:guide>
        <p15:guide id="13" pos="23568" userDrawn="1">
          <p15:clr>
            <a:srgbClr val="F26B43"/>
          </p15:clr>
        </p15:guide>
        <p15:guide id="14" pos="24288" userDrawn="1">
          <p15:clr>
            <a:srgbClr val="F26B43"/>
          </p15:clr>
        </p15:guide>
        <p15:guide id="15" pos="24720" userDrawn="1">
          <p15:clr>
            <a:srgbClr val="F26B43"/>
          </p15:clr>
        </p15:guide>
        <p15:guide id="16" pos="30960" userDrawn="1">
          <p15:clr>
            <a:srgbClr val="F26B43"/>
          </p15:clr>
        </p15:guide>
        <p15:guide id="17" pos="31392" userDrawn="1">
          <p15:clr>
            <a:srgbClr val="F26B43"/>
          </p15:clr>
        </p15:guide>
        <p15:guide id="18" orient="horz" pos="1152" userDrawn="1">
          <p15:clr>
            <a:srgbClr val="F26B43"/>
          </p15:clr>
        </p15:guide>
        <p15:guide id="19" orient="horz" pos="4320" userDrawn="1">
          <p15:clr>
            <a:srgbClr val="F26B43"/>
          </p15:clr>
        </p15:guide>
        <p15:guide id="20" orient="horz" pos="4032" userDrawn="1">
          <p15:clr>
            <a:srgbClr val="F26B43"/>
          </p15:clr>
        </p15:guide>
        <p15:guide id="21" orient="horz" pos="5184" userDrawn="1">
          <p15:clr>
            <a:srgbClr val="F26B43"/>
          </p15:clr>
        </p15:guide>
        <p15:guide id="22" orient="horz" pos="5472" userDrawn="1">
          <p15:clr>
            <a:srgbClr val="F26B43"/>
          </p15:clr>
        </p15:guide>
        <p15:guide id="23" orient="horz" pos="23328" userDrawn="1">
          <p15:clr>
            <a:srgbClr val="F26B43"/>
          </p15:clr>
        </p15:guide>
        <p15:guide id="24" orient="horz" pos="23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8640" userDrawn="1">
          <p15:clr>
            <a:srgbClr val="F26B43"/>
          </p15:clr>
        </p15:guide>
        <p15:guide id="5" pos="9072" userDrawn="1">
          <p15:clr>
            <a:srgbClr val="F26B43"/>
          </p15:clr>
        </p15:guide>
        <p15:guide id="6" pos="9792" userDrawn="1">
          <p15:clr>
            <a:srgbClr val="F26B43"/>
          </p15:clr>
        </p15:guide>
        <p15:guide id="7" pos="10224" userDrawn="1">
          <p15:clr>
            <a:srgbClr val="F26B43"/>
          </p15:clr>
        </p15:guide>
        <p15:guide id="8" pos="22032" userDrawn="1">
          <p15:clr>
            <a:srgbClr val="F26B43"/>
          </p15:clr>
        </p15:guide>
        <p15:guide id="9" pos="22440" userDrawn="1">
          <p15:clr>
            <a:srgbClr val="F26B43"/>
          </p15:clr>
        </p15:guide>
        <p15:guide id="10" pos="23184" userDrawn="1">
          <p15:clr>
            <a:srgbClr val="F26B43"/>
          </p15:clr>
        </p15:guide>
        <p15:guide id="11" pos="23616" userDrawn="1">
          <p15:clr>
            <a:srgbClr val="F26B43"/>
          </p15:clr>
        </p15:guide>
        <p15:guide id="12" pos="30960" userDrawn="1">
          <p15:clr>
            <a:srgbClr val="F26B43"/>
          </p15:clr>
        </p15:guide>
        <p15:guide id="13" pos="31392" userDrawn="1">
          <p15:clr>
            <a:srgbClr val="F26B43"/>
          </p15:clr>
        </p15:guide>
        <p15:guide id="14" orient="horz" pos="1152" userDrawn="1">
          <p15:clr>
            <a:srgbClr val="F26B43"/>
          </p15:clr>
        </p15:guide>
        <p15:guide id="15" orient="horz" pos="4032" userDrawn="1">
          <p15:clr>
            <a:srgbClr val="F26B43"/>
          </p15:clr>
        </p15:guide>
        <p15:guide id="16" orient="horz" pos="4320" userDrawn="1">
          <p15:clr>
            <a:srgbClr val="F26B43"/>
          </p15:clr>
        </p15:guide>
        <p15:guide id="17" orient="horz" pos="5184" userDrawn="1">
          <p15:clr>
            <a:srgbClr val="F26B43"/>
          </p15:clr>
        </p15:guide>
        <p15:guide id="18" orient="horz" pos="5472" userDrawn="1">
          <p15:clr>
            <a:srgbClr val="F26B43"/>
          </p15:clr>
        </p15:guide>
        <p15:guide id="19" orient="horz" pos="23328" userDrawn="1">
          <p15:clr>
            <a:srgbClr val="F26B43"/>
          </p15:clr>
        </p15:guide>
        <p15:guide id="20" orient="horz" pos="23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a:extLst>
              <a:ext uri="{FF2B5EF4-FFF2-40B4-BE49-F238E27FC236}">
                <a16:creationId xmlns:a16="http://schemas.microsoft.com/office/drawing/2014/main" id="{82A376D1-ABE3-AC49-9A0F-F6C01455609D}"/>
              </a:ext>
            </a:extLst>
          </p:cNvPr>
          <p:cNvSpPr/>
          <p:nvPr/>
        </p:nvSpPr>
        <p:spPr>
          <a:xfrm>
            <a:off x="1371600" y="7342909"/>
            <a:ext cx="11239500" cy="30164705"/>
          </a:xfrm>
          <a:prstGeom prst="roundRect">
            <a:avLst>
              <a:gd name="adj" fmla="val 6117"/>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Rounded Rectangle 32">
            <a:extLst>
              <a:ext uri="{FF2B5EF4-FFF2-40B4-BE49-F238E27FC236}">
                <a16:creationId xmlns:a16="http://schemas.microsoft.com/office/drawing/2014/main" id="{67746259-ED08-D544-A85A-971F14A37476}"/>
              </a:ext>
            </a:extLst>
          </p:cNvPr>
          <p:cNvSpPr/>
          <p:nvPr/>
        </p:nvSpPr>
        <p:spPr>
          <a:xfrm>
            <a:off x="13748656" y="7342910"/>
            <a:ext cx="23665543" cy="7643090"/>
          </a:xfrm>
          <a:prstGeom prst="roundRect">
            <a:avLst>
              <a:gd name="adj" fmla="val 10006"/>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ounded Rectangle 36">
            <a:extLst>
              <a:ext uri="{FF2B5EF4-FFF2-40B4-BE49-F238E27FC236}">
                <a16:creationId xmlns:a16="http://schemas.microsoft.com/office/drawing/2014/main" id="{219FC474-1D79-EF48-ABD8-8EABA72FFED7}"/>
              </a:ext>
            </a:extLst>
          </p:cNvPr>
          <p:cNvSpPr/>
          <p:nvPr/>
        </p:nvSpPr>
        <p:spPr>
          <a:xfrm>
            <a:off x="14002202" y="16019630"/>
            <a:ext cx="11239500" cy="21487986"/>
          </a:xfrm>
          <a:prstGeom prst="roundRect">
            <a:avLst>
              <a:gd name="adj" fmla="val 6325"/>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Rounded Rectangle 44">
            <a:extLst>
              <a:ext uri="{FF2B5EF4-FFF2-40B4-BE49-F238E27FC236}">
                <a16:creationId xmlns:a16="http://schemas.microsoft.com/office/drawing/2014/main" id="{5A9D997F-2EE4-1545-BB3F-E72FAC2364F7}"/>
              </a:ext>
            </a:extLst>
          </p:cNvPr>
          <p:cNvSpPr/>
          <p:nvPr/>
        </p:nvSpPr>
        <p:spPr>
          <a:xfrm>
            <a:off x="2508251" y="6756894"/>
            <a:ext cx="9093200" cy="140425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48" name="Rounded Rectangle 47">
            <a:extLst>
              <a:ext uri="{FF2B5EF4-FFF2-40B4-BE49-F238E27FC236}">
                <a16:creationId xmlns:a16="http://schemas.microsoft.com/office/drawing/2014/main" id="{75D4A8C9-838D-8445-A893-87C85822D350}"/>
              </a:ext>
            </a:extLst>
          </p:cNvPr>
          <p:cNvSpPr/>
          <p:nvPr/>
        </p:nvSpPr>
        <p:spPr>
          <a:xfrm>
            <a:off x="21034827" y="6635883"/>
            <a:ext cx="9093200" cy="140425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Approach</a:t>
            </a:r>
            <a:endParaRPr lang="en-US" sz="6000" dirty="0">
              <a:latin typeface="Arial" panose="020B0604020202020204" pitchFamily="34" charset="0"/>
              <a:cs typeface="Arial" panose="020B0604020202020204" pitchFamily="34" charset="0"/>
            </a:endParaRPr>
          </a:p>
        </p:txBody>
      </p:sp>
      <p:sp>
        <p:nvSpPr>
          <p:cNvPr id="52" name="Rounded Rectangle 51">
            <a:extLst>
              <a:ext uri="{FF2B5EF4-FFF2-40B4-BE49-F238E27FC236}">
                <a16:creationId xmlns:a16="http://schemas.microsoft.com/office/drawing/2014/main" id="{6F4BE0EB-CC49-FE4E-AD1E-89C578634758}"/>
              </a:ext>
            </a:extLst>
          </p:cNvPr>
          <p:cNvSpPr/>
          <p:nvPr/>
        </p:nvSpPr>
        <p:spPr>
          <a:xfrm>
            <a:off x="15091681" y="15610113"/>
            <a:ext cx="9093200" cy="140425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Data Evaluation</a:t>
            </a:r>
          </a:p>
        </p:txBody>
      </p:sp>
      <p:sp>
        <p:nvSpPr>
          <p:cNvPr id="44" name="TextBox 43">
            <a:extLst>
              <a:ext uri="{FF2B5EF4-FFF2-40B4-BE49-F238E27FC236}">
                <a16:creationId xmlns:a16="http://schemas.microsoft.com/office/drawing/2014/main" id="{F173320D-9E3C-E547-BE4F-C70B3C2D5ED2}"/>
              </a:ext>
            </a:extLst>
          </p:cNvPr>
          <p:cNvSpPr txBox="1"/>
          <p:nvPr/>
        </p:nvSpPr>
        <p:spPr>
          <a:xfrm>
            <a:off x="2225676" y="8687583"/>
            <a:ext cx="9867900" cy="2766911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Data augmentation, the artificial creation of training data for machine learning, is a widely studied field across machine learning disciplines . </a:t>
            </a:r>
          </a:p>
          <a:p>
            <a:pPr marL="514350" indent="-514350">
              <a:buFont typeface="+mj-lt"/>
              <a:buAutoNum type="arabicPeriod"/>
            </a:pPr>
            <a:r>
              <a:rPr lang="en-US" sz="3200" b="1" dirty="0">
                <a:latin typeface="Arial" panose="020B0604020202020204" pitchFamily="34" charset="0"/>
                <a:cs typeface="Arial" panose="020B0604020202020204" pitchFamily="34" charset="0"/>
              </a:rPr>
              <a:t>Increasing data set size: </a:t>
            </a:r>
            <a:r>
              <a:rPr lang="en-US" sz="3200" dirty="0">
                <a:latin typeface="Arial" panose="020B0604020202020204" pitchFamily="34" charset="0"/>
                <a:cs typeface="Arial" panose="020B0604020202020204" pitchFamily="34" charset="0"/>
              </a:rPr>
              <a:t>Useful for increasing the generalization capabilities of a model by making it more robust to overfitting,</a:t>
            </a:r>
          </a:p>
          <a:p>
            <a:pPr marL="514350" indent="-514350">
              <a:buFont typeface="+mj-lt"/>
              <a:buAutoNum type="arabicPeriod"/>
            </a:pPr>
            <a:r>
              <a:rPr lang="en-US" sz="3200" b="1" dirty="0">
                <a:latin typeface="Arial" panose="020B0604020202020204" pitchFamily="34" charset="0"/>
                <a:cs typeface="Arial" panose="020B0604020202020204" pitchFamily="34" charset="0"/>
              </a:rPr>
              <a:t>Mitigating class imbalances</a:t>
            </a:r>
            <a:r>
              <a:rPr lang="en-US" sz="3200" dirty="0">
                <a:latin typeface="Arial" panose="020B0604020202020204" pitchFamily="34" charset="0"/>
                <a:cs typeface="Arial" panose="020B0604020202020204" pitchFamily="34" charset="0"/>
              </a:rPr>
              <a:t>: It is common for databases to have underrepresented classes. Classification tasks struggle with imbalanced datasets since the program would demonstrate a low error even if it misclassified all the minority class datapoints. Augmentation both increases the representation of the minority class and can help avoid overfitting and benefit generalization to unseen data.</a:t>
            </a:r>
          </a:p>
          <a:p>
            <a:pPr marL="514350" indent="-514350">
              <a:buFont typeface="+mj-lt"/>
              <a:buAutoNum type="arabicPeriod"/>
            </a:pPr>
            <a:r>
              <a:rPr lang="en-US" sz="3200" b="1" dirty="0">
                <a:latin typeface="Arial" panose="020B0604020202020204" pitchFamily="34" charset="0"/>
                <a:cs typeface="Arial" panose="020B0604020202020204" pitchFamily="34" charset="0"/>
              </a:rPr>
              <a:t>Protecting privacy: I</a:t>
            </a:r>
            <a:r>
              <a:rPr lang="en-US" sz="3200" dirty="0">
                <a:latin typeface="Arial" panose="020B0604020202020204" pitchFamily="34" charset="0"/>
                <a:cs typeface="Arial" panose="020B0604020202020204" pitchFamily="34" charset="0"/>
              </a:rPr>
              <a:t>ts possible that a data set contains sensitive information, and working on it directly leaves it vulnerable to data misuse. One possible approach to this issue is to avoid using original data to train the model and rather generate a synthetic data set on which to train the model.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Although there have been many ML-based models such as SMOTE and ADASYN, one potential downfall of these systems is that they may make models more prone to overfitting, where the model becomes too specialized to the train set and doesn't generalize well to a held-out test set (previously unseen data).</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One novel potential approach to data set augmentation is by using a combination of machine learning techniques, genetic programming, and symbolic regression to synthesize new data entries that mimic the original data set. </a:t>
            </a:r>
            <a:r>
              <a:rPr lang="en-US" sz="3200" b="1" dirty="0">
                <a:latin typeface="Arial" panose="020B0604020202020204" pitchFamily="34" charset="0"/>
                <a:cs typeface="Arial" panose="020B0604020202020204" pitchFamily="34" charset="0"/>
              </a:rPr>
              <a:t>Symbolic regression </a:t>
            </a:r>
            <a:r>
              <a:rPr lang="en-US" sz="3200" dirty="0">
                <a:latin typeface="Arial" panose="020B0604020202020204" pitchFamily="34" charset="0"/>
                <a:cs typeface="Arial" panose="020B0604020202020204" pitchFamily="34" charset="0"/>
              </a:rPr>
              <a:t>aims at searching the space of mathematical expressions that best fit a given dataset. </a:t>
            </a:r>
            <a:r>
              <a:rPr lang="en-US" sz="3200" b="1" dirty="0">
                <a:latin typeface="Arial" panose="020B0604020202020204" pitchFamily="34" charset="0"/>
                <a:cs typeface="Arial" panose="020B0604020202020204" pitchFamily="34" charset="0"/>
              </a:rPr>
              <a:t>Genetic programming </a:t>
            </a:r>
            <a:r>
              <a:rPr lang="en-US" sz="3200" dirty="0">
                <a:latin typeface="Arial" panose="020B0604020202020204" pitchFamily="34" charset="0"/>
                <a:cs typeface="Arial" panose="020B0604020202020204" pitchFamily="34" charset="0"/>
              </a:rPr>
              <a:t>is a common method for performing symbolic regression that relies on the use of random constants to scale predictions. Standardized genetic programming works well on difficult problems with little need for data augmentation.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Therefore, for problematic datasets (severe class imbalances, too small to generalize), we propose symbolic regression using genetic program, a promising approach to synthesize programs that can generate new dataset entries that mimic the relationships and correlations in the original dataset.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This is framed as a synthesis from holes in programs, in which the unknown variables that make up the expression fit to the data set are the holes, or the "unknowns", that need to be synthesized by going through a search space.</a:t>
            </a:r>
          </a:p>
        </p:txBody>
      </p:sp>
      <p:sp>
        <p:nvSpPr>
          <p:cNvPr id="55" name="TextBox 54">
            <a:extLst>
              <a:ext uri="{FF2B5EF4-FFF2-40B4-BE49-F238E27FC236}">
                <a16:creationId xmlns:a16="http://schemas.microsoft.com/office/drawing/2014/main" id="{7B6CFC92-A65E-A745-A773-30946EF9D9AC}"/>
              </a:ext>
            </a:extLst>
          </p:cNvPr>
          <p:cNvSpPr txBox="1"/>
          <p:nvPr/>
        </p:nvSpPr>
        <p:spPr>
          <a:xfrm>
            <a:off x="14684375" y="30485131"/>
            <a:ext cx="9867900" cy="6124754"/>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In order to evaluate the quality of the augmented data set specifically in regards to how well it mimics the distribution of the original data set, we use a measure of </a:t>
            </a:r>
            <a:r>
              <a:rPr lang="en-US" sz="2800" dirty="0" err="1">
                <a:latin typeface="Arial" panose="020B0604020202020204" pitchFamily="34" charset="0"/>
                <a:cs typeface="Arial" panose="020B0604020202020204" pitchFamily="34" charset="0"/>
              </a:rPr>
              <a:t>Kullback-Leibler</a:t>
            </a:r>
            <a:r>
              <a:rPr lang="en-US" sz="2800" dirty="0">
                <a:latin typeface="Arial" panose="020B0604020202020204" pitchFamily="34" charset="0"/>
                <a:cs typeface="Arial" panose="020B0604020202020204" pitchFamily="34" charset="0"/>
              </a:rPr>
              <a:t> divergence, which quantifies in bits how close a distribution is to a candidate/model distribution.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 common technical interpretation is that the KL divergence is the coding penalty associated with selecting a distribution </a:t>
            </a:r>
            <a:r>
              <a:rPr lang="en-US" sz="2800" i="1" dirty="0">
                <a:latin typeface="Arial" panose="020B0604020202020204" pitchFamily="34" charset="0"/>
                <a:cs typeface="Arial" panose="020B0604020202020204" pitchFamily="34" charset="0"/>
              </a:rPr>
              <a:t>q </a:t>
            </a:r>
            <a:r>
              <a:rPr lang="en-US" sz="2800" dirty="0">
                <a:latin typeface="Arial" panose="020B0604020202020204" pitchFamily="34" charset="0"/>
                <a:cs typeface="Arial" panose="020B0604020202020204" pitchFamily="34" charset="0"/>
              </a:rPr>
              <a:t>to approximate the true distribution </a:t>
            </a:r>
            <a:r>
              <a:rPr lang="en-US" sz="2800" i="1" dirty="0">
                <a:latin typeface="Arial" panose="020B0604020202020204" pitchFamily="34" charset="0"/>
                <a:cs typeface="Arial" panose="020B0604020202020204" pitchFamily="34" charset="0"/>
              </a:rPr>
              <a:t>p.</a:t>
            </a:r>
            <a:endParaRPr lang="en-US" sz="2800" dirty="0">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Above we see a table of the average KL-divergence across all features for the 3 different data sets we will be evaluating, as well as a closer look at the feature distribution of the Pima Indians Diabetes Database.</a:t>
            </a:r>
          </a:p>
        </p:txBody>
      </p:sp>
      <p:sp>
        <p:nvSpPr>
          <p:cNvPr id="38" name="TextBox 37">
            <a:extLst>
              <a:ext uri="{FF2B5EF4-FFF2-40B4-BE49-F238E27FC236}">
                <a16:creationId xmlns:a16="http://schemas.microsoft.com/office/drawing/2014/main" id="{CA61ED4E-6075-DC46-87CD-86A8645F5B7C}"/>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Dataset Augmentation for Machine Learning Tasks with Symbol Regression Program Synthesis</a:t>
            </a:r>
          </a:p>
        </p:txBody>
      </p:sp>
      <p:sp>
        <p:nvSpPr>
          <p:cNvPr id="40" name="TextBox 39">
            <a:extLst>
              <a:ext uri="{FF2B5EF4-FFF2-40B4-BE49-F238E27FC236}">
                <a16:creationId xmlns:a16="http://schemas.microsoft.com/office/drawing/2014/main" id="{A258203C-AA79-3E46-8407-8BF8256D0457}"/>
              </a:ext>
            </a:extLst>
          </p:cNvPr>
          <p:cNvSpPr txBox="1"/>
          <p:nvPr/>
        </p:nvSpPr>
        <p:spPr>
          <a:xfrm>
            <a:off x="1371600" y="4730809"/>
            <a:ext cx="31851600" cy="1569660"/>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Ruchi Bhalani</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Department of Computer Science, College of Natural Sciences, The University of Texas.</a:t>
            </a:r>
          </a:p>
        </p:txBody>
      </p:sp>
      <p:pic>
        <p:nvPicPr>
          <p:cNvPr id="2" name="Picture 1">
            <a:extLst>
              <a:ext uri="{FF2B5EF4-FFF2-40B4-BE49-F238E27FC236}">
                <a16:creationId xmlns:a16="http://schemas.microsoft.com/office/drawing/2014/main" id="{3BE2C400-8949-3716-2306-BA95FC99C0D6}"/>
              </a:ext>
            </a:extLst>
          </p:cNvPr>
          <p:cNvPicPr>
            <a:picLocks noChangeAspect="1"/>
          </p:cNvPicPr>
          <p:nvPr/>
        </p:nvPicPr>
        <p:blipFill>
          <a:blip r:embed="rId2"/>
          <a:stretch>
            <a:fillRect/>
          </a:stretch>
        </p:blipFill>
        <p:spPr>
          <a:xfrm>
            <a:off x="35915599" y="897185"/>
            <a:ext cx="14497409" cy="2241867"/>
          </a:xfrm>
          <a:prstGeom prst="rect">
            <a:avLst/>
          </a:prstGeom>
        </p:spPr>
      </p:pic>
      <p:sp>
        <p:nvSpPr>
          <p:cNvPr id="3" name="TextBox 2">
            <a:extLst>
              <a:ext uri="{FF2B5EF4-FFF2-40B4-BE49-F238E27FC236}">
                <a16:creationId xmlns:a16="http://schemas.microsoft.com/office/drawing/2014/main" id="{73872DAF-9268-4B52-3416-1AF79AFD7F6E}"/>
              </a:ext>
            </a:extLst>
          </p:cNvPr>
          <p:cNvSpPr txBox="1"/>
          <p:nvPr/>
        </p:nvSpPr>
        <p:spPr>
          <a:xfrm>
            <a:off x="14410137" y="8240509"/>
            <a:ext cx="9867900" cy="403187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The data augmenter goes through the original data set, and generates user-specified number of examples that has the same statistical profile and distribution as the original data set.  For numerical data, a </a:t>
            </a:r>
            <a:r>
              <a:rPr lang="en-US" sz="3200" b="1" dirty="0">
                <a:solidFill>
                  <a:srgbClr val="BF5700"/>
                </a:solidFill>
                <a:latin typeface="Arial" panose="020B0604020202020204" pitchFamily="34" charset="0"/>
                <a:cs typeface="Arial" panose="020B0604020202020204" pitchFamily="34" charset="0"/>
              </a:rPr>
              <a:t>symbolic regressor </a:t>
            </a:r>
            <a:r>
              <a:rPr lang="en-US" sz="3200" dirty="0">
                <a:latin typeface="Arial" panose="020B0604020202020204" pitchFamily="34" charset="0"/>
                <a:cs typeface="Arial" panose="020B0604020202020204" pitchFamily="34" charset="0"/>
              </a:rPr>
              <a:t>is fit to the original data set to synthesize an expression that fits the distribution of the data set using the following architecture:</a:t>
            </a:r>
          </a:p>
        </p:txBody>
      </p:sp>
      <p:sp>
        <p:nvSpPr>
          <p:cNvPr id="5" name="TextBox 4">
            <a:extLst>
              <a:ext uri="{FF2B5EF4-FFF2-40B4-BE49-F238E27FC236}">
                <a16:creationId xmlns:a16="http://schemas.microsoft.com/office/drawing/2014/main" id="{C547EEB7-5779-F10F-47E8-16DA3232BE01}"/>
              </a:ext>
            </a:extLst>
          </p:cNvPr>
          <p:cNvSpPr txBox="1"/>
          <p:nvPr/>
        </p:nvSpPr>
        <p:spPr>
          <a:xfrm>
            <a:off x="18204714" y="12483340"/>
            <a:ext cx="6073323" cy="255454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Termination</a:t>
            </a:r>
            <a:r>
              <a:rPr lang="en-US" sz="2000" dirty="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r>
              <a:rPr lang="en-US" sz="2000" dirty="0">
                <a:latin typeface="Arial" panose="020B0604020202020204" pitchFamily="34" charset="0"/>
                <a:cs typeface="Arial" panose="020B0604020202020204" pitchFamily="34" charset="0"/>
              </a:rPr>
              <a:t>Generations = 50</a:t>
            </a:r>
          </a:p>
          <a:p>
            <a:pPr marL="571500" indent="-571500">
              <a:buFont typeface="Arial" panose="020B0604020202020204" pitchFamily="34" charset="0"/>
              <a:buChar char="•"/>
            </a:pPr>
            <a:r>
              <a:rPr lang="en-US" sz="2000" dirty="0">
                <a:latin typeface="Arial" panose="020B0604020202020204" pitchFamily="34" charset="0"/>
                <a:cs typeface="Arial" panose="020B0604020202020204" pitchFamily="34" charset="0"/>
              </a:rPr>
              <a:t>Stopping criteria = 0.01</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Bloat:</a:t>
            </a:r>
          </a:p>
          <a:p>
            <a:pPr marL="571500" indent="-571500">
              <a:buFont typeface="Arial" panose="020B0604020202020204" pitchFamily="34" charset="0"/>
              <a:buChar char="•"/>
            </a:pPr>
            <a:r>
              <a:rPr lang="en-US" sz="2000" dirty="0">
                <a:latin typeface="Arial" panose="020B0604020202020204" pitchFamily="34" charset="0"/>
                <a:cs typeface="Arial" panose="020B0604020202020204" pitchFamily="34" charset="0"/>
              </a:rPr>
              <a:t>Parsimony coefficient = 0.001</a:t>
            </a:r>
          </a:p>
          <a:p>
            <a:pPr marL="571500" indent="-571500">
              <a:buFont typeface="Arial" panose="020B0604020202020204" pitchFamily="34" charset="0"/>
              <a:buChar char="•"/>
            </a:pPr>
            <a:r>
              <a:rPr lang="en-US" sz="2000" dirty="0">
                <a:latin typeface="Arial" panose="020B0604020202020204" pitchFamily="34" charset="0"/>
                <a:cs typeface="Arial" panose="020B0604020202020204" pitchFamily="34" charset="0"/>
              </a:rPr>
              <a:t>Maximum samples = 0.9</a:t>
            </a:r>
          </a:p>
          <a:p>
            <a:endParaRPr lang="en-US"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D7D410E-B538-F818-609C-313DE7D15933}"/>
              </a:ext>
            </a:extLst>
          </p:cNvPr>
          <p:cNvSpPr txBox="1"/>
          <p:nvPr/>
        </p:nvSpPr>
        <p:spPr>
          <a:xfrm>
            <a:off x="14410137" y="12350434"/>
            <a:ext cx="6073323" cy="255454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Initialization:</a:t>
            </a:r>
          </a:p>
          <a:p>
            <a:pPr marL="571500" indent="-571500">
              <a:buFont typeface="Arial" panose="020B0604020202020204" pitchFamily="34" charset="0"/>
              <a:buChar char="•"/>
            </a:pPr>
            <a:r>
              <a:rPr lang="en-US" sz="2000" dirty="0">
                <a:latin typeface="Arial" panose="020B0604020202020204" pitchFamily="34" charset="0"/>
                <a:cs typeface="Arial" panose="020B0604020202020204" pitchFamily="34" charset="0"/>
              </a:rPr>
              <a:t>Population size = 5000</a:t>
            </a:r>
          </a:p>
          <a:p>
            <a:r>
              <a:rPr lang="en-US" sz="2000" b="1" dirty="0">
                <a:latin typeface="Arial" panose="020B0604020202020204" pitchFamily="34" charset="0"/>
                <a:cs typeface="Arial" panose="020B0604020202020204" pitchFamily="34" charset="0"/>
              </a:rPr>
              <a:t>Selection:</a:t>
            </a:r>
          </a:p>
          <a:p>
            <a:pPr marL="571500" indent="-571500">
              <a:buFont typeface="Arial" panose="020B0604020202020204" pitchFamily="34" charset="0"/>
              <a:buChar char="•"/>
            </a:pPr>
            <a:r>
              <a:rPr lang="en-US" sz="2000" dirty="0">
                <a:latin typeface="Arial" panose="020B0604020202020204" pitchFamily="34" charset="0"/>
                <a:cs typeface="Arial" panose="020B0604020202020204" pitchFamily="34" charset="0"/>
              </a:rPr>
              <a:t>Tournament size = 50</a:t>
            </a:r>
          </a:p>
          <a:p>
            <a:r>
              <a:rPr lang="en-US" sz="2000" b="1" dirty="0">
                <a:latin typeface="Arial" panose="020B0604020202020204" pitchFamily="34" charset="0"/>
                <a:cs typeface="Arial" panose="020B0604020202020204" pitchFamily="34" charset="0"/>
              </a:rPr>
              <a:t>Evolution:</a:t>
            </a:r>
          </a:p>
          <a:p>
            <a:pPr marL="571500" indent="-571500">
              <a:buFont typeface="Arial" panose="020B0604020202020204" pitchFamily="34" charset="0"/>
              <a:buChar char="•"/>
            </a:pPr>
            <a:r>
              <a:rPr lang="en-US" sz="2000" dirty="0">
                <a:latin typeface="Arial" panose="020B0604020202020204" pitchFamily="34" charset="0"/>
                <a:cs typeface="Arial" panose="020B0604020202020204" pitchFamily="34" charset="0"/>
              </a:rPr>
              <a:t>P Crossover = 0.7</a:t>
            </a:r>
          </a:p>
          <a:p>
            <a:pPr marL="571500" indent="-571500">
              <a:buFont typeface="Arial" panose="020B0604020202020204" pitchFamily="34" charset="0"/>
              <a:buChar char="•"/>
            </a:pPr>
            <a:r>
              <a:rPr lang="en-US" sz="2000" dirty="0">
                <a:latin typeface="Arial" panose="020B0604020202020204" pitchFamily="34" charset="0"/>
                <a:cs typeface="Arial" panose="020B0604020202020204" pitchFamily="34" charset="0"/>
              </a:rPr>
              <a:t>P Subtree Mutation = 0.1</a:t>
            </a:r>
          </a:p>
          <a:p>
            <a:pPr marL="571500" indent="-571500">
              <a:buFont typeface="Arial" panose="020B0604020202020204" pitchFamily="34" charset="0"/>
              <a:buChar char="•"/>
            </a:pPr>
            <a:r>
              <a:rPr lang="en-US" sz="2000" dirty="0">
                <a:latin typeface="Arial" panose="020B0604020202020204" pitchFamily="34" charset="0"/>
                <a:cs typeface="Arial" panose="020B0604020202020204" pitchFamily="34" charset="0"/>
              </a:rPr>
              <a:t>P Hoist Mutation = 0.1</a:t>
            </a:r>
          </a:p>
        </p:txBody>
      </p:sp>
      <p:sp>
        <p:nvSpPr>
          <p:cNvPr id="7" name="Rounded Rectangle 34">
            <a:extLst>
              <a:ext uri="{FF2B5EF4-FFF2-40B4-BE49-F238E27FC236}">
                <a16:creationId xmlns:a16="http://schemas.microsoft.com/office/drawing/2014/main" id="{22DD0F27-13B7-9A96-C257-5C2B89F9A78E}"/>
              </a:ext>
            </a:extLst>
          </p:cNvPr>
          <p:cNvSpPr/>
          <p:nvPr/>
        </p:nvSpPr>
        <p:spPr>
          <a:xfrm>
            <a:off x="25911174" y="15941896"/>
            <a:ext cx="11266714" cy="21565719"/>
          </a:xfrm>
          <a:prstGeom prst="roundRect">
            <a:avLst>
              <a:gd name="adj" fmla="val 5912"/>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ounded Rectangle 46">
            <a:extLst>
              <a:ext uri="{FF2B5EF4-FFF2-40B4-BE49-F238E27FC236}">
                <a16:creationId xmlns:a16="http://schemas.microsoft.com/office/drawing/2014/main" id="{5B151923-7E89-1454-2693-224B25B44B16}"/>
              </a:ext>
            </a:extLst>
          </p:cNvPr>
          <p:cNvSpPr/>
          <p:nvPr/>
        </p:nvSpPr>
        <p:spPr>
          <a:xfrm>
            <a:off x="26984323" y="15532380"/>
            <a:ext cx="9093200" cy="140425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Model Performance</a:t>
            </a:r>
          </a:p>
        </p:txBody>
      </p:sp>
      <p:sp>
        <p:nvSpPr>
          <p:cNvPr id="9" name="TextBox 8">
            <a:extLst>
              <a:ext uri="{FF2B5EF4-FFF2-40B4-BE49-F238E27FC236}">
                <a16:creationId xmlns:a16="http://schemas.microsoft.com/office/drawing/2014/main" id="{92EB2579-9AC4-D277-5AB5-16ADC9739E9D}"/>
              </a:ext>
            </a:extLst>
          </p:cNvPr>
          <p:cNvSpPr txBox="1"/>
          <p:nvPr/>
        </p:nvSpPr>
        <p:spPr>
          <a:xfrm>
            <a:off x="26076275" y="17187452"/>
            <a:ext cx="10894406" cy="1732782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We evaluate the original and augmented data sets on three different case studies using three benchmark data sets and evaluate the results using 5-fold cross validation on the following models: </a:t>
            </a:r>
            <a:r>
              <a:rPr lang="en-US" sz="3200" b="1" dirty="0">
                <a:latin typeface="Arial" panose="020B0604020202020204" pitchFamily="34" charset="0"/>
                <a:cs typeface="Arial" panose="020B0604020202020204" pitchFamily="34" charset="0"/>
              </a:rPr>
              <a:t>Decision Trees </a:t>
            </a:r>
            <a:r>
              <a:rPr lang="en-US" sz="3200" dirty="0">
                <a:latin typeface="Arial" panose="020B0604020202020204" pitchFamily="34" charset="0"/>
                <a:cs typeface="Arial" panose="020B0604020202020204" pitchFamily="34" charset="0"/>
              </a:rPr>
              <a:t>(DT), </a:t>
            </a:r>
            <a:r>
              <a:rPr lang="en-US" sz="3200" b="1" dirty="0">
                <a:latin typeface="Arial" panose="020B0604020202020204" pitchFamily="34" charset="0"/>
                <a:cs typeface="Arial" panose="020B0604020202020204" pitchFamily="34" charset="0"/>
              </a:rPr>
              <a:t>Support Vector Machines </a:t>
            </a:r>
            <a:r>
              <a:rPr lang="en-US" sz="3200" dirty="0">
                <a:latin typeface="Arial" panose="020B0604020202020204" pitchFamily="34" charset="0"/>
                <a:cs typeface="Arial" panose="020B0604020202020204" pitchFamily="34" charset="0"/>
              </a:rPr>
              <a:t>(SVM), </a:t>
            </a:r>
            <a:r>
              <a:rPr lang="en-US" sz="3200" b="1" dirty="0">
                <a:latin typeface="Arial" panose="020B0604020202020204" pitchFamily="34" charset="0"/>
                <a:cs typeface="Arial" panose="020B0604020202020204" pitchFamily="34" charset="0"/>
              </a:rPr>
              <a:t>Neural Networks </a:t>
            </a:r>
            <a:r>
              <a:rPr lang="en-US" sz="3200" dirty="0">
                <a:latin typeface="Arial" panose="020B0604020202020204" pitchFamily="34" charset="0"/>
                <a:cs typeface="Arial" panose="020B0604020202020204" pitchFamily="34" charset="0"/>
              </a:rPr>
              <a:t>(NN), and </a:t>
            </a:r>
            <a:r>
              <a:rPr lang="en-US" sz="3200" b="1" dirty="0">
                <a:latin typeface="Arial" panose="020B0604020202020204" pitchFamily="34" charset="0"/>
                <a:cs typeface="Arial" panose="020B0604020202020204" pitchFamily="34" charset="0"/>
              </a:rPr>
              <a:t>Deep Neural Networks </a:t>
            </a:r>
            <a:r>
              <a:rPr lang="en-US" sz="3200" dirty="0">
                <a:latin typeface="Arial" panose="020B0604020202020204" pitchFamily="34" charset="0"/>
                <a:cs typeface="Arial" panose="020B0604020202020204" pitchFamily="34" charset="0"/>
              </a:rPr>
              <a:t>(DNN). These models were chosen because they are known to be prone to overfitting. </a:t>
            </a:r>
          </a:p>
          <a:p>
            <a:endParaRPr lang="en-US" sz="3200" dirty="0">
              <a:latin typeface="Arial" panose="020B0604020202020204" pitchFamily="34" charset="0"/>
              <a:cs typeface="Arial" panose="020B0604020202020204" pitchFamily="34" charset="0"/>
            </a:endParaRPr>
          </a:p>
          <a:p>
            <a:r>
              <a:rPr lang="en-US" sz="3200" b="1" dirty="0">
                <a:solidFill>
                  <a:schemeClr val="bg1"/>
                </a:solidFill>
                <a:latin typeface="Arial" panose="020B0604020202020204" pitchFamily="34" charset="0"/>
                <a:cs typeface="Arial" panose="020B0604020202020204" pitchFamily="34" charset="0"/>
              </a:rPr>
              <a:t>CASE STUDY A: INSUFFICIENT DATA SET SIZE</a:t>
            </a:r>
          </a:p>
          <a:p>
            <a:r>
              <a:rPr lang="en-US" sz="3200" dirty="0">
                <a:latin typeface="Arial" panose="020B0604020202020204" pitchFamily="34" charset="0"/>
                <a:cs typeface="Arial" panose="020B0604020202020204" pitchFamily="34" charset="0"/>
              </a:rPr>
              <a:t>We increase the size of the benchmark </a:t>
            </a:r>
            <a:r>
              <a:rPr lang="en-US" sz="3200" u="sng" dirty="0">
                <a:latin typeface="Arial" panose="020B0604020202020204" pitchFamily="34" charset="0"/>
                <a:cs typeface="Arial" panose="020B0604020202020204" pitchFamily="34" charset="0"/>
              </a:rPr>
              <a:t>Breast Cancer Wisconsin (Diagnostic) Data Set</a:t>
            </a:r>
            <a:r>
              <a:rPr lang="en-US" sz="3200" dirty="0">
                <a:latin typeface="Arial" panose="020B0604020202020204" pitchFamily="34" charset="0"/>
                <a:cs typeface="Arial" panose="020B0604020202020204" pitchFamily="34" charset="0"/>
              </a:rPr>
              <a:t> – which only contains 569 total samples – by 150%.</a:t>
            </a: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solidFill>
                  <a:schemeClr val="bg1"/>
                </a:solidFill>
                <a:latin typeface="Arial" panose="020B0604020202020204" pitchFamily="34" charset="0"/>
                <a:cs typeface="Arial" panose="020B0604020202020204" pitchFamily="34" charset="0"/>
              </a:rPr>
              <a:t>CASE STUDY B: MITIGATING CLASS IMBALANCE</a:t>
            </a:r>
          </a:p>
          <a:p>
            <a:r>
              <a:rPr lang="en-US" sz="3200" dirty="0">
                <a:latin typeface="Arial" panose="020B0604020202020204" pitchFamily="34" charset="0"/>
                <a:cs typeface="Arial" panose="020B0604020202020204" pitchFamily="34" charset="0"/>
              </a:rPr>
              <a:t>The benchmark </a:t>
            </a:r>
            <a:r>
              <a:rPr lang="en-US" sz="3200" u="sng" dirty="0">
                <a:latin typeface="Arial" panose="020B0604020202020204" pitchFamily="34" charset="0"/>
                <a:cs typeface="Arial" panose="020B0604020202020204" pitchFamily="34" charset="0"/>
              </a:rPr>
              <a:t>Credit Card Fraud Detection</a:t>
            </a:r>
            <a:r>
              <a:rPr lang="en-US" sz="3200" dirty="0">
                <a:latin typeface="Arial" panose="020B0604020202020204" pitchFamily="34" charset="0"/>
                <a:cs typeface="Arial" panose="020B0604020202020204" pitchFamily="34" charset="0"/>
              </a:rPr>
              <a:t> data set only contains 492 fraudulent transactions out of 284,807 (0.172%). We generate synthetic minority class data.</a:t>
            </a:r>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solidFill>
                  <a:schemeClr val="bg1"/>
                </a:solidFill>
                <a:latin typeface="Arial" panose="020B0604020202020204" pitchFamily="34" charset="0"/>
                <a:cs typeface="Arial" panose="020B0604020202020204" pitchFamily="34" charset="0"/>
              </a:rPr>
              <a:t>CASE STUDY C: PROTECTING PRIVACY</a:t>
            </a:r>
          </a:p>
          <a:p>
            <a:r>
              <a:rPr lang="en-US" sz="3200" dirty="0">
                <a:latin typeface="Arial" panose="020B0604020202020204" pitchFamily="34" charset="0"/>
                <a:cs typeface="Arial" panose="020B0604020202020204" pitchFamily="34" charset="0"/>
              </a:rPr>
              <a:t>We treat the benchmark </a:t>
            </a:r>
            <a:r>
              <a:rPr lang="en-US" sz="3200" u="sng" dirty="0">
                <a:latin typeface="Arial" panose="020B0604020202020204" pitchFamily="34" charset="0"/>
                <a:cs typeface="Arial" panose="020B0604020202020204" pitchFamily="34" charset="0"/>
              </a:rPr>
              <a:t>Pima Indians Diabetes Database</a:t>
            </a:r>
            <a:r>
              <a:rPr lang="en-US" sz="3200" dirty="0">
                <a:latin typeface="Arial" panose="020B0604020202020204" pitchFamily="34" charset="0"/>
                <a:cs typeface="Arial" panose="020B0604020202020204" pitchFamily="34" charset="0"/>
              </a:rPr>
              <a:t> as a sensitive-information data set and train on a 100% synthetic data set generated from the original.</a:t>
            </a:r>
          </a:p>
        </p:txBody>
      </p:sp>
      <p:pic>
        <p:nvPicPr>
          <p:cNvPr id="15" name="Picture 14">
            <a:extLst>
              <a:ext uri="{FF2B5EF4-FFF2-40B4-BE49-F238E27FC236}">
                <a16:creationId xmlns:a16="http://schemas.microsoft.com/office/drawing/2014/main" id="{82F801FB-513F-F147-6C5B-C86442645861}"/>
              </a:ext>
            </a:extLst>
          </p:cNvPr>
          <p:cNvPicPr>
            <a:picLocks noChangeAspect="1"/>
          </p:cNvPicPr>
          <p:nvPr/>
        </p:nvPicPr>
        <p:blipFill rotWithShape="1">
          <a:blip r:embed="rId3"/>
          <a:srcRect l="2538" t="1835" r="1892"/>
          <a:stretch/>
        </p:blipFill>
        <p:spPr>
          <a:xfrm>
            <a:off x="14100481" y="17116927"/>
            <a:ext cx="11054433" cy="11722611"/>
          </a:xfrm>
          <a:prstGeom prst="rect">
            <a:avLst/>
          </a:prstGeom>
        </p:spPr>
      </p:pic>
      <p:pic>
        <p:nvPicPr>
          <p:cNvPr id="17" name="Picture 16">
            <a:extLst>
              <a:ext uri="{FF2B5EF4-FFF2-40B4-BE49-F238E27FC236}">
                <a16:creationId xmlns:a16="http://schemas.microsoft.com/office/drawing/2014/main" id="{27274A98-AC06-19FD-349A-00E25208AF98}"/>
              </a:ext>
            </a:extLst>
          </p:cNvPr>
          <p:cNvPicPr>
            <a:picLocks noChangeAspect="1"/>
          </p:cNvPicPr>
          <p:nvPr/>
        </p:nvPicPr>
        <p:blipFill>
          <a:blip r:embed="rId4"/>
          <a:stretch>
            <a:fillRect/>
          </a:stretch>
        </p:blipFill>
        <p:spPr>
          <a:xfrm>
            <a:off x="14202954" y="28839539"/>
            <a:ext cx="10902053" cy="1383913"/>
          </a:xfrm>
          <a:prstGeom prst="rect">
            <a:avLst/>
          </a:prstGeom>
        </p:spPr>
      </p:pic>
      <p:sp>
        <p:nvSpPr>
          <p:cNvPr id="20" name="TextBox 19">
            <a:extLst>
              <a:ext uri="{FF2B5EF4-FFF2-40B4-BE49-F238E27FC236}">
                <a16:creationId xmlns:a16="http://schemas.microsoft.com/office/drawing/2014/main" id="{10C96BF5-CE61-EBAE-D6B3-2A515B1DBA03}"/>
              </a:ext>
            </a:extLst>
          </p:cNvPr>
          <p:cNvSpPr txBox="1"/>
          <p:nvPr/>
        </p:nvSpPr>
        <p:spPr>
          <a:xfrm>
            <a:off x="24610668" y="8240509"/>
            <a:ext cx="12224936" cy="649408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For categorical variable generation, hill-climbing search is a search algorithm used to go through large search spaces, such as that of the N-queens problem, and find a solution by allowing us to optimize a certain objective function.</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We use </a:t>
            </a:r>
            <a:r>
              <a:rPr lang="en-US" sz="3200" b="1" dirty="0">
                <a:solidFill>
                  <a:srgbClr val="BF5700"/>
                </a:solidFill>
                <a:latin typeface="Arial" panose="020B0604020202020204" pitchFamily="34" charset="0"/>
                <a:cs typeface="Arial" panose="020B0604020202020204" pitchFamily="34" charset="0"/>
              </a:rPr>
              <a:t>hill-climbing algorithm </a:t>
            </a:r>
            <a:r>
              <a:rPr lang="en-US" sz="3200" dirty="0">
                <a:latin typeface="Arial" panose="020B0604020202020204" pitchFamily="34" charset="0"/>
                <a:cs typeface="Arial" panose="020B0604020202020204" pitchFamily="34" charset="0"/>
              </a:rPr>
              <a:t>to generate synthetic categorical variables for the data set. For each set of variables, the algorithm perturbs the distribution of the categorical variable by randomly swapping two values in the distribution. Then, it computes the correlation of the perturbed categorical variable with the numerical variables. if the correlation improves with the perturbation, the algorithm updates the categorical variable with the new distribution, and repeats this process for ten iterations. </a:t>
            </a:r>
          </a:p>
        </p:txBody>
      </p:sp>
      <p:pic>
        <p:nvPicPr>
          <p:cNvPr id="23" name="Picture 22">
            <a:extLst>
              <a:ext uri="{FF2B5EF4-FFF2-40B4-BE49-F238E27FC236}">
                <a16:creationId xmlns:a16="http://schemas.microsoft.com/office/drawing/2014/main" id="{01DD6808-6545-0B47-DB7F-FC85A7A32A90}"/>
              </a:ext>
            </a:extLst>
          </p:cNvPr>
          <p:cNvPicPr>
            <a:picLocks noChangeAspect="1"/>
          </p:cNvPicPr>
          <p:nvPr/>
        </p:nvPicPr>
        <p:blipFill>
          <a:blip r:embed="rId5"/>
          <a:stretch>
            <a:fillRect/>
          </a:stretch>
        </p:blipFill>
        <p:spPr>
          <a:xfrm>
            <a:off x="25991430" y="34299960"/>
            <a:ext cx="10993883" cy="2726484"/>
          </a:xfrm>
          <a:prstGeom prst="rect">
            <a:avLst/>
          </a:prstGeom>
        </p:spPr>
      </p:pic>
      <p:pic>
        <p:nvPicPr>
          <p:cNvPr id="26" name="Picture 25">
            <a:extLst>
              <a:ext uri="{FF2B5EF4-FFF2-40B4-BE49-F238E27FC236}">
                <a16:creationId xmlns:a16="http://schemas.microsoft.com/office/drawing/2014/main" id="{0ABB7453-DBED-B7EB-55A3-4AC784D2FC6F}"/>
              </a:ext>
            </a:extLst>
          </p:cNvPr>
          <p:cNvPicPr>
            <a:picLocks noChangeAspect="1"/>
          </p:cNvPicPr>
          <p:nvPr/>
        </p:nvPicPr>
        <p:blipFill>
          <a:blip r:embed="rId6"/>
          <a:stretch>
            <a:fillRect/>
          </a:stretch>
        </p:blipFill>
        <p:spPr>
          <a:xfrm>
            <a:off x="26076275" y="29027580"/>
            <a:ext cx="11013756" cy="2726483"/>
          </a:xfrm>
          <a:prstGeom prst="rect">
            <a:avLst/>
          </a:prstGeom>
        </p:spPr>
      </p:pic>
      <p:cxnSp>
        <p:nvCxnSpPr>
          <p:cNvPr id="32" name="Straight Connector 31">
            <a:extLst>
              <a:ext uri="{FF2B5EF4-FFF2-40B4-BE49-F238E27FC236}">
                <a16:creationId xmlns:a16="http://schemas.microsoft.com/office/drawing/2014/main" id="{BD61F82B-CD49-D0B0-4716-53D0193EE5C1}"/>
              </a:ext>
            </a:extLst>
          </p:cNvPr>
          <p:cNvCxnSpPr>
            <a:cxnSpLocks/>
          </p:cNvCxnSpPr>
          <p:nvPr/>
        </p:nvCxnSpPr>
        <p:spPr>
          <a:xfrm>
            <a:off x="26228675" y="21278750"/>
            <a:ext cx="10661648" cy="0"/>
          </a:xfrm>
          <a:prstGeom prst="line">
            <a:avLst/>
          </a:prstGeom>
        </p:spPr>
        <p:style>
          <a:lnRef idx="1">
            <a:schemeClr val="accent2"/>
          </a:lnRef>
          <a:fillRef idx="0">
            <a:schemeClr val="accent2"/>
          </a:fillRef>
          <a:effectRef idx="0">
            <a:schemeClr val="accent2"/>
          </a:effectRef>
          <a:fontRef idx="minor">
            <a:schemeClr val="tx1"/>
          </a:fontRef>
        </p:style>
      </p:cxnSp>
      <p:sp>
        <p:nvSpPr>
          <p:cNvPr id="65" name="Rounded Rectangle 46">
            <a:extLst>
              <a:ext uri="{FF2B5EF4-FFF2-40B4-BE49-F238E27FC236}">
                <a16:creationId xmlns:a16="http://schemas.microsoft.com/office/drawing/2014/main" id="{51EEBDE4-5CF8-9328-7A7E-3D79623B2C7E}"/>
              </a:ext>
            </a:extLst>
          </p:cNvPr>
          <p:cNvSpPr/>
          <p:nvPr/>
        </p:nvSpPr>
        <p:spPr>
          <a:xfrm>
            <a:off x="26507620" y="20915068"/>
            <a:ext cx="10073822" cy="70023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CASE STUDY A: Insufficient Size</a:t>
            </a:r>
          </a:p>
        </p:txBody>
      </p:sp>
      <p:cxnSp>
        <p:nvCxnSpPr>
          <p:cNvPr id="67" name="Straight Connector 66">
            <a:extLst>
              <a:ext uri="{FF2B5EF4-FFF2-40B4-BE49-F238E27FC236}">
                <a16:creationId xmlns:a16="http://schemas.microsoft.com/office/drawing/2014/main" id="{3DF5908D-BFBD-3918-A0F7-5F903BA27228}"/>
              </a:ext>
            </a:extLst>
          </p:cNvPr>
          <p:cNvCxnSpPr>
            <a:cxnSpLocks/>
          </p:cNvCxnSpPr>
          <p:nvPr/>
        </p:nvCxnSpPr>
        <p:spPr>
          <a:xfrm>
            <a:off x="26381075" y="26587350"/>
            <a:ext cx="10661648" cy="0"/>
          </a:xfrm>
          <a:prstGeom prst="line">
            <a:avLst/>
          </a:prstGeom>
        </p:spPr>
        <p:style>
          <a:lnRef idx="1">
            <a:schemeClr val="accent2"/>
          </a:lnRef>
          <a:fillRef idx="0">
            <a:schemeClr val="accent2"/>
          </a:fillRef>
          <a:effectRef idx="0">
            <a:schemeClr val="accent2"/>
          </a:effectRef>
          <a:fontRef idx="minor">
            <a:schemeClr val="tx1"/>
          </a:fontRef>
        </p:style>
      </p:cxnSp>
      <p:sp>
        <p:nvSpPr>
          <p:cNvPr id="68" name="Rounded Rectangle 46">
            <a:extLst>
              <a:ext uri="{FF2B5EF4-FFF2-40B4-BE49-F238E27FC236}">
                <a16:creationId xmlns:a16="http://schemas.microsoft.com/office/drawing/2014/main" id="{BDC22A54-9453-3E54-F7ED-31753ECAE237}"/>
              </a:ext>
            </a:extLst>
          </p:cNvPr>
          <p:cNvSpPr/>
          <p:nvPr/>
        </p:nvSpPr>
        <p:spPr>
          <a:xfrm>
            <a:off x="26660020" y="26223668"/>
            <a:ext cx="10073822" cy="70023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CASE STUDY B: Class Imbalance</a:t>
            </a:r>
          </a:p>
        </p:txBody>
      </p:sp>
      <p:cxnSp>
        <p:nvCxnSpPr>
          <p:cNvPr id="69" name="Straight Connector 68">
            <a:extLst>
              <a:ext uri="{FF2B5EF4-FFF2-40B4-BE49-F238E27FC236}">
                <a16:creationId xmlns:a16="http://schemas.microsoft.com/office/drawing/2014/main" id="{D7430B14-A349-D549-4D8E-ABDEAD3E09CB}"/>
              </a:ext>
            </a:extLst>
          </p:cNvPr>
          <p:cNvCxnSpPr>
            <a:cxnSpLocks/>
          </p:cNvCxnSpPr>
          <p:nvPr/>
        </p:nvCxnSpPr>
        <p:spPr>
          <a:xfrm>
            <a:off x="26254075" y="32378550"/>
            <a:ext cx="10661648" cy="0"/>
          </a:xfrm>
          <a:prstGeom prst="line">
            <a:avLst/>
          </a:prstGeom>
        </p:spPr>
        <p:style>
          <a:lnRef idx="1">
            <a:schemeClr val="accent2"/>
          </a:lnRef>
          <a:fillRef idx="0">
            <a:schemeClr val="accent2"/>
          </a:fillRef>
          <a:effectRef idx="0">
            <a:schemeClr val="accent2"/>
          </a:effectRef>
          <a:fontRef idx="minor">
            <a:schemeClr val="tx1"/>
          </a:fontRef>
        </p:style>
      </p:cxnSp>
      <p:sp>
        <p:nvSpPr>
          <p:cNvPr id="70" name="Rounded Rectangle 46">
            <a:extLst>
              <a:ext uri="{FF2B5EF4-FFF2-40B4-BE49-F238E27FC236}">
                <a16:creationId xmlns:a16="http://schemas.microsoft.com/office/drawing/2014/main" id="{18808565-ED0C-78F1-18B0-361A6FA699A3}"/>
              </a:ext>
            </a:extLst>
          </p:cNvPr>
          <p:cNvSpPr/>
          <p:nvPr/>
        </p:nvSpPr>
        <p:spPr>
          <a:xfrm>
            <a:off x="26533020" y="32014868"/>
            <a:ext cx="10073822" cy="70023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CASE STUDY C: Privacy Protection</a:t>
            </a:r>
          </a:p>
        </p:txBody>
      </p:sp>
      <p:sp>
        <p:nvSpPr>
          <p:cNvPr id="71" name="Rounded Rectangle 38">
            <a:extLst>
              <a:ext uri="{FF2B5EF4-FFF2-40B4-BE49-F238E27FC236}">
                <a16:creationId xmlns:a16="http://schemas.microsoft.com/office/drawing/2014/main" id="{CAD9A0EE-95D0-41DC-A178-7B62C9E22923}"/>
              </a:ext>
            </a:extLst>
          </p:cNvPr>
          <p:cNvSpPr/>
          <p:nvPr/>
        </p:nvSpPr>
        <p:spPr>
          <a:xfrm>
            <a:off x="38557200" y="27993475"/>
            <a:ext cx="11266714" cy="9514140"/>
          </a:xfrm>
          <a:prstGeom prst="roundRect">
            <a:avLst>
              <a:gd name="adj" fmla="val 6328"/>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2" name="Rounded Rectangle 48">
            <a:extLst>
              <a:ext uri="{FF2B5EF4-FFF2-40B4-BE49-F238E27FC236}">
                <a16:creationId xmlns:a16="http://schemas.microsoft.com/office/drawing/2014/main" id="{04808145-35EB-8810-D47A-872F7215D715}"/>
              </a:ext>
            </a:extLst>
          </p:cNvPr>
          <p:cNvSpPr/>
          <p:nvPr/>
        </p:nvSpPr>
        <p:spPr>
          <a:xfrm>
            <a:off x="39643957" y="27435281"/>
            <a:ext cx="9093200" cy="140425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5A11B1AD-48BA-AF4E-BDA8-722A80098C8F}"/>
              </a:ext>
            </a:extLst>
          </p:cNvPr>
          <p:cNvSpPr txBox="1"/>
          <p:nvPr/>
        </p:nvSpPr>
        <p:spPr>
          <a:xfrm>
            <a:off x="39158181" y="29119469"/>
            <a:ext cx="9906000" cy="8125301"/>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Symbolic regression and hill-climbing algorithm seem to work relatively well at generating synthetic data that mimics the distribution and relationships of the original data sets.</a:t>
            </a:r>
          </a:p>
          <a:p>
            <a:endParaRPr lang="en-US" sz="18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This could be used to increase the size of data sets that contain an insufficient number of samples, mitigate severe class imbalances that are causing models to ignore minority classes, and protect data sets that contain potentially private or sensitive data.</a:t>
            </a:r>
          </a:p>
          <a:p>
            <a:endParaRPr lang="en-US" sz="18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Future work may include testing a larger number of data sets with even more extreme class imbalances or very few samples, and evaluate how performance differs. Additionally, we could run further experiments to evaluate how well the privacy of sensitive data sets is preserved from synthetic data generation.</a:t>
            </a:r>
          </a:p>
        </p:txBody>
      </p:sp>
      <p:sp>
        <p:nvSpPr>
          <p:cNvPr id="75" name="Rounded Rectangle 34">
            <a:extLst>
              <a:ext uri="{FF2B5EF4-FFF2-40B4-BE49-F238E27FC236}">
                <a16:creationId xmlns:a16="http://schemas.microsoft.com/office/drawing/2014/main" id="{4F42BDAB-3A78-2C9A-8301-8296933AD316}"/>
              </a:ext>
            </a:extLst>
          </p:cNvPr>
          <p:cNvSpPr/>
          <p:nvPr/>
        </p:nvSpPr>
        <p:spPr>
          <a:xfrm>
            <a:off x="38658346" y="6003771"/>
            <a:ext cx="11266714" cy="20901132"/>
          </a:xfrm>
          <a:prstGeom prst="roundRect">
            <a:avLst>
              <a:gd name="adj" fmla="val 5912"/>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6" name="Rounded Rectangle 46">
            <a:extLst>
              <a:ext uri="{FF2B5EF4-FFF2-40B4-BE49-F238E27FC236}">
                <a16:creationId xmlns:a16="http://schemas.microsoft.com/office/drawing/2014/main" id="{DB77404C-5409-E20A-185E-28B854B8404B}"/>
              </a:ext>
            </a:extLst>
          </p:cNvPr>
          <p:cNvSpPr/>
          <p:nvPr/>
        </p:nvSpPr>
        <p:spPr>
          <a:xfrm>
            <a:off x="39731495" y="5594254"/>
            <a:ext cx="9093200" cy="140425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Analysis</a:t>
            </a:r>
          </a:p>
        </p:txBody>
      </p:sp>
      <p:sp>
        <p:nvSpPr>
          <p:cNvPr id="77" name="TextBox 76">
            <a:extLst>
              <a:ext uri="{FF2B5EF4-FFF2-40B4-BE49-F238E27FC236}">
                <a16:creationId xmlns:a16="http://schemas.microsoft.com/office/drawing/2014/main" id="{3354B924-1073-0F33-75AB-98E376F604AD}"/>
              </a:ext>
            </a:extLst>
          </p:cNvPr>
          <p:cNvSpPr txBox="1"/>
          <p:nvPr/>
        </p:nvSpPr>
        <p:spPr>
          <a:xfrm>
            <a:off x="38823447" y="7249326"/>
            <a:ext cx="10894406" cy="19790033"/>
          </a:xfrm>
          <a:prstGeom prst="rect">
            <a:avLst/>
          </a:prstGeom>
          <a:noFill/>
        </p:spPr>
        <p:txBody>
          <a:bodyPr wrap="square" rtlCol="0">
            <a:spAutoFit/>
          </a:bodyPr>
          <a:lstStyle/>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Models perform better on the augmented data set compared to the original data set. This is likely because the extra samples allowed the models to properly learn the relationship between the features. Additionally, sampling from the minority class (Malignant) may have allowed for an increase in performance since underrepresented classes are often the more misclassified samples.</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The severe class imbalance in the original Credit Card Fraud Detection data set results in mean precision and recall values of 0, since the models naively always predict the majority class.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Oversampling from the minority class using synthetic data by 10 times the original number of minority samples in the train set resulted in a dramatic increase in recall and precision, while maintaining accuracy. This signifies that the model is finally correctly classifying members of the minority class, and has learned the relationship between features rather than using heuristics to “cheat”.</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Training on a fully synthetic data set and doubling the size of the train set resulted in relatively similar performance on both the original and augmented data sets, with no significant improvement or detriment to precision, accuracy, or recall.</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This demonstrates that the synthetic data mimics the original data well enough that performance metrics stay relatively the same, while allowing us to circumvent the need for using potentially sensitive, private data, such as medical records, to train models.</a:t>
            </a:r>
          </a:p>
          <a:p>
            <a:endParaRPr lang="en-US" sz="3200" dirty="0">
              <a:latin typeface="Arial" panose="020B0604020202020204" pitchFamily="34" charset="0"/>
              <a:cs typeface="Arial" panose="020B0604020202020204" pitchFamily="34" charset="0"/>
            </a:endParaRPr>
          </a:p>
        </p:txBody>
      </p:sp>
      <p:cxnSp>
        <p:nvCxnSpPr>
          <p:cNvPr id="81" name="Straight Connector 80">
            <a:extLst>
              <a:ext uri="{FF2B5EF4-FFF2-40B4-BE49-F238E27FC236}">
                <a16:creationId xmlns:a16="http://schemas.microsoft.com/office/drawing/2014/main" id="{50E60353-1DC1-7C29-CAA0-C5888C98861E}"/>
              </a:ext>
            </a:extLst>
          </p:cNvPr>
          <p:cNvCxnSpPr>
            <a:cxnSpLocks/>
          </p:cNvCxnSpPr>
          <p:nvPr/>
        </p:nvCxnSpPr>
        <p:spPr>
          <a:xfrm>
            <a:off x="38975847" y="8003866"/>
            <a:ext cx="10661648" cy="0"/>
          </a:xfrm>
          <a:prstGeom prst="line">
            <a:avLst/>
          </a:prstGeom>
        </p:spPr>
        <p:style>
          <a:lnRef idx="1">
            <a:schemeClr val="accent2"/>
          </a:lnRef>
          <a:fillRef idx="0">
            <a:schemeClr val="accent2"/>
          </a:fillRef>
          <a:effectRef idx="0">
            <a:schemeClr val="accent2"/>
          </a:effectRef>
          <a:fontRef idx="minor">
            <a:schemeClr val="tx1"/>
          </a:fontRef>
        </p:style>
      </p:cxnSp>
      <p:sp>
        <p:nvSpPr>
          <p:cNvPr id="82" name="Rounded Rectangle 46">
            <a:extLst>
              <a:ext uri="{FF2B5EF4-FFF2-40B4-BE49-F238E27FC236}">
                <a16:creationId xmlns:a16="http://schemas.microsoft.com/office/drawing/2014/main" id="{FEEEDFD6-F5C9-F465-8C5B-7506195237EA}"/>
              </a:ext>
            </a:extLst>
          </p:cNvPr>
          <p:cNvSpPr/>
          <p:nvPr/>
        </p:nvSpPr>
        <p:spPr>
          <a:xfrm>
            <a:off x="39254792" y="7640184"/>
            <a:ext cx="10073822" cy="70023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CASE STUDY A: Insufficient Size</a:t>
            </a:r>
          </a:p>
        </p:txBody>
      </p:sp>
      <p:cxnSp>
        <p:nvCxnSpPr>
          <p:cNvPr id="83" name="Straight Connector 82">
            <a:extLst>
              <a:ext uri="{FF2B5EF4-FFF2-40B4-BE49-F238E27FC236}">
                <a16:creationId xmlns:a16="http://schemas.microsoft.com/office/drawing/2014/main" id="{A2C00DAE-D545-A59E-7E57-7F9DB07B9A5A}"/>
              </a:ext>
            </a:extLst>
          </p:cNvPr>
          <p:cNvCxnSpPr>
            <a:cxnSpLocks/>
          </p:cNvCxnSpPr>
          <p:nvPr/>
        </p:nvCxnSpPr>
        <p:spPr>
          <a:xfrm>
            <a:off x="38975847" y="13166121"/>
            <a:ext cx="10661648" cy="0"/>
          </a:xfrm>
          <a:prstGeom prst="line">
            <a:avLst/>
          </a:prstGeom>
        </p:spPr>
        <p:style>
          <a:lnRef idx="1">
            <a:schemeClr val="accent2"/>
          </a:lnRef>
          <a:fillRef idx="0">
            <a:schemeClr val="accent2"/>
          </a:fillRef>
          <a:effectRef idx="0">
            <a:schemeClr val="accent2"/>
          </a:effectRef>
          <a:fontRef idx="minor">
            <a:schemeClr val="tx1"/>
          </a:fontRef>
        </p:style>
      </p:cxnSp>
      <p:sp>
        <p:nvSpPr>
          <p:cNvPr id="84" name="Rounded Rectangle 46">
            <a:extLst>
              <a:ext uri="{FF2B5EF4-FFF2-40B4-BE49-F238E27FC236}">
                <a16:creationId xmlns:a16="http://schemas.microsoft.com/office/drawing/2014/main" id="{A24FC599-3FFE-5701-7B8C-4F9867119BB2}"/>
              </a:ext>
            </a:extLst>
          </p:cNvPr>
          <p:cNvSpPr/>
          <p:nvPr/>
        </p:nvSpPr>
        <p:spPr>
          <a:xfrm>
            <a:off x="39254792" y="12802439"/>
            <a:ext cx="10073822" cy="70023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CASE STUDY B: Class Imbalance</a:t>
            </a:r>
          </a:p>
        </p:txBody>
      </p:sp>
      <p:cxnSp>
        <p:nvCxnSpPr>
          <p:cNvPr id="85" name="Straight Connector 84">
            <a:extLst>
              <a:ext uri="{FF2B5EF4-FFF2-40B4-BE49-F238E27FC236}">
                <a16:creationId xmlns:a16="http://schemas.microsoft.com/office/drawing/2014/main" id="{C6DE7A4D-A650-358C-34C9-CD433D24ADBA}"/>
              </a:ext>
            </a:extLst>
          </p:cNvPr>
          <p:cNvCxnSpPr>
            <a:cxnSpLocks/>
          </p:cNvCxnSpPr>
          <p:nvPr/>
        </p:nvCxnSpPr>
        <p:spPr>
          <a:xfrm>
            <a:off x="38975847" y="20543433"/>
            <a:ext cx="10661648" cy="0"/>
          </a:xfrm>
          <a:prstGeom prst="line">
            <a:avLst/>
          </a:prstGeom>
        </p:spPr>
        <p:style>
          <a:lnRef idx="1">
            <a:schemeClr val="accent2"/>
          </a:lnRef>
          <a:fillRef idx="0">
            <a:schemeClr val="accent2"/>
          </a:fillRef>
          <a:effectRef idx="0">
            <a:schemeClr val="accent2"/>
          </a:effectRef>
          <a:fontRef idx="minor">
            <a:schemeClr val="tx1"/>
          </a:fontRef>
        </p:style>
      </p:cxnSp>
      <p:sp>
        <p:nvSpPr>
          <p:cNvPr id="86" name="Rounded Rectangle 46">
            <a:extLst>
              <a:ext uri="{FF2B5EF4-FFF2-40B4-BE49-F238E27FC236}">
                <a16:creationId xmlns:a16="http://schemas.microsoft.com/office/drawing/2014/main" id="{D173A398-337E-C3DE-C8DE-AB0D93BE80CE}"/>
              </a:ext>
            </a:extLst>
          </p:cNvPr>
          <p:cNvSpPr/>
          <p:nvPr/>
        </p:nvSpPr>
        <p:spPr>
          <a:xfrm>
            <a:off x="39254792" y="20179751"/>
            <a:ext cx="10073822" cy="700237"/>
          </a:xfrm>
          <a:prstGeom prst="round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CASE STUDY C: Privacy Protection</a:t>
            </a:r>
          </a:p>
        </p:txBody>
      </p:sp>
      <p:pic>
        <p:nvPicPr>
          <p:cNvPr id="87" name="Picture 86">
            <a:extLst>
              <a:ext uri="{FF2B5EF4-FFF2-40B4-BE49-F238E27FC236}">
                <a16:creationId xmlns:a16="http://schemas.microsoft.com/office/drawing/2014/main" id="{ACA8E4D6-6DAC-F724-F9AE-B0D8C754092B}"/>
              </a:ext>
            </a:extLst>
          </p:cNvPr>
          <p:cNvPicPr>
            <a:picLocks noChangeAspect="1"/>
          </p:cNvPicPr>
          <p:nvPr/>
        </p:nvPicPr>
        <p:blipFill>
          <a:blip r:embed="rId7"/>
          <a:stretch>
            <a:fillRect/>
          </a:stretch>
        </p:blipFill>
        <p:spPr>
          <a:xfrm>
            <a:off x="26037653" y="23113125"/>
            <a:ext cx="11013756" cy="2652705"/>
          </a:xfrm>
          <a:prstGeom prst="rect">
            <a:avLst/>
          </a:prstGeom>
        </p:spPr>
      </p:pic>
    </p:spTree>
    <p:extLst>
      <p:ext uri="{BB962C8B-B14F-4D97-AF65-F5344CB8AC3E}">
        <p14:creationId xmlns:p14="http://schemas.microsoft.com/office/powerpoint/2010/main" val="510069459"/>
      </p:ext>
    </p:extLst>
  </p:cSld>
  <p:clrMapOvr>
    <a:masterClrMapping/>
  </p:clrMapOvr>
</p:sld>
</file>

<file path=ppt/theme/theme1.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23748</TotalTime>
  <Words>1353</Words>
  <Application>Microsoft Office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vt:i4>
      </vt:variant>
    </vt:vector>
  </HeadingPairs>
  <TitlesOfParts>
    <vt:vector size="4" baseType="lpstr">
      <vt:lpstr>Arial</vt:lpstr>
      <vt:lpstr>FOUR COLUMN - 1</vt:lpstr>
      <vt:lpstr>Custom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R</cp:lastModifiedBy>
  <cp:revision>109</cp:revision>
  <cp:lastPrinted>2018-05-29T17:54:30Z</cp:lastPrinted>
  <dcterms:created xsi:type="dcterms:W3CDTF">2018-05-04T16:01:53Z</dcterms:created>
  <dcterms:modified xsi:type="dcterms:W3CDTF">2023-05-02T19:42:15Z</dcterms:modified>
</cp:coreProperties>
</file>