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71" r:id="rId6"/>
    <p:sldId id="272" r:id="rId7"/>
    <p:sldId id="27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D86-DDA9-2E49-74C6-5B0C2AE6C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540E-A8B4-DF70-42BB-616C463A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053A-8CF6-77F7-4997-6706B625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8A69-D094-4950-067C-EF490D98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2786-646E-85EB-7123-1649AD50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9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0ED1-607E-8A70-96C9-A5FAC6CD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62C0-7A62-1754-2975-27CB9F79C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C7E5-FF9B-749B-8251-B459DBF0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977A-2F3D-4855-F9EC-134416A8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C561-7BF8-9A4E-5818-C9FD1AC5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D399B-F92B-E57C-AF9D-3FEB73B9D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1078F-0D10-E1E0-9679-0DF2FA22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175C-801B-74B2-4B37-C3039E4D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066F-B5D9-58D0-164B-DCEC6575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1BE3-FB8E-8469-2AF7-A1825865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574D-DA38-40DF-65F0-2195B70C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F401-6A3E-6F2E-1C0B-76D910C1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C29E-AA73-6A5A-3BA1-1FA7856F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7DE5-9DDB-CF5A-2F89-81BDFCBB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D133-A791-0CD2-C3C9-5A54A9C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68B9-9B84-D56A-3D77-ACF2286C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113D4-B6CF-CF3C-B688-E3E55409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96A6-CF76-520E-9AD3-02D28EFC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59BF-8E77-A529-ED63-4FC4641C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51D9-49FF-D5A3-0DDD-33C06882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2872-6BAD-F743-7DA9-4DA4E97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3899-5737-B260-1B62-58062BF8E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952F5-1AC9-7862-5C39-CC6DEAB3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2048-1419-DCCF-57C9-198B2F8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2A2C0-2665-7C12-354A-583DBF8C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CAE5-E663-D386-FA36-C44A51C8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3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3114-1A4D-A158-70BB-BF6C53B9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B70A4-A775-3838-9B3C-5B295030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8F4E-099A-D566-27B9-2210EB17E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7D7D7-806B-3AA7-61CA-1B5888895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BBE4A-645C-91A8-FF76-8CEF0538D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87D46-ABE4-533C-8935-23F8490D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D48D9-DD0F-C37C-4795-6E8D91F4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74DC2-DBE3-028A-5BFA-266F0FBF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F734-6AE8-4678-93D0-CBE33B28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4E4CF-621B-D21D-7FB8-3D56CA64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831CB-599F-183F-FB21-7E3952B5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E9898-A062-8730-F52D-DD587C17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2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C042B-DA9C-0624-4319-B1038181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250F8-6B00-BE42-BF3D-52C15A85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F3EBB-5AFD-2C2F-3D9D-E5F09801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5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1E46-E9B1-5EDD-1C98-4F5CC523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11FE-E712-F7F6-F8B6-AD99E4A3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9760C-85B1-7F64-9633-1817C80C0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BD0C-21F6-C513-7704-885B6D89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26492-5FDE-5B72-7FA1-050CF415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2F75B-A73E-BBFC-F9CB-B8BEA7B7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FDC1-49E8-C111-C209-7B116E25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8B0E3-41B8-1B52-2919-96E4FE978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5FB98-D6FE-C257-81C0-39AAF5DF3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811C8-6151-CEBE-D2DC-3A65839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A31-2A35-4063-BCB4-43C799C6486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90E50-F81F-D256-B08A-67073336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B428E-659E-80D3-BF31-44B79E19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0389A-C56E-24D6-37AF-5D45B298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8489-7C43-B822-4586-6716F129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9490-D063-1368-EC77-6180C2E46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95A31-2A35-4063-BCB4-43C799C6486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E801-5701-1B11-D797-1C069D581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5888-3389-DCD6-60DD-603AF73E6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9F3D2-082F-41BE-B55E-BF2992BC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0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jamia/article/25/4/419/45696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phtracking.cdc.gov/DataExplor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sdr.cdc.gov/placeandhealth/svi/data_documentation_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3D41-E2A1-538A-3D67-841F44CE5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Determinants of Health (dataset)</a:t>
            </a:r>
          </a:p>
        </p:txBody>
      </p:sp>
    </p:spTree>
    <p:extLst>
      <p:ext uri="{BB962C8B-B14F-4D97-AF65-F5344CB8AC3E}">
        <p14:creationId xmlns:p14="http://schemas.microsoft.com/office/powerpoint/2010/main" val="191683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943C-CD1D-EA28-EAA0-26473015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8" y="37898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Reference article: 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FACETS: using open data to measure community social determinants of health | Journal of the American Medical Informatics Association | Oxford Academic (oup.com)</a:t>
            </a:r>
            <a:br>
              <a:rPr lang="en-US" sz="2000" dirty="0"/>
            </a:br>
            <a:r>
              <a:rPr lang="en-US" sz="2000" b="0" i="0" dirty="0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Factors Affecting Communities and Enabling Targeted Services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2CBA8-AA63-CD92-DAEE-CD5D76B91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66736"/>
              </p:ext>
            </p:extLst>
          </p:nvPr>
        </p:nvGraphicFramePr>
        <p:xfrm>
          <a:off x="512618" y="1862513"/>
          <a:ext cx="985058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385">
                  <a:extLst>
                    <a:ext uri="{9D8B030D-6E8A-4147-A177-3AD203B41FA5}">
                      <a16:colId xmlns:a16="http://schemas.microsoft.com/office/drawing/2014/main" val="1451485946"/>
                    </a:ext>
                  </a:extLst>
                </a:gridCol>
                <a:gridCol w="4566197">
                  <a:extLst>
                    <a:ext uri="{9D8B030D-6E8A-4147-A177-3AD203B41FA5}">
                      <a16:colId xmlns:a16="http://schemas.microsoft.com/office/drawing/2014/main" val="4238114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Census, 11 digit FIPS code for 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4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population, % each race/ethnic group, % citizen/non citizen, school going, education level, % poverty, med household income, employment rate, insured/uninsured,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7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Respiratory hazard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EPA National Air Toxics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3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access to healthy food (1/2 mile)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USDA Food Access Research Atlas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Population-weighted distance to closest 7 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4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Neighborhood walkability scale, percentile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Rundle- Columbia BEH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95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Tobacco retailers/1000 population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CA- STATE open data- active tobacco retailers- 600 non-geocoded not added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6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6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943C-CD1D-EA28-EAA0-26473015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Reference: FACETS </a:t>
            </a:r>
            <a:br>
              <a:rPr lang="en-US" dirty="0"/>
            </a:br>
            <a:r>
              <a:rPr lang="en-US" sz="1800" b="0" i="0" dirty="0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Factors Affecting Communities and Enabling Targeted Services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2CBA8-AA63-CD92-DAEE-CD5D76B91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72105"/>
              </p:ext>
            </p:extLst>
          </p:nvPr>
        </p:nvGraphicFramePr>
        <p:xfrm>
          <a:off x="512618" y="1862513"/>
          <a:ext cx="9850582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385">
                  <a:extLst>
                    <a:ext uri="{9D8B030D-6E8A-4147-A177-3AD203B41FA5}">
                      <a16:colId xmlns:a16="http://schemas.microsoft.com/office/drawing/2014/main" val="1451485946"/>
                    </a:ext>
                  </a:extLst>
                </a:gridCol>
                <a:gridCol w="4566197">
                  <a:extLst>
                    <a:ext uri="{9D8B030D-6E8A-4147-A177-3AD203B41FA5}">
                      <a16:colId xmlns:a16="http://schemas.microsoft.com/office/drawing/2014/main" val="4238114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GINI inequality index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Census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4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# of 7 serious crimes /1000 population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State-CA open data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nypd</a:t>
                      </a: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7 major felony incidents geocoded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7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Social Vulnerability index- total themes percentile- higher is more vulnerable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CDC SVI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3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Housing violations per 1000 rental units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Furman center converted to 2010 tracts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4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95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6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08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05D-726B-CF52-B2FA-BE19C312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Dataset collection: </a:t>
            </a:r>
            <a:br>
              <a:rPr lang="en-US" sz="4000" dirty="0">
                <a:latin typeface="+mn-lt"/>
              </a:rPr>
            </a:br>
            <a:r>
              <a:rPr lang="en-US" sz="2000" dirty="0">
                <a:latin typeface="+mn-lt"/>
              </a:rPr>
              <a:t>CDC query panel – NEPHTN-</a:t>
            </a:r>
            <a:r>
              <a:rPr lang="en-US" sz="2000" b="0" i="0" dirty="0">
                <a:effectLst/>
                <a:latin typeface="+mn-lt"/>
              </a:rPr>
              <a:t>National Environmental Public Health Tracking Network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6863-7564-3A6B-74FB-CF59364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National Environmental Public Health Tracking Network Data Explorer (cdc.gov)</a:t>
            </a:r>
            <a:r>
              <a:rPr lang="en-US" dirty="0"/>
              <a:t> </a:t>
            </a:r>
          </a:p>
          <a:p>
            <a:r>
              <a:rPr lang="en-US" dirty="0"/>
              <a:t>SDOH Factors 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Life risk factors: crude prevalence, adults &gt;= 18 years, CA state, all census tract, 2020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Alcohol use: prevalence of binge drinking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Overweight &amp; obesity: crude prevalence of obesity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Physical activity: no leisure time for physical activity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Sleep: less than 7 hours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Smoking: prevalence of current smoking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6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05D-726B-CF52-B2FA-BE19C312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Dataset collection: </a:t>
            </a:r>
            <a:br>
              <a:rPr lang="en-US" sz="4000" dirty="0">
                <a:latin typeface="+mn-lt"/>
              </a:rPr>
            </a:br>
            <a:r>
              <a:rPr lang="en-US" sz="2000" dirty="0">
                <a:latin typeface="+mn-lt"/>
              </a:rPr>
              <a:t>CDC query panel – NEPHTN-</a:t>
            </a:r>
            <a:r>
              <a:rPr lang="en-US" sz="2000" b="0" i="0" dirty="0">
                <a:effectLst/>
                <a:latin typeface="+mn-lt"/>
              </a:rPr>
              <a:t>National Environmental Public Health Tracking Network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6863-7564-3A6B-74FB-CF593643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48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SDOH Factors 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Community design: CA state, all census tract, 2020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Access to parks within 1 or ½ mile distance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COVID demographics: CA state, all census tract, 2020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Percent of population by COVID demographics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populations and vulnerabilities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Demographics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% of population &gt;= 5 years that speak English less than very well.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% of population with single parent household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6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05D-726B-CF52-B2FA-BE19C312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Dataset collection: </a:t>
            </a:r>
            <a:br>
              <a:rPr lang="en-US" sz="4000" dirty="0">
                <a:latin typeface="+mn-lt"/>
              </a:rPr>
            </a:br>
            <a:r>
              <a:rPr lang="en-US" sz="2000" dirty="0">
                <a:latin typeface="+mn-lt"/>
              </a:rPr>
              <a:t>CDC query panel – NEPHTN-</a:t>
            </a:r>
            <a:r>
              <a:rPr lang="en-US" sz="2000" b="0" i="0" dirty="0">
                <a:effectLst/>
                <a:latin typeface="+mn-lt"/>
              </a:rPr>
              <a:t>National Environmental Public Health Tracking Network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6863-7564-3A6B-74FB-CF59364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SDOH Factors 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populations and vulnerabilities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Health status: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Crude prevalence of depression among adults &gt;= 18 years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Crude prevalence of self rated health status among adults &gt;=18 </a:t>
            </a:r>
            <a:r>
              <a:rPr lang="en-US" dirty="0" err="1"/>
              <a:t>yrs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Number of people &gt;= 5 years of age with a disability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Prevention: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Crude prevalence current lack of health insurance, 18-65 years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Crude prevalence of doctor visits for routine check up among adults &gt;18 years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05D-726B-CF52-B2FA-BE19C312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Dataset collection: </a:t>
            </a:r>
            <a:br>
              <a:rPr lang="en-US" sz="4000" dirty="0">
                <a:latin typeface="+mn-lt"/>
              </a:rPr>
            </a:br>
            <a:r>
              <a:rPr lang="en-US" sz="2000" dirty="0">
                <a:latin typeface="+mn-lt"/>
              </a:rPr>
              <a:t>CDC query panel – NEPHTN-</a:t>
            </a:r>
            <a:r>
              <a:rPr lang="en-US" sz="2000" b="0" i="0" dirty="0">
                <a:effectLst/>
                <a:latin typeface="+mn-lt"/>
              </a:rPr>
              <a:t>National Environmental Public Health Tracking Network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6863-7564-3A6B-74FB-CF59364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SDOH Factors 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populations and vulnerabilities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Socio economic status: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Number of people &gt;=16 years unemployed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7B05-8796-A850-303F-033EB5EF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ATSDR 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DBF2-8C10-B8E7-904A-C2E50E97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CDC/ATSDR Social Vulnerability Index (SVI)</a:t>
            </a:r>
          </a:p>
          <a:p>
            <a:r>
              <a:rPr lang="en-US" dirty="0"/>
              <a:t>Year: 2020, dataset: </a:t>
            </a:r>
            <a:r>
              <a:rPr lang="en-US" dirty="0">
                <a:highlight>
                  <a:srgbClr val="FFFF00"/>
                </a:highlight>
              </a:rPr>
              <a:t>RPL_THEMES column</a:t>
            </a:r>
          </a:p>
          <a:p>
            <a:r>
              <a:rPr lang="en-US" dirty="0"/>
              <a:t>Geographical location: CA, census tract level, FIPS – 11 digit code</a:t>
            </a:r>
          </a:p>
          <a:p>
            <a:r>
              <a:rPr lang="en-US" dirty="0"/>
              <a:t>Available at: </a:t>
            </a:r>
            <a:r>
              <a:rPr lang="en-US" dirty="0">
                <a:hlinkClick r:id="rId2"/>
              </a:rPr>
              <a:t>CDC/ATSDR SVI Data and Documentation Download | Place and Health | ATSDR</a:t>
            </a:r>
            <a:r>
              <a:rPr lang="en-US" dirty="0"/>
              <a:t> </a:t>
            </a:r>
          </a:p>
          <a:p>
            <a:r>
              <a:rPr lang="en-US" dirty="0"/>
              <a:t>What is SVI?  </a:t>
            </a:r>
          </a:p>
          <a:p>
            <a:pPr lvl="1"/>
            <a:r>
              <a:rPr lang="en-US" dirty="0"/>
              <a:t>Relative vulnerability a region/location. Ranks based on 16 social factors</a:t>
            </a:r>
          </a:p>
          <a:p>
            <a:pPr lvl="1"/>
            <a:r>
              <a:rPr lang="en-US" dirty="0"/>
              <a:t>help public health officials and emergency response planners identify and map the communities that will most likely need support before, during, and after a hazardous event</a:t>
            </a:r>
          </a:p>
        </p:txBody>
      </p:sp>
    </p:spTree>
    <p:extLst>
      <p:ext uri="{BB962C8B-B14F-4D97-AF65-F5344CB8AC3E}">
        <p14:creationId xmlns:p14="http://schemas.microsoft.com/office/powerpoint/2010/main" val="321977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583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Merriweather</vt:lpstr>
      <vt:lpstr>Wingdings</vt:lpstr>
      <vt:lpstr>Office Theme</vt:lpstr>
      <vt:lpstr>Social Determinants of Health (dataset)</vt:lpstr>
      <vt:lpstr>Reference article:  FACETS: using open data to measure community social determinants of health | Journal of the American Medical Informatics Association | Oxford Academic (oup.com) Factors Affecting Communities and Enabling Targeted Services</vt:lpstr>
      <vt:lpstr>Reference: FACETS  Factors Affecting Communities and Enabling Targeted Services</vt:lpstr>
      <vt:lpstr>Dataset collection:  CDC query panel – NEPHTN-National Environmental Public Health Tracking Network</vt:lpstr>
      <vt:lpstr>Dataset collection:  CDC query panel – NEPHTN-National Environmental Public Health Tracking Network</vt:lpstr>
      <vt:lpstr>Dataset collection:  CDC query panel – NEPHTN-National Environmental Public Health Tracking Network</vt:lpstr>
      <vt:lpstr>Dataset collection:  CDC query panel – NEPHTN-National Environmental Public Health Tracking Network</vt:lpstr>
      <vt:lpstr>ATSDR datasets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Determinants of Health (dataset)</dc:title>
  <dc:creator>Koonisetty, Kranthi Swaroop</dc:creator>
  <cp:lastModifiedBy>Koonisetty, Kranthi Swaroop</cp:lastModifiedBy>
  <cp:revision>21</cp:revision>
  <dcterms:created xsi:type="dcterms:W3CDTF">2024-04-01T15:24:52Z</dcterms:created>
  <dcterms:modified xsi:type="dcterms:W3CDTF">2024-04-02T00:30:15Z</dcterms:modified>
</cp:coreProperties>
</file>