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26"/>
  </p:notesMasterIdLst>
  <p:sldIdLst>
    <p:sldId id="256" r:id="rId5"/>
    <p:sldId id="257" r:id="rId6"/>
    <p:sldId id="262" r:id="rId7"/>
    <p:sldId id="258" r:id="rId8"/>
    <p:sldId id="260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78" r:id="rId19"/>
    <p:sldId id="279" r:id="rId20"/>
    <p:sldId id="263" r:id="rId21"/>
    <p:sldId id="264" r:id="rId22"/>
    <p:sldId id="267" r:id="rId23"/>
    <p:sldId id="26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D8719-DE2B-9FEF-3070-F5DB7F174E4E}" v="215" dt="2024-04-29T23:08:55.778"/>
    <p1510:client id="{A8165569-4CD4-EA4B-9EB6-C99524992355}" v="1873" dt="2024-04-29T02:00:56.789"/>
    <p1510:client id="{C2412155-C76E-3346-8874-81F2B1783949}" v="16" dt="2024-04-29T22:33:05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8C0B0-FD4F-524B-B823-F907501BE8D0}" type="doc">
      <dgm:prSet loTypeId="urn:microsoft.com/office/officeart/2005/8/layout/venn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871F24-2E96-8A4B-A2B7-6371C95E0563}">
      <dgm:prSet/>
      <dgm:spPr/>
      <dgm:t>
        <a:bodyPr/>
        <a:lstStyle/>
        <a:p>
          <a:r>
            <a:rPr lang="en-US"/>
            <a:t>Economic stability</a:t>
          </a:r>
        </a:p>
      </dgm:t>
    </dgm:pt>
    <dgm:pt modelId="{A970F370-FE69-2C43-A58A-32938D058C5E}" type="parTrans" cxnId="{6948A1AD-AEDA-6B41-81A3-3BF149C4B256}">
      <dgm:prSet/>
      <dgm:spPr/>
      <dgm:t>
        <a:bodyPr/>
        <a:lstStyle/>
        <a:p>
          <a:endParaRPr lang="en-US"/>
        </a:p>
      </dgm:t>
    </dgm:pt>
    <dgm:pt modelId="{40A3A2A0-981D-5B4A-BEAF-1F375D7F09D1}" type="sibTrans" cxnId="{6948A1AD-AEDA-6B41-81A3-3BF149C4B256}">
      <dgm:prSet/>
      <dgm:spPr/>
      <dgm:t>
        <a:bodyPr/>
        <a:lstStyle/>
        <a:p>
          <a:endParaRPr lang="en-US"/>
        </a:p>
      </dgm:t>
    </dgm:pt>
    <dgm:pt modelId="{75867632-9E33-6A4E-88DC-80D0639B68F2}">
      <dgm:prSet/>
      <dgm:spPr/>
      <dgm:t>
        <a:bodyPr/>
        <a:lstStyle/>
        <a:p>
          <a:r>
            <a:rPr lang="en-US"/>
            <a:t>Education access and quality</a:t>
          </a:r>
        </a:p>
      </dgm:t>
    </dgm:pt>
    <dgm:pt modelId="{F7630FD7-B82A-5748-8A4E-1A20BF876C59}" type="parTrans" cxnId="{39BBE710-2E53-0846-A7A8-9074A3BAB068}">
      <dgm:prSet/>
      <dgm:spPr/>
      <dgm:t>
        <a:bodyPr/>
        <a:lstStyle/>
        <a:p>
          <a:endParaRPr lang="en-US"/>
        </a:p>
      </dgm:t>
    </dgm:pt>
    <dgm:pt modelId="{BB52F181-048A-944B-B989-D01087390F06}" type="sibTrans" cxnId="{39BBE710-2E53-0846-A7A8-9074A3BAB068}">
      <dgm:prSet/>
      <dgm:spPr/>
      <dgm:t>
        <a:bodyPr/>
        <a:lstStyle/>
        <a:p>
          <a:endParaRPr lang="en-US"/>
        </a:p>
      </dgm:t>
    </dgm:pt>
    <dgm:pt modelId="{87C3789A-3097-8A4E-BB38-E34924CE822A}">
      <dgm:prSet/>
      <dgm:spPr/>
      <dgm:t>
        <a:bodyPr/>
        <a:lstStyle/>
        <a:p>
          <a:r>
            <a:rPr lang="en-US"/>
            <a:t>Health care access and quality</a:t>
          </a:r>
        </a:p>
      </dgm:t>
    </dgm:pt>
    <dgm:pt modelId="{8C5405C8-7306-B743-A632-3FF641F32180}" type="parTrans" cxnId="{C06D8C64-99DD-1E46-86D5-A442C75C91AC}">
      <dgm:prSet/>
      <dgm:spPr/>
      <dgm:t>
        <a:bodyPr/>
        <a:lstStyle/>
        <a:p>
          <a:endParaRPr lang="en-US"/>
        </a:p>
      </dgm:t>
    </dgm:pt>
    <dgm:pt modelId="{33F02DDB-D2C2-FB40-AD31-3B621EDB864B}" type="sibTrans" cxnId="{C06D8C64-99DD-1E46-86D5-A442C75C91AC}">
      <dgm:prSet/>
      <dgm:spPr/>
      <dgm:t>
        <a:bodyPr/>
        <a:lstStyle/>
        <a:p>
          <a:endParaRPr lang="en-US"/>
        </a:p>
      </dgm:t>
    </dgm:pt>
    <dgm:pt modelId="{9B191FFC-9D08-A945-9DC0-F64C89031012}">
      <dgm:prSet/>
      <dgm:spPr/>
      <dgm:t>
        <a:bodyPr/>
        <a:lstStyle/>
        <a:p>
          <a:r>
            <a:rPr lang="en-US"/>
            <a:t>Neighborhood and built environment</a:t>
          </a:r>
        </a:p>
      </dgm:t>
    </dgm:pt>
    <dgm:pt modelId="{0E12252F-211C-A545-8110-B337BCD77648}" type="parTrans" cxnId="{C7EC16EE-310A-AD4A-BB29-0A5C958F3AB9}">
      <dgm:prSet/>
      <dgm:spPr/>
      <dgm:t>
        <a:bodyPr/>
        <a:lstStyle/>
        <a:p>
          <a:endParaRPr lang="en-US"/>
        </a:p>
      </dgm:t>
    </dgm:pt>
    <dgm:pt modelId="{A646C38F-EA95-954E-B06A-3349BAA30491}" type="sibTrans" cxnId="{C7EC16EE-310A-AD4A-BB29-0A5C958F3AB9}">
      <dgm:prSet/>
      <dgm:spPr/>
      <dgm:t>
        <a:bodyPr/>
        <a:lstStyle/>
        <a:p>
          <a:endParaRPr lang="en-US"/>
        </a:p>
      </dgm:t>
    </dgm:pt>
    <dgm:pt modelId="{85FBF6AC-B3B6-8649-A10E-9F7FFF31D3ED}">
      <dgm:prSet/>
      <dgm:spPr/>
      <dgm:t>
        <a:bodyPr/>
        <a:lstStyle/>
        <a:p>
          <a:r>
            <a:rPr lang="en-US"/>
            <a:t>Social and community context</a:t>
          </a:r>
        </a:p>
      </dgm:t>
    </dgm:pt>
    <dgm:pt modelId="{04D6C9D8-A3CC-C849-87AD-0677420517F5}" type="parTrans" cxnId="{EB4A6B78-0B10-794D-8A09-A6C01CCF1D62}">
      <dgm:prSet/>
      <dgm:spPr/>
      <dgm:t>
        <a:bodyPr/>
        <a:lstStyle/>
        <a:p>
          <a:endParaRPr lang="en-US"/>
        </a:p>
      </dgm:t>
    </dgm:pt>
    <dgm:pt modelId="{E877F3DD-DB2C-C24E-93B9-72AFFF39AB02}" type="sibTrans" cxnId="{EB4A6B78-0B10-794D-8A09-A6C01CCF1D62}">
      <dgm:prSet/>
      <dgm:spPr/>
      <dgm:t>
        <a:bodyPr/>
        <a:lstStyle/>
        <a:p>
          <a:endParaRPr lang="en-US"/>
        </a:p>
      </dgm:t>
    </dgm:pt>
    <dgm:pt modelId="{49BAB34F-43B2-AE4D-AA20-908EDC81C581}" type="pres">
      <dgm:prSet presAssocID="{C978C0B0-FD4F-524B-B823-F907501BE8D0}" presName="compositeShape" presStyleCnt="0">
        <dgm:presLayoutVars>
          <dgm:chMax val="7"/>
          <dgm:dir/>
          <dgm:resizeHandles val="exact"/>
        </dgm:presLayoutVars>
      </dgm:prSet>
      <dgm:spPr/>
    </dgm:pt>
    <dgm:pt modelId="{A8CB5723-F2CF-A145-B696-CAFA5D3FC724}" type="pres">
      <dgm:prSet presAssocID="{B6871F24-2E96-8A4B-A2B7-6371C95E0563}" presName="circ1" presStyleLbl="vennNode1" presStyleIdx="0" presStyleCnt="5"/>
      <dgm:spPr/>
    </dgm:pt>
    <dgm:pt modelId="{EAAE180F-84CA-B748-BE97-71511DC1F4AF}" type="pres">
      <dgm:prSet presAssocID="{B6871F24-2E96-8A4B-A2B7-6371C95E056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99ABF5-C3D4-E34A-8475-7BEFEF521644}" type="pres">
      <dgm:prSet presAssocID="{75867632-9E33-6A4E-88DC-80D0639B68F2}" presName="circ2" presStyleLbl="vennNode1" presStyleIdx="1" presStyleCnt="5"/>
      <dgm:spPr/>
    </dgm:pt>
    <dgm:pt modelId="{FE2D89EA-DE7E-DA46-B413-8C7BD283AC9E}" type="pres">
      <dgm:prSet presAssocID="{75867632-9E33-6A4E-88DC-80D0639B68F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557D54-D627-134E-8786-4DD9B1412B2A}" type="pres">
      <dgm:prSet presAssocID="{87C3789A-3097-8A4E-BB38-E34924CE822A}" presName="circ3" presStyleLbl="vennNode1" presStyleIdx="2" presStyleCnt="5"/>
      <dgm:spPr/>
    </dgm:pt>
    <dgm:pt modelId="{C17D334E-6079-4645-BA3C-BC983F83764F}" type="pres">
      <dgm:prSet presAssocID="{87C3789A-3097-8A4E-BB38-E34924CE822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C90276C-5004-1143-A271-C17E4F939BEE}" type="pres">
      <dgm:prSet presAssocID="{9B191FFC-9D08-A945-9DC0-F64C89031012}" presName="circ4" presStyleLbl="vennNode1" presStyleIdx="3" presStyleCnt="5"/>
      <dgm:spPr/>
    </dgm:pt>
    <dgm:pt modelId="{8F1B6F91-CB81-F448-A30C-108CDF6EAFD8}" type="pres">
      <dgm:prSet presAssocID="{9B191FFC-9D08-A945-9DC0-F64C8903101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187FA6-49AF-8048-99F1-2725123BF777}" type="pres">
      <dgm:prSet presAssocID="{85FBF6AC-B3B6-8649-A10E-9F7FFF31D3ED}" presName="circ5" presStyleLbl="vennNode1" presStyleIdx="4" presStyleCnt="5"/>
      <dgm:spPr/>
    </dgm:pt>
    <dgm:pt modelId="{62A713F9-C1DF-9D42-908D-1D96CF87636C}" type="pres">
      <dgm:prSet presAssocID="{85FBF6AC-B3B6-8649-A10E-9F7FFF31D3ED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9BBE710-2E53-0846-A7A8-9074A3BAB068}" srcId="{C978C0B0-FD4F-524B-B823-F907501BE8D0}" destId="{75867632-9E33-6A4E-88DC-80D0639B68F2}" srcOrd="1" destOrd="0" parTransId="{F7630FD7-B82A-5748-8A4E-1A20BF876C59}" sibTransId="{BB52F181-048A-944B-B989-D01087390F06}"/>
    <dgm:cxn modelId="{55DA3F36-A109-904D-913A-2764414AC6A8}" type="presOf" srcId="{85FBF6AC-B3B6-8649-A10E-9F7FFF31D3ED}" destId="{62A713F9-C1DF-9D42-908D-1D96CF87636C}" srcOrd="0" destOrd="0" presId="urn:microsoft.com/office/officeart/2005/8/layout/venn1"/>
    <dgm:cxn modelId="{C06D8C64-99DD-1E46-86D5-A442C75C91AC}" srcId="{C978C0B0-FD4F-524B-B823-F907501BE8D0}" destId="{87C3789A-3097-8A4E-BB38-E34924CE822A}" srcOrd="2" destOrd="0" parTransId="{8C5405C8-7306-B743-A632-3FF641F32180}" sibTransId="{33F02DDB-D2C2-FB40-AD31-3B621EDB864B}"/>
    <dgm:cxn modelId="{9C950F6C-6FF1-D441-844C-14F9A2DD5B99}" type="presOf" srcId="{B6871F24-2E96-8A4B-A2B7-6371C95E0563}" destId="{EAAE180F-84CA-B748-BE97-71511DC1F4AF}" srcOrd="0" destOrd="0" presId="urn:microsoft.com/office/officeart/2005/8/layout/venn1"/>
    <dgm:cxn modelId="{5D71C274-3734-C446-8742-4D0CDF030B5B}" type="presOf" srcId="{C978C0B0-FD4F-524B-B823-F907501BE8D0}" destId="{49BAB34F-43B2-AE4D-AA20-908EDC81C581}" srcOrd="0" destOrd="0" presId="urn:microsoft.com/office/officeart/2005/8/layout/venn1"/>
    <dgm:cxn modelId="{EB4A6B78-0B10-794D-8A09-A6C01CCF1D62}" srcId="{C978C0B0-FD4F-524B-B823-F907501BE8D0}" destId="{85FBF6AC-B3B6-8649-A10E-9F7FFF31D3ED}" srcOrd="4" destOrd="0" parTransId="{04D6C9D8-A3CC-C849-87AD-0677420517F5}" sibTransId="{E877F3DD-DB2C-C24E-93B9-72AFFF39AB02}"/>
    <dgm:cxn modelId="{B4013079-ABFA-0D44-9F17-35C7D6D80278}" type="presOf" srcId="{87C3789A-3097-8A4E-BB38-E34924CE822A}" destId="{C17D334E-6079-4645-BA3C-BC983F83764F}" srcOrd="0" destOrd="0" presId="urn:microsoft.com/office/officeart/2005/8/layout/venn1"/>
    <dgm:cxn modelId="{6948A1AD-AEDA-6B41-81A3-3BF149C4B256}" srcId="{C978C0B0-FD4F-524B-B823-F907501BE8D0}" destId="{B6871F24-2E96-8A4B-A2B7-6371C95E0563}" srcOrd="0" destOrd="0" parTransId="{A970F370-FE69-2C43-A58A-32938D058C5E}" sibTransId="{40A3A2A0-981D-5B4A-BEAF-1F375D7F09D1}"/>
    <dgm:cxn modelId="{827BE8D0-CB9F-F54C-BA6B-4EC1961E2FED}" type="presOf" srcId="{75867632-9E33-6A4E-88DC-80D0639B68F2}" destId="{FE2D89EA-DE7E-DA46-B413-8C7BD283AC9E}" srcOrd="0" destOrd="0" presId="urn:microsoft.com/office/officeart/2005/8/layout/venn1"/>
    <dgm:cxn modelId="{C7EC16EE-310A-AD4A-BB29-0A5C958F3AB9}" srcId="{C978C0B0-FD4F-524B-B823-F907501BE8D0}" destId="{9B191FFC-9D08-A945-9DC0-F64C89031012}" srcOrd="3" destOrd="0" parTransId="{0E12252F-211C-A545-8110-B337BCD77648}" sibTransId="{A646C38F-EA95-954E-B06A-3349BAA30491}"/>
    <dgm:cxn modelId="{7077D3F3-7947-864D-A341-21E96D30368A}" type="presOf" srcId="{9B191FFC-9D08-A945-9DC0-F64C89031012}" destId="{8F1B6F91-CB81-F448-A30C-108CDF6EAFD8}" srcOrd="0" destOrd="0" presId="urn:microsoft.com/office/officeart/2005/8/layout/venn1"/>
    <dgm:cxn modelId="{2E8CCBC7-2CD3-FE4C-AB9F-34F76688E61F}" type="presParOf" srcId="{49BAB34F-43B2-AE4D-AA20-908EDC81C581}" destId="{A8CB5723-F2CF-A145-B696-CAFA5D3FC724}" srcOrd="0" destOrd="0" presId="urn:microsoft.com/office/officeart/2005/8/layout/venn1"/>
    <dgm:cxn modelId="{EF616907-A47D-9C4B-84A3-EBD0C9D1F066}" type="presParOf" srcId="{49BAB34F-43B2-AE4D-AA20-908EDC81C581}" destId="{EAAE180F-84CA-B748-BE97-71511DC1F4AF}" srcOrd="1" destOrd="0" presId="urn:microsoft.com/office/officeart/2005/8/layout/venn1"/>
    <dgm:cxn modelId="{0A53310D-3DA6-AD40-819A-96C305B98ED8}" type="presParOf" srcId="{49BAB34F-43B2-AE4D-AA20-908EDC81C581}" destId="{3E99ABF5-C3D4-E34A-8475-7BEFEF521644}" srcOrd="2" destOrd="0" presId="urn:microsoft.com/office/officeart/2005/8/layout/venn1"/>
    <dgm:cxn modelId="{7FD314A0-481D-C445-8C96-18EF76A453A0}" type="presParOf" srcId="{49BAB34F-43B2-AE4D-AA20-908EDC81C581}" destId="{FE2D89EA-DE7E-DA46-B413-8C7BD283AC9E}" srcOrd="3" destOrd="0" presId="urn:microsoft.com/office/officeart/2005/8/layout/venn1"/>
    <dgm:cxn modelId="{D3A3F70F-4506-AC4B-B27C-D8D32B01B8F2}" type="presParOf" srcId="{49BAB34F-43B2-AE4D-AA20-908EDC81C581}" destId="{EC557D54-D627-134E-8786-4DD9B1412B2A}" srcOrd="4" destOrd="0" presId="urn:microsoft.com/office/officeart/2005/8/layout/venn1"/>
    <dgm:cxn modelId="{91F5B0DE-630C-3149-BCD5-EF3F55E5551F}" type="presParOf" srcId="{49BAB34F-43B2-AE4D-AA20-908EDC81C581}" destId="{C17D334E-6079-4645-BA3C-BC983F83764F}" srcOrd="5" destOrd="0" presId="urn:microsoft.com/office/officeart/2005/8/layout/venn1"/>
    <dgm:cxn modelId="{85C12019-CED6-A143-9D07-67DECF495618}" type="presParOf" srcId="{49BAB34F-43B2-AE4D-AA20-908EDC81C581}" destId="{DC90276C-5004-1143-A271-C17E4F939BEE}" srcOrd="6" destOrd="0" presId="urn:microsoft.com/office/officeart/2005/8/layout/venn1"/>
    <dgm:cxn modelId="{1E1AC462-F0DC-664A-9810-F5424A3A0327}" type="presParOf" srcId="{49BAB34F-43B2-AE4D-AA20-908EDC81C581}" destId="{8F1B6F91-CB81-F448-A30C-108CDF6EAFD8}" srcOrd="7" destOrd="0" presId="urn:microsoft.com/office/officeart/2005/8/layout/venn1"/>
    <dgm:cxn modelId="{4C8226FC-8456-0D4B-8C7A-634BF33DA5C6}" type="presParOf" srcId="{49BAB34F-43B2-AE4D-AA20-908EDC81C581}" destId="{A4187FA6-49AF-8048-99F1-2725123BF777}" srcOrd="8" destOrd="0" presId="urn:microsoft.com/office/officeart/2005/8/layout/venn1"/>
    <dgm:cxn modelId="{B6BEB1A4-767B-2942-A25F-378A3F7E0831}" type="presParOf" srcId="{49BAB34F-43B2-AE4D-AA20-908EDC81C581}" destId="{62A713F9-C1DF-9D42-908D-1D96CF87636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49F74-77F5-4EF4-ACB3-33BBBF246F4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B23741-C718-4B55-95C8-B667C943B8B0}">
      <dgm:prSet/>
      <dgm:spPr/>
      <dgm:t>
        <a:bodyPr/>
        <a:lstStyle/>
        <a:p>
          <a:r>
            <a:rPr lang="en-US"/>
            <a:t>Is there correlation between health insurance, income and educational attainment in CA?</a:t>
          </a:r>
        </a:p>
      </dgm:t>
    </dgm:pt>
    <dgm:pt modelId="{6046A1F7-CBD6-4C94-831A-ADF501C8D2CB}" type="parTrans" cxnId="{96F24BC7-48A3-4D2B-8598-14D65A15415E}">
      <dgm:prSet/>
      <dgm:spPr/>
      <dgm:t>
        <a:bodyPr/>
        <a:lstStyle/>
        <a:p>
          <a:endParaRPr lang="en-US"/>
        </a:p>
      </dgm:t>
    </dgm:pt>
    <dgm:pt modelId="{DD11A59C-DB27-4DA0-8445-BE4FD82BD5FC}" type="sibTrans" cxnId="{96F24BC7-48A3-4D2B-8598-14D65A15415E}">
      <dgm:prSet/>
      <dgm:spPr/>
      <dgm:t>
        <a:bodyPr/>
        <a:lstStyle/>
        <a:p>
          <a:endParaRPr lang="en-US"/>
        </a:p>
      </dgm:t>
    </dgm:pt>
    <dgm:pt modelId="{C89B48B8-1752-4483-B948-625540A56125}">
      <dgm:prSet/>
      <dgm:spPr/>
      <dgm:t>
        <a:bodyPr/>
        <a:lstStyle/>
        <a:p>
          <a:r>
            <a:rPr lang="en-US"/>
            <a:t>Are health risk behaviors (tobacco use, alcohol use, sedentary lifestyle) more prevalent by gender or county or census tract?</a:t>
          </a:r>
        </a:p>
      </dgm:t>
    </dgm:pt>
    <dgm:pt modelId="{D2423C3C-5A4F-431A-8374-F088E641A173}" type="parTrans" cxnId="{0EC0E2EE-8C01-47D3-9F86-E65C07AB9F89}">
      <dgm:prSet/>
      <dgm:spPr/>
      <dgm:t>
        <a:bodyPr/>
        <a:lstStyle/>
        <a:p>
          <a:endParaRPr lang="en-US"/>
        </a:p>
      </dgm:t>
    </dgm:pt>
    <dgm:pt modelId="{4E541861-C721-4427-BAC2-D16DE269611D}" type="sibTrans" cxnId="{0EC0E2EE-8C01-47D3-9F86-E65C07AB9F89}">
      <dgm:prSet/>
      <dgm:spPr/>
      <dgm:t>
        <a:bodyPr/>
        <a:lstStyle/>
        <a:p>
          <a:endParaRPr lang="en-US"/>
        </a:p>
      </dgm:t>
    </dgm:pt>
    <dgm:pt modelId="{AF184A8A-CB43-4D9E-AE2E-BD0C929651DA}">
      <dgm:prSet/>
      <dgm:spPr/>
      <dgm:t>
        <a:bodyPr/>
        <a:lstStyle/>
        <a:p>
          <a:r>
            <a:rPr lang="en-US"/>
            <a:t>Are there any significant correlations between race/ethnicity and lack of health insurance coverage in specific census tracts of Los Angeles County?  </a:t>
          </a:r>
        </a:p>
      </dgm:t>
    </dgm:pt>
    <dgm:pt modelId="{9484BE40-F4F3-4AE6-863D-0C5F037B400D}" type="parTrans" cxnId="{0DDCC104-26BF-494D-AD86-47E061E22189}">
      <dgm:prSet/>
      <dgm:spPr/>
      <dgm:t>
        <a:bodyPr/>
        <a:lstStyle/>
        <a:p>
          <a:endParaRPr lang="en-US"/>
        </a:p>
      </dgm:t>
    </dgm:pt>
    <dgm:pt modelId="{E34128B2-6FFC-4F84-8340-7F4DC6E726CE}" type="sibTrans" cxnId="{0DDCC104-26BF-494D-AD86-47E061E22189}">
      <dgm:prSet/>
      <dgm:spPr/>
      <dgm:t>
        <a:bodyPr/>
        <a:lstStyle/>
        <a:p>
          <a:endParaRPr lang="en-US"/>
        </a:p>
      </dgm:t>
    </dgm:pt>
    <dgm:pt modelId="{BD50ADCC-927F-437D-865E-5C1516174EC0}">
      <dgm:prSet/>
      <dgm:spPr/>
      <dgm:t>
        <a:bodyPr/>
        <a:lstStyle/>
        <a:p>
          <a:r>
            <a:rPr lang="en-US"/>
            <a:t>Are there any correlations in health risk behavior by race or ethnicity?</a:t>
          </a:r>
        </a:p>
      </dgm:t>
    </dgm:pt>
    <dgm:pt modelId="{2F646D7A-DAD6-4A70-A7F6-0C99E336AECE}" type="parTrans" cxnId="{D0C058D6-9D97-48B5-BABE-A1450034873E}">
      <dgm:prSet/>
      <dgm:spPr/>
      <dgm:t>
        <a:bodyPr/>
        <a:lstStyle/>
        <a:p>
          <a:endParaRPr lang="en-US"/>
        </a:p>
      </dgm:t>
    </dgm:pt>
    <dgm:pt modelId="{BC183D3E-FB02-4D80-89C3-C9A66FA2FE05}" type="sibTrans" cxnId="{D0C058D6-9D97-48B5-BABE-A1450034873E}">
      <dgm:prSet/>
      <dgm:spPr/>
      <dgm:t>
        <a:bodyPr/>
        <a:lstStyle/>
        <a:p>
          <a:endParaRPr lang="en-US"/>
        </a:p>
      </dgm:t>
    </dgm:pt>
    <dgm:pt modelId="{E5DC7042-7671-CF4F-8D2B-D9A760C6EE4C}" type="pres">
      <dgm:prSet presAssocID="{E6149F74-77F5-4EF4-ACB3-33BBBF246F4E}" presName="vert0" presStyleCnt="0">
        <dgm:presLayoutVars>
          <dgm:dir/>
          <dgm:animOne val="branch"/>
          <dgm:animLvl val="lvl"/>
        </dgm:presLayoutVars>
      </dgm:prSet>
      <dgm:spPr/>
    </dgm:pt>
    <dgm:pt modelId="{24877960-EDDC-EC41-A2D0-36DF50102AA0}" type="pres">
      <dgm:prSet presAssocID="{02B23741-C718-4B55-95C8-B667C943B8B0}" presName="thickLine" presStyleLbl="alignNode1" presStyleIdx="0" presStyleCnt="4"/>
      <dgm:spPr/>
    </dgm:pt>
    <dgm:pt modelId="{24C30898-2A22-C34D-8067-424A4C390A7C}" type="pres">
      <dgm:prSet presAssocID="{02B23741-C718-4B55-95C8-B667C943B8B0}" presName="horz1" presStyleCnt="0"/>
      <dgm:spPr/>
    </dgm:pt>
    <dgm:pt modelId="{11CC3177-21AC-E94D-AB94-F2585B0EBB77}" type="pres">
      <dgm:prSet presAssocID="{02B23741-C718-4B55-95C8-B667C943B8B0}" presName="tx1" presStyleLbl="revTx" presStyleIdx="0" presStyleCnt="4"/>
      <dgm:spPr/>
    </dgm:pt>
    <dgm:pt modelId="{7CFC2AD9-4C95-414D-A640-67A0D94E9693}" type="pres">
      <dgm:prSet presAssocID="{02B23741-C718-4B55-95C8-B667C943B8B0}" presName="vert1" presStyleCnt="0"/>
      <dgm:spPr/>
    </dgm:pt>
    <dgm:pt modelId="{27BDF9BD-A2F6-1643-B492-E41809635035}" type="pres">
      <dgm:prSet presAssocID="{C89B48B8-1752-4483-B948-625540A56125}" presName="thickLine" presStyleLbl="alignNode1" presStyleIdx="1" presStyleCnt="4"/>
      <dgm:spPr/>
    </dgm:pt>
    <dgm:pt modelId="{D99ADD63-7B8E-8442-938D-5D4D726E7425}" type="pres">
      <dgm:prSet presAssocID="{C89B48B8-1752-4483-B948-625540A56125}" presName="horz1" presStyleCnt="0"/>
      <dgm:spPr/>
    </dgm:pt>
    <dgm:pt modelId="{29EAA65F-5054-9E49-82E6-C3973777C912}" type="pres">
      <dgm:prSet presAssocID="{C89B48B8-1752-4483-B948-625540A56125}" presName="tx1" presStyleLbl="revTx" presStyleIdx="1" presStyleCnt="4"/>
      <dgm:spPr/>
    </dgm:pt>
    <dgm:pt modelId="{806C1113-37E6-5A43-BAE6-6362601B87FC}" type="pres">
      <dgm:prSet presAssocID="{C89B48B8-1752-4483-B948-625540A56125}" presName="vert1" presStyleCnt="0"/>
      <dgm:spPr/>
    </dgm:pt>
    <dgm:pt modelId="{6E978652-060C-3F46-A01C-052387482EB5}" type="pres">
      <dgm:prSet presAssocID="{AF184A8A-CB43-4D9E-AE2E-BD0C929651DA}" presName="thickLine" presStyleLbl="alignNode1" presStyleIdx="2" presStyleCnt="4"/>
      <dgm:spPr/>
    </dgm:pt>
    <dgm:pt modelId="{0172C29B-0A37-2E46-9DB6-257780BA7FD0}" type="pres">
      <dgm:prSet presAssocID="{AF184A8A-CB43-4D9E-AE2E-BD0C929651DA}" presName="horz1" presStyleCnt="0"/>
      <dgm:spPr/>
    </dgm:pt>
    <dgm:pt modelId="{917C6947-A0AF-6844-ADEC-BEFC4A66505A}" type="pres">
      <dgm:prSet presAssocID="{AF184A8A-CB43-4D9E-AE2E-BD0C929651DA}" presName="tx1" presStyleLbl="revTx" presStyleIdx="2" presStyleCnt="4"/>
      <dgm:spPr/>
    </dgm:pt>
    <dgm:pt modelId="{52A2A3D5-FDBA-564C-936C-DC742A2D8FC0}" type="pres">
      <dgm:prSet presAssocID="{AF184A8A-CB43-4D9E-AE2E-BD0C929651DA}" presName="vert1" presStyleCnt="0"/>
      <dgm:spPr/>
    </dgm:pt>
    <dgm:pt modelId="{BCC5A97D-813A-3947-85DE-EF0BEEC6B182}" type="pres">
      <dgm:prSet presAssocID="{BD50ADCC-927F-437D-865E-5C1516174EC0}" presName="thickLine" presStyleLbl="alignNode1" presStyleIdx="3" presStyleCnt="4"/>
      <dgm:spPr/>
    </dgm:pt>
    <dgm:pt modelId="{4ACC9ED2-3448-134F-8187-A26458914D70}" type="pres">
      <dgm:prSet presAssocID="{BD50ADCC-927F-437D-865E-5C1516174EC0}" presName="horz1" presStyleCnt="0"/>
      <dgm:spPr/>
    </dgm:pt>
    <dgm:pt modelId="{436A4A55-2FBA-404A-8C74-578FE61EF3ED}" type="pres">
      <dgm:prSet presAssocID="{BD50ADCC-927F-437D-865E-5C1516174EC0}" presName="tx1" presStyleLbl="revTx" presStyleIdx="3" presStyleCnt="4"/>
      <dgm:spPr/>
    </dgm:pt>
    <dgm:pt modelId="{54EE7697-58F3-374C-8390-A73CC7724AF8}" type="pres">
      <dgm:prSet presAssocID="{BD50ADCC-927F-437D-865E-5C1516174EC0}" presName="vert1" presStyleCnt="0"/>
      <dgm:spPr/>
    </dgm:pt>
  </dgm:ptLst>
  <dgm:cxnLst>
    <dgm:cxn modelId="{0DDCC104-26BF-494D-AD86-47E061E22189}" srcId="{E6149F74-77F5-4EF4-ACB3-33BBBF246F4E}" destId="{AF184A8A-CB43-4D9E-AE2E-BD0C929651DA}" srcOrd="2" destOrd="0" parTransId="{9484BE40-F4F3-4AE6-863D-0C5F037B400D}" sibTransId="{E34128B2-6FFC-4F84-8340-7F4DC6E726CE}"/>
    <dgm:cxn modelId="{192E6F47-3836-AA4B-BA28-C1599D3D9D07}" type="presOf" srcId="{BD50ADCC-927F-437D-865E-5C1516174EC0}" destId="{436A4A55-2FBA-404A-8C74-578FE61EF3ED}" srcOrd="0" destOrd="0" presId="urn:microsoft.com/office/officeart/2008/layout/LinedList"/>
    <dgm:cxn modelId="{F234D155-8F90-2440-8383-8725F57A9583}" type="presOf" srcId="{02B23741-C718-4B55-95C8-B667C943B8B0}" destId="{11CC3177-21AC-E94D-AB94-F2585B0EBB77}" srcOrd="0" destOrd="0" presId="urn:microsoft.com/office/officeart/2008/layout/LinedList"/>
    <dgm:cxn modelId="{62814B79-6071-124A-A11C-77664E900F87}" type="presOf" srcId="{AF184A8A-CB43-4D9E-AE2E-BD0C929651DA}" destId="{917C6947-A0AF-6844-ADEC-BEFC4A66505A}" srcOrd="0" destOrd="0" presId="urn:microsoft.com/office/officeart/2008/layout/LinedList"/>
    <dgm:cxn modelId="{9F0187B3-C0CD-7642-B204-A323BDC1E90B}" type="presOf" srcId="{E6149F74-77F5-4EF4-ACB3-33BBBF246F4E}" destId="{E5DC7042-7671-CF4F-8D2B-D9A760C6EE4C}" srcOrd="0" destOrd="0" presId="urn:microsoft.com/office/officeart/2008/layout/LinedList"/>
    <dgm:cxn modelId="{96F24BC7-48A3-4D2B-8598-14D65A15415E}" srcId="{E6149F74-77F5-4EF4-ACB3-33BBBF246F4E}" destId="{02B23741-C718-4B55-95C8-B667C943B8B0}" srcOrd="0" destOrd="0" parTransId="{6046A1F7-CBD6-4C94-831A-ADF501C8D2CB}" sibTransId="{DD11A59C-DB27-4DA0-8445-BE4FD82BD5FC}"/>
    <dgm:cxn modelId="{D0C058D6-9D97-48B5-BABE-A1450034873E}" srcId="{E6149F74-77F5-4EF4-ACB3-33BBBF246F4E}" destId="{BD50ADCC-927F-437D-865E-5C1516174EC0}" srcOrd="3" destOrd="0" parTransId="{2F646D7A-DAD6-4A70-A7F6-0C99E336AECE}" sibTransId="{BC183D3E-FB02-4D80-89C3-C9A66FA2FE05}"/>
    <dgm:cxn modelId="{0EC0E2EE-8C01-47D3-9F86-E65C07AB9F89}" srcId="{E6149F74-77F5-4EF4-ACB3-33BBBF246F4E}" destId="{C89B48B8-1752-4483-B948-625540A56125}" srcOrd="1" destOrd="0" parTransId="{D2423C3C-5A4F-431A-8374-F088E641A173}" sibTransId="{4E541861-C721-4427-BAC2-D16DE269611D}"/>
    <dgm:cxn modelId="{370886EF-663A-3F49-8F4A-F767A85A6012}" type="presOf" srcId="{C89B48B8-1752-4483-B948-625540A56125}" destId="{29EAA65F-5054-9E49-82E6-C3973777C912}" srcOrd="0" destOrd="0" presId="urn:microsoft.com/office/officeart/2008/layout/LinedList"/>
    <dgm:cxn modelId="{5D0A595C-4414-EC41-89D8-DE0AB0E55747}" type="presParOf" srcId="{E5DC7042-7671-CF4F-8D2B-D9A760C6EE4C}" destId="{24877960-EDDC-EC41-A2D0-36DF50102AA0}" srcOrd="0" destOrd="0" presId="urn:microsoft.com/office/officeart/2008/layout/LinedList"/>
    <dgm:cxn modelId="{A626DD79-9DB0-F948-B1F8-9C876A6AB4FA}" type="presParOf" srcId="{E5DC7042-7671-CF4F-8D2B-D9A760C6EE4C}" destId="{24C30898-2A22-C34D-8067-424A4C390A7C}" srcOrd="1" destOrd="0" presId="urn:microsoft.com/office/officeart/2008/layout/LinedList"/>
    <dgm:cxn modelId="{BC3CFD68-1652-5744-BFCD-1543946B53F4}" type="presParOf" srcId="{24C30898-2A22-C34D-8067-424A4C390A7C}" destId="{11CC3177-21AC-E94D-AB94-F2585B0EBB77}" srcOrd="0" destOrd="0" presId="urn:microsoft.com/office/officeart/2008/layout/LinedList"/>
    <dgm:cxn modelId="{A63F189F-8983-FF45-9912-F416BD1352CB}" type="presParOf" srcId="{24C30898-2A22-C34D-8067-424A4C390A7C}" destId="{7CFC2AD9-4C95-414D-A640-67A0D94E9693}" srcOrd="1" destOrd="0" presId="urn:microsoft.com/office/officeart/2008/layout/LinedList"/>
    <dgm:cxn modelId="{A9AE3B43-FBE8-8E4C-BB79-45A3C8CF022D}" type="presParOf" srcId="{E5DC7042-7671-CF4F-8D2B-D9A760C6EE4C}" destId="{27BDF9BD-A2F6-1643-B492-E41809635035}" srcOrd="2" destOrd="0" presId="urn:microsoft.com/office/officeart/2008/layout/LinedList"/>
    <dgm:cxn modelId="{1A500647-3518-334B-941B-0487CFC64D14}" type="presParOf" srcId="{E5DC7042-7671-CF4F-8D2B-D9A760C6EE4C}" destId="{D99ADD63-7B8E-8442-938D-5D4D726E7425}" srcOrd="3" destOrd="0" presId="urn:microsoft.com/office/officeart/2008/layout/LinedList"/>
    <dgm:cxn modelId="{14CC108A-F453-1A4D-90DC-AC9EF62C2129}" type="presParOf" srcId="{D99ADD63-7B8E-8442-938D-5D4D726E7425}" destId="{29EAA65F-5054-9E49-82E6-C3973777C912}" srcOrd="0" destOrd="0" presId="urn:microsoft.com/office/officeart/2008/layout/LinedList"/>
    <dgm:cxn modelId="{B4A57FF1-DEBE-2C44-BCD9-5C1F44C7269D}" type="presParOf" srcId="{D99ADD63-7B8E-8442-938D-5D4D726E7425}" destId="{806C1113-37E6-5A43-BAE6-6362601B87FC}" srcOrd="1" destOrd="0" presId="urn:microsoft.com/office/officeart/2008/layout/LinedList"/>
    <dgm:cxn modelId="{E4732A2A-4C7B-4F48-8459-78D1E4193D03}" type="presParOf" srcId="{E5DC7042-7671-CF4F-8D2B-D9A760C6EE4C}" destId="{6E978652-060C-3F46-A01C-052387482EB5}" srcOrd="4" destOrd="0" presId="urn:microsoft.com/office/officeart/2008/layout/LinedList"/>
    <dgm:cxn modelId="{58C8AA95-C629-734D-9185-5965AE7F5D18}" type="presParOf" srcId="{E5DC7042-7671-CF4F-8D2B-D9A760C6EE4C}" destId="{0172C29B-0A37-2E46-9DB6-257780BA7FD0}" srcOrd="5" destOrd="0" presId="urn:microsoft.com/office/officeart/2008/layout/LinedList"/>
    <dgm:cxn modelId="{63E1308E-A882-0E4E-9073-24E48A487C83}" type="presParOf" srcId="{0172C29B-0A37-2E46-9DB6-257780BA7FD0}" destId="{917C6947-A0AF-6844-ADEC-BEFC4A66505A}" srcOrd="0" destOrd="0" presId="urn:microsoft.com/office/officeart/2008/layout/LinedList"/>
    <dgm:cxn modelId="{2FD2E055-8991-714C-90C1-79E5507C14F9}" type="presParOf" srcId="{0172C29B-0A37-2E46-9DB6-257780BA7FD0}" destId="{52A2A3D5-FDBA-564C-936C-DC742A2D8FC0}" srcOrd="1" destOrd="0" presId="urn:microsoft.com/office/officeart/2008/layout/LinedList"/>
    <dgm:cxn modelId="{F267667F-5ED5-C14F-B44E-B4D8167A6F36}" type="presParOf" srcId="{E5DC7042-7671-CF4F-8D2B-D9A760C6EE4C}" destId="{BCC5A97D-813A-3947-85DE-EF0BEEC6B182}" srcOrd="6" destOrd="0" presId="urn:microsoft.com/office/officeart/2008/layout/LinedList"/>
    <dgm:cxn modelId="{76CF6A50-72A6-D447-8DDE-A42CE280495F}" type="presParOf" srcId="{E5DC7042-7671-CF4F-8D2B-D9A760C6EE4C}" destId="{4ACC9ED2-3448-134F-8187-A26458914D70}" srcOrd="7" destOrd="0" presId="urn:microsoft.com/office/officeart/2008/layout/LinedList"/>
    <dgm:cxn modelId="{A2244D6A-D0D2-7742-8E87-762D15643009}" type="presParOf" srcId="{4ACC9ED2-3448-134F-8187-A26458914D70}" destId="{436A4A55-2FBA-404A-8C74-578FE61EF3ED}" srcOrd="0" destOrd="0" presId="urn:microsoft.com/office/officeart/2008/layout/LinedList"/>
    <dgm:cxn modelId="{96E286AD-9673-F34D-8FDC-CC357ECE5D2A}" type="presParOf" srcId="{4ACC9ED2-3448-134F-8187-A26458914D70}" destId="{54EE7697-58F3-374C-8390-A73CC7724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CC616-BCB2-5A4F-9D04-A8DBD7A06364}" type="doc">
      <dgm:prSet loTypeId="urn:microsoft.com/office/officeart/2005/8/layout/h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F39F3EB-1E41-6541-85D8-AB87E9D4BD38}">
      <dgm:prSet/>
      <dgm:spPr/>
      <dgm:t>
        <a:bodyPr/>
        <a:lstStyle/>
        <a:p>
          <a:r>
            <a:rPr lang="en-US"/>
            <a:t>U.S. Census Bureau/Centers for Disease Control (CDC)</a:t>
          </a:r>
        </a:p>
      </dgm:t>
    </dgm:pt>
    <dgm:pt modelId="{9823B420-AF8E-C847-9C6A-8D280A3D4693}" type="parTrans" cxnId="{DC592D80-E014-6B41-81FF-4806869C64C7}">
      <dgm:prSet/>
      <dgm:spPr/>
      <dgm:t>
        <a:bodyPr/>
        <a:lstStyle/>
        <a:p>
          <a:endParaRPr lang="en-US"/>
        </a:p>
      </dgm:t>
    </dgm:pt>
    <dgm:pt modelId="{3AD153A8-9839-4F4C-AB0B-08533D979CA5}" type="sibTrans" cxnId="{DC592D80-E014-6B41-81FF-4806869C64C7}">
      <dgm:prSet/>
      <dgm:spPr/>
      <dgm:t>
        <a:bodyPr/>
        <a:lstStyle/>
        <a:p>
          <a:endParaRPr lang="en-US"/>
        </a:p>
      </dgm:t>
    </dgm:pt>
    <dgm:pt modelId="{69C58D4E-A278-E645-8445-D5E5D9D114AA}">
      <dgm:prSet/>
      <dgm:spPr/>
      <dgm:t>
        <a:bodyPr/>
        <a:lstStyle/>
        <a:p>
          <a:r>
            <a:rPr lang="en-US"/>
            <a:t>Environmental Protection Agency (EPA)</a:t>
          </a:r>
        </a:p>
      </dgm:t>
    </dgm:pt>
    <dgm:pt modelId="{43F99284-6F5F-E947-90CB-A65EEAF02620}" type="parTrans" cxnId="{0D42C4B9-01E3-4046-8AE6-265097D7DADF}">
      <dgm:prSet/>
      <dgm:spPr/>
      <dgm:t>
        <a:bodyPr/>
        <a:lstStyle/>
        <a:p>
          <a:endParaRPr lang="en-US"/>
        </a:p>
      </dgm:t>
    </dgm:pt>
    <dgm:pt modelId="{9C52B8C9-6876-B648-827A-4BF0C631B931}" type="sibTrans" cxnId="{0D42C4B9-01E3-4046-8AE6-265097D7DADF}">
      <dgm:prSet/>
      <dgm:spPr/>
      <dgm:t>
        <a:bodyPr/>
        <a:lstStyle/>
        <a:p>
          <a:endParaRPr lang="en-US"/>
        </a:p>
      </dgm:t>
    </dgm:pt>
    <dgm:pt modelId="{1B0A09AD-94CB-F940-A6FD-697B14F76DCA}">
      <dgm:prSet/>
      <dgm:spPr/>
      <dgm:t>
        <a:bodyPr/>
        <a:lstStyle/>
        <a:p>
          <a:r>
            <a:rPr lang="en-US"/>
            <a:t>National Environmental Public Health Tracking Network</a:t>
          </a:r>
        </a:p>
      </dgm:t>
    </dgm:pt>
    <dgm:pt modelId="{1C0796D9-34EE-F14E-A433-D7714E101292}" type="parTrans" cxnId="{DB7D7973-7EA0-044C-8B8F-6551A275BF80}">
      <dgm:prSet/>
      <dgm:spPr/>
      <dgm:t>
        <a:bodyPr/>
        <a:lstStyle/>
        <a:p>
          <a:endParaRPr lang="en-US"/>
        </a:p>
      </dgm:t>
    </dgm:pt>
    <dgm:pt modelId="{239DF888-662C-054A-B9E6-C556910EF8E3}" type="sibTrans" cxnId="{DB7D7973-7EA0-044C-8B8F-6551A275BF80}">
      <dgm:prSet/>
      <dgm:spPr/>
      <dgm:t>
        <a:bodyPr/>
        <a:lstStyle/>
        <a:p>
          <a:endParaRPr lang="en-US"/>
        </a:p>
      </dgm:t>
    </dgm:pt>
    <dgm:pt modelId="{E07DCFD5-634A-F14E-8D8E-095B69A56840}">
      <dgm:prSet/>
      <dgm:spPr/>
      <dgm:t>
        <a:bodyPr/>
        <a:lstStyle/>
        <a:p>
          <a:r>
            <a:rPr lang="en-US"/>
            <a:t>Demographic data</a:t>
          </a:r>
        </a:p>
      </dgm:t>
    </dgm:pt>
    <dgm:pt modelId="{127E769D-261D-FA4E-946E-377674468E5A}" type="parTrans" cxnId="{00E523DA-A794-5144-BD66-53E27D746768}">
      <dgm:prSet/>
      <dgm:spPr/>
      <dgm:t>
        <a:bodyPr/>
        <a:lstStyle/>
        <a:p>
          <a:endParaRPr lang="en-US"/>
        </a:p>
      </dgm:t>
    </dgm:pt>
    <dgm:pt modelId="{2A66EA95-B309-434A-A96F-C2B795615661}" type="sibTrans" cxnId="{00E523DA-A794-5144-BD66-53E27D746768}">
      <dgm:prSet/>
      <dgm:spPr/>
      <dgm:t>
        <a:bodyPr/>
        <a:lstStyle/>
        <a:p>
          <a:endParaRPr lang="en-US"/>
        </a:p>
      </dgm:t>
    </dgm:pt>
    <dgm:pt modelId="{ECD0177A-1785-6D4D-8F22-E4690B4DE282}">
      <dgm:prSet/>
      <dgm:spPr/>
      <dgm:t>
        <a:bodyPr/>
        <a:lstStyle/>
        <a:p>
          <a:r>
            <a:rPr lang="en-US"/>
            <a:t>Air Quality data from monitoring network</a:t>
          </a:r>
        </a:p>
      </dgm:t>
    </dgm:pt>
    <dgm:pt modelId="{9A634F7B-EE07-6A45-ABDC-36136F4829A4}" type="parTrans" cxnId="{61946D90-F43A-0A47-A44E-54AD2854821A}">
      <dgm:prSet/>
      <dgm:spPr/>
      <dgm:t>
        <a:bodyPr/>
        <a:lstStyle/>
        <a:p>
          <a:endParaRPr lang="en-US"/>
        </a:p>
      </dgm:t>
    </dgm:pt>
    <dgm:pt modelId="{C85F8C61-DBBC-2740-96FD-A13FD162118D}" type="sibTrans" cxnId="{61946D90-F43A-0A47-A44E-54AD2854821A}">
      <dgm:prSet/>
      <dgm:spPr/>
      <dgm:t>
        <a:bodyPr/>
        <a:lstStyle/>
        <a:p>
          <a:endParaRPr lang="en-US"/>
        </a:p>
      </dgm:t>
    </dgm:pt>
    <dgm:pt modelId="{C27CD1CE-B6A2-CC4C-80EE-607BB8032EC7}">
      <dgm:prSet/>
      <dgm:spPr/>
      <dgm:t>
        <a:bodyPr/>
        <a:lstStyle/>
        <a:p>
          <a:r>
            <a:rPr lang="en-US"/>
            <a:t>Prevalence of life and health risk factors</a:t>
          </a:r>
        </a:p>
      </dgm:t>
    </dgm:pt>
    <dgm:pt modelId="{CF0557FA-8682-F44F-969B-7391006864E9}" type="parTrans" cxnId="{A75EBC72-8380-3F41-A771-42052CB2A628}">
      <dgm:prSet/>
      <dgm:spPr/>
      <dgm:t>
        <a:bodyPr/>
        <a:lstStyle/>
        <a:p>
          <a:endParaRPr lang="en-US"/>
        </a:p>
      </dgm:t>
    </dgm:pt>
    <dgm:pt modelId="{1B2274E9-2BF2-4446-A0BC-EFECB2BAB01D}" type="sibTrans" cxnId="{A75EBC72-8380-3F41-A771-42052CB2A628}">
      <dgm:prSet/>
      <dgm:spPr/>
      <dgm:t>
        <a:bodyPr/>
        <a:lstStyle/>
        <a:p>
          <a:endParaRPr lang="en-US"/>
        </a:p>
      </dgm:t>
    </dgm:pt>
    <dgm:pt modelId="{7A842221-D53C-9A42-9427-D0EF7097D852}">
      <dgm:prSet/>
      <dgm:spPr/>
      <dgm:t>
        <a:bodyPr/>
        <a:lstStyle/>
        <a:p>
          <a:r>
            <a:rPr lang="en-US"/>
            <a:t>Non-English speakers</a:t>
          </a:r>
        </a:p>
      </dgm:t>
    </dgm:pt>
    <dgm:pt modelId="{2F27AA9E-1A72-0744-96E6-290801641AEA}" type="parTrans" cxnId="{B06A8BCB-75FE-4F4D-97A4-D006CBD022E3}">
      <dgm:prSet/>
      <dgm:spPr/>
      <dgm:t>
        <a:bodyPr/>
        <a:lstStyle/>
        <a:p>
          <a:endParaRPr lang="en-US"/>
        </a:p>
      </dgm:t>
    </dgm:pt>
    <dgm:pt modelId="{0FD7EF17-F37D-F040-BB48-33CC5F355DBA}" type="sibTrans" cxnId="{B06A8BCB-75FE-4F4D-97A4-D006CBD022E3}">
      <dgm:prSet/>
      <dgm:spPr/>
      <dgm:t>
        <a:bodyPr/>
        <a:lstStyle/>
        <a:p>
          <a:endParaRPr lang="en-US"/>
        </a:p>
      </dgm:t>
    </dgm:pt>
    <dgm:pt modelId="{9A7EFDED-D405-3E41-8871-E810BF9D63CF}">
      <dgm:prSet/>
      <dgm:spPr/>
      <dgm:t>
        <a:bodyPr/>
        <a:lstStyle/>
        <a:p>
          <a:r>
            <a:rPr lang="en-US"/>
            <a:t>PM5 concentration</a:t>
          </a:r>
        </a:p>
      </dgm:t>
    </dgm:pt>
    <dgm:pt modelId="{25DA0899-AB46-8140-9CAD-8EE534394924}" type="parTrans" cxnId="{2992ADD0-57CD-8F47-91B8-4FF013C7E123}">
      <dgm:prSet/>
      <dgm:spPr/>
      <dgm:t>
        <a:bodyPr/>
        <a:lstStyle/>
        <a:p>
          <a:endParaRPr lang="en-US"/>
        </a:p>
      </dgm:t>
    </dgm:pt>
    <dgm:pt modelId="{E1F21960-3395-634E-80AA-B0C8FBDE80C2}" type="sibTrans" cxnId="{2992ADD0-57CD-8F47-91B8-4FF013C7E123}">
      <dgm:prSet/>
      <dgm:spPr/>
      <dgm:t>
        <a:bodyPr/>
        <a:lstStyle/>
        <a:p>
          <a:endParaRPr lang="en-US"/>
        </a:p>
      </dgm:t>
    </dgm:pt>
    <dgm:pt modelId="{6D8BAF47-9F6C-D140-8A70-BC6D82CF450A}">
      <dgm:prSet/>
      <dgm:spPr/>
      <dgm:t>
        <a:bodyPr/>
        <a:lstStyle/>
        <a:p>
          <a:r>
            <a:rPr lang="en-US"/>
            <a:t>Access to parks</a:t>
          </a:r>
        </a:p>
      </dgm:t>
    </dgm:pt>
    <dgm:pt modelId="{0C6A2867-683E-AA49-AAC0-B695BE81BB78}" type="parTrans" cxnId="{BF7BCB34-C8D6-4340-AA2A-565FCA3640C1}">
      <dgm:prSet/>
      <dgm:spPr/>
      <dgm:t>
        <a:bodyPr/>
        <a:lstStyle/>
        <a:p>
          <a:endParaRPr lang="en-US"/>
        </a:p>
      </dgm:t>
    </dgm:pt>
    <dgm:pt modelId="{0ECBBCED-D625-734D-B007-4205D693795D}" type="sibTrans" cxnId="{BF7BCB34-C8D6-4340-AA2A-565FCA3640C1}">
      <dgm:prSet/>
      <dgm:spPr/>
      <dgm:t>
        <a:bodyPr/>
        <a:lstStyle/>
        <a:p>
          <a:endParaRPr lang="en-US"/>
        </a:p>
      </dgm:t>
    </dgm:pt>
    <dgm:pt modelId="{D8744351-6395-CE4D-8459-22B5B735B986}">
      <dgm:prSet/>
      <dgm:spPr/>
      <dgm:t>
        <a:bodyPr/>
        <a:lstStyle/>
        <a:p>
          <a:r>
            <a:rPr lang="en-US"/>
            <a:t>Total population</a:t>
          </a:r>
        </a:p>
      </dgm:t>
    </dgm:pt>
    <dgm:pt modelId="{D23C110A-0FFF-C947-90DD-F1AC3749633E}" type="parTrans" cxnId="{E0B224D8-C184-5848-95A4-11FBC76C9E5C}">
      <dgm:prSet/>
      <dgm:spPr/>
      <dgm:t>
        <a:bodyPr/>
        <a:lstStyle/>
        <a:p>
          <a:endParaRPr lang="en-US"/>
        </a:p>
      </dgm:t>
    </dgm:pt>
    <dgm:pt modelId="{3F4CE22F-DF00-6049-95A1-1E76534E3926}" type="sibTrans" cxnId="{E0B224D8-C184-5848-95A4-11FBC76C9E5C}">
      <dgm:prSet/>
      <dgm:spPr/>
      <dgm:t>
        <a:bodyPr/>
        <a:lstStyle/>
        <a:p>
          <a:endParaRPr lang="en-US"/>
        </a:p>
      </dgm:t>
    </dgm:pt>
    <dgm:pt modelId="{8C18F344-1291-8442-84CE-A3509337EF75}">
      <dgm:prSet/>
      <dgm:spPr/>
      <dgm:t>
        <a:bodyPr/>
        <a:lstStyle/>
        <a:p>
          <a:r>
            <a:rPr lang="en-US"/>
            <a:t>Sex (M/F)</a:t>
          </a:r>
        </a:p>
      </dgm:t>
    </dgm:pt>
    <dgm:pt modelId="{6A3B2ACC-722F-D04E-8FE1-19BCBBAF65A7}" type="parTrans" cxnId="{5B450BE6-488E-8446-A47D-03A99E82DC2A}">
      <dgm:prSet/>
      <dgm:spPr/>
      <dgm:t>
        <a:bodyPr/>
        <a:lstStyle/>
        <a:p>
          <a:endParaRPr lang="en-US"/>
        </a:p>
      </dgm:t>
    </dgm:pt>
    <dgm:pt modelId="{A7678023-4FB8-D84D-9F0F-D1583E4A76F5}" type="sibTrans" cxnId="{5B450BE6-488E-8446-A47D-03A99E82DC2A}">
      <dgm:prSet/>
      <dgm:spPr/>
      <dgm:t>
        <a:bodyPr/>
        <a:lstStyle/>
        <a:p>
          <a:endParaRPr lang="en-US"/>
        </a:p>
      </dgm:t>
    </dgm:pt>
    <dgm:pt modelId="{277BCE15-B2E4-E14D-89B9-62A38CE4259F}">
      <dgm:prSet/>
      <dgm:spPr/>
      <dgm:t>
        <a:bodyPr/>
        <a:lstStyle/>
        <a:p>
          <a:r>
            <a:rPr lang="en-US"/>
            <a:t>Age</a:t>
          </a:r>
        </a:p>
      </dgm:t>
    </dgm:pt>
    <dgm:pt modelId="{F347306A-B98E-254E-B501-E558C0FB94E2}" type="parTrans" cxnId="{4FE8F98E-1989-854B-A50B-24C671AFDF29}">
      <dgm:prSet/>
      <dgm:spPr/>
      <dgm:t>
        <a:bodyPr/>
        <a:lstStyle/>
        <a:p>
          <a:endParaRPr lang="en-US"/>
        </a:p>
      </dgm:t>
    </dgm:pt>
    <dgm:pt modelId="{00C650CA-55F1-9144-8B78-E12E1F1F527D}" type="sibTrans" cxnId="{4FE8F98E-1989-854B-A50B-24C671AFDF29}">
      <dgm:prSet/>
      <dgm:spPr/>
      <dgm:t>
        <a:bodyPr/>
        <a:lstStyle/>
        <a:p>
          <a:endParaRPr lang="en-US"/>
        </a:p>
      </dgm:t>
    </dgm:pt>
    <dgm:pt modelId="{0084516B-CE0D-3A45-9CEE-456396B90264}">
      <dgm:prSet/>
      <dgm:spPr/>
      <dgm:t>
        <a:bodyPr/>
        <a:lstStyle/>
        <a:p>
          <a:r>
            <a:rPr lang="en-US"/>
            <a:t>Race</a:t>
          </a:r>
        </a:p>
      </dgm:t>
    </dgm:pt>
    <dgm:pt modelId="{4048402E-036D-6847-AC47-262EB5D1FF07}" type="parTrans" cxnId="{0954B66B-1158-CA4A-AF60-19D48F8693CC}">
      <dgm:prSet/>
      <dgm:spPr/>
      <dgm:t>
        <a:bodyPr/>
        <a:lstStyle/>
        <a:p>
          <a:endParaRPr lang="en-US"/>
        </a:p>
      </dgm:t>
    </dgm:pt>
    <dgm:pt modelId="{5246289B-0438-B44B-848A-5D63AA8E7FFE}" type="sibTrans" cxnId="{0954B66B-1158-CA4A-AF60-19D48F8693CC}">
      <dgm:prSet/>
      <dgm:spPr/>
      <dgm:t>
        <a:bodyPr/>
        <a:lstStyle/>
        <a:p>
          <a:endParaRPr lang="en-US"/>
        </a:p>
      </dgm:t>
    </dgm:pt>
    <dgm:pt modelId="{0095BC70-FE27-F240-AE1C-179698F154C5}">
      <dgm:prSet/>
      <dgm:spPr/>
      <dgm:t>
        <a:bodyPr/>
        <a:lstStyle/>
        <a:p>
          <a:r>
            <a:rPr lang="en-US"/>
            <a:t>Ethnicity</a:t>
          </a:r>
        </a:p>
      </dgm:t>
    </dgm:pt>
    <dgm:pt modelId="{916C5373-7DAC-CB43-9CBD-C696867C37D0}" type="parTrans" cxnId="{3C15DE11-CA93-F240-9D0E-90BCF6EA5697}">
      <dgm:prSet/>
      <dgm:spPr/>
      <dgm:t>
        <a:bodyPr/>
        <a:lstStyle/>
        <a:p>
          <a:endParaRPr lang="en-US"/>
        </a:p>
      </dgm:t>
    </dgm:pt>
    <dgm:pt modelId="{34D9DAAC-9771-F545-963B-622285238AFD}" type="sibTrans" cxnId="{3C15DE11-CA93-F240-9D0E-90BCF6EA5697}">
      <dgm:prSet/>
      <dgm:spPr/>
      <dgm:t>
        <a:bodyPr/>
        <a:lstStyle/>
        <a:p>
          <a:endParaRPr lang="en-US"/>
        </a:p>
      </dgm:t>
    </dgm:pt>
    <dgm:pt modelId="{DD7D0A82-9DF4-0A4A-BF37-31DA9E6D5811}">
      <dgm:prSet/>
      <dgm:spPr/>
      <dgm:t>
        <a:bodyPr/>
        <a:lstStyle/>
        <a:p>
          <a:r>
            <a:rPr lang="en-US"/>
            <a:t>Disability</a:t>
          </a:r>
        </a:p>
      </dgm:t>
    </dgm:pt>
    <dgm:pt modelId="{FC6A8F4C-D7D0-5F41-8980-842CEE1F35DA}" type="parTrans" cxnId="{C95C76FE-98F5-9B4F-B729-9C636C6F6048}">
      <dgm:prSet/>
      <dgm:spPr/>
      <dgm:t>
        <a:bodyPr/>
        <a:lstStyle/>
        <a:p>
          <a:endParaRPr lang="en-US"/>
        </a:p>
      </dgm:t>
    </dgm:pt>
    <dgm:pt modelId="{0445DF36-9356-FB4B-B9BB-C9EBD6B043D7}" type="sibTrans" cxnId="{C95C76FE-98F5-9B4F-B729-9C636C6F6048}">
      <dgm:prSet/>
      <dgm:spPr/>
      <dgm:t>
        <a:bodyPr/>
        <a:lstStyle/>
        <a:p>
          <a:endParaRPr lang="en-US"/>
        </a:p>
      </dgm:t>
    </dgm:pt>
    <dgm:pt modelId="{C3883C16-F81F-BF44-AB90-9D3575FC8EBF}">
      <dgm:prSet/>
      <dgm:spPr/>
      <dgm:t>
        <a:bodyPr/>
        <a:lstStyle/>
        <a:p>
          <a:r>
            <a:rPr lang="en-US"/>
            <a:t>Fertility</a:t>
          </a:r>
        </a:p>
      </dgm:t>
    </dgm:pt>
    <dgm:pt modelId="{BA5EC50D-A9F6-014E-8E06-BCF1B44F41FB}" type="parTrans" cxnId="{5BD5369C-0A49-B945-BAF3-44054EAA9CB0}">
      <dgm:prSet/>
      <dgm:spPr/>
      <dgm:t>
        <a:bodyPr/>
        <a:lstStyle/>
        <a:p>
          <a:endParaRPr lang="en-US"/>
        </a:p>
      </dgm:t>
    </dgm:pt>
    <dgm:pt modelId="{0D2C1EAA-ABB7-0442-AF87-951F73AC1AC1}" type="sibTrans" cxnId="{5BD5369C-0A49-B945-BAF3-44054EAA9CB0}">
      <dgm:prSet/>
      <dgm:spPr/>
      <dgm:t>
        <a:bodyPr/>
        <a:lstStyle/>
        <a:p>
          <a:endParaRPr lang="en-US"/>
        </a:p>
      </dgm:t>
    </dgm:pt>
    <dgm:pt modelId="{F1CC6213-DCE8-3E43-81C2-66D202839893}">
      <dgm:prSet/>
      <dgm:spPr/>
      <dgm:t>
        <a:bodyPr/>
        <a:lstStyle/>
        <a:p>
          <a:r>
            <a:rPr lang="en-US"/>
            <a:t>Health Insurance</a:t>
          </a:r>
        </a:p>
      </dgm:t>
    </dgm:pt>
    <dgm:pt modelId="{F1318833-9E97-5F40-ABE8-3E0320C167BC}" type="parTrans" cxnId="{59BC576F-64E6-2A4B-A617-F459C8EDD9D3}">
      <dgm:prSet/>
      <dgm:spPr/>
      <dgm:t>
        <a:bodyPr/>
        <a:lstStyle/>
        <a:p>
          <a:endParaRPr lang="en-US"/>
        </a:p>
      </dgm:t>
    </dgm:pt>
    <dgm:pt modelId="{A87B00DC-7F82-D54E-9C2C-6A3E4261D3AA}" type="sibTrans" cxnId="{59BC576F-64E6-2A4B-A617-F459C8EDD9D3}">
      <dgm:prSet/>
      <dgm:spPr/>
      <dgm:t>
        <a:bodyPr/>
        <a:lstStyle/>
        <a:p>
          <a:endParaRPr lang="en-US"/>
        </a:p>
      </dgm:t>
    </dgm:pt>
    <dgm:pt modelId="{0D85DC76-FFAD-394C-BC5E-3DF375983BCD}">
      <dgm:prSet/>
      <dgm:spPr/>
      <dgm:t>
        <a:bodyPr/>
        <a:lstStyle/>
        <a:p>
          <a:r>
            <a:rPr lang="en-US"/>
            <a:t>Unemployment</a:t>
          </a:r>
        </a:p>
      </dgm:t>
    </dgm:pt>
    <dgm:pt modelId="{B021691C-909B-8C4D-93A7-F8D7103860FE}" type="parTrans" cxnId="{2966E1C6-40FE-864D-8EC4-D984E54B92CC}">
      <dgm:prSet/>
      <dgm:spPr/>
      <dgm:t>
        <a:bodyPr/>
        <a:lstStyle/>
        <a:p>
          <a:endParaRPr lang="en-US"/>
        </a:p>
      </dgm:t>
    </dgm:pt>
    <dgm:pt modelId="{93606020-C5E4-BC4A-BE10-347F2CE1AF16}" type="sibTrans" cxnId="{2966E1C6-40FE-864D-8EC4-D984E54B92CC}">
      <dgm:prSet/>
      <dgm:spPr/>
      <dgm:t>
        <a:bodyPr/>
        <a:lstStyle/>
        <a:p>
          <a:endParaRPr lang="en-US"/>
        </a:p>
      </dgm:t>
    </dgm:pt>
    <dgm:pt modelId="{7C7ACBD2-1BEF-C348-9570-3AD986BACA92}">
      <dgm:prSet/>
      <dgm:spPr/>
      <dgm:t>
        <a:bodyPr/>
        <a:lstStyle/>
        <a:p>
          <a:r>
            <a:rPr lang="en-US"/>
            <a:t>Ozone level in air</a:t>
          </a:r>
        </a:p>
      </dgm:t>
    </dgm:pt>
    <dgm:pt modelId="{D81DEB1C-E088-C04B-B0A9-0D8B1EE1CCD0}" type="parTrans" cxnId="{5727E7E8-ADF8-374A-8948-9056C2F2CD76}">
      <dgm:prSet/>
      <dgm:spPr/>
      <dgm:t>
        <a:bodyPr/>
        <a:lstStyle/>
        <a:p>
          <a:endParaRPr lang="en-US"/>
        </a:p>
      </dgm:t>
    </dgm:pt>
    <dgm:pt modelId="{EF8DE84F-36A0-264D-9808-4B803F304B3E}" type="sibTrans" cxnId="{5727E7E8-ADF8-374A-8948-9056C2F2CD76}">
      <dgm:prSet/>
      <dgm:spPr/>
      <dgm:t>
        <a:bodyPr/>
        <a:lstStyle/>
        <a:p>
          <a:endParaRPr lang="en-US"/>
        </a:p>
      </dgm:t>
    </dgm:pt>
    <dgm:pt modelId="{2FBD5A5D-B871-B740-A70D-E29F694CF96E}">
      <dgm:prSet/>
      <dgm:spPr/>
      <dgm:t>
        <a:bodyPr/>
        <a:lstStyle/>
        <a:p>
          <a:r>
            <a:rPr lang="en-US"/>
            <a:t>Cancer risk</a:t>
          </a:r>
        </a:p>
      </dgm:t>
    </dgm:pt>
    <dgm:pt modelId="{A57B7656-03CC-3F44-94E4-6E232468DD66}" type="parTrans" cxnId="{1AC54AE4-A2D1-D345-A37C-44B58DC6D706}">
      <dgm:prSet/>
      <dgm:spPr/>
      <dgm:t>
        <a:bodyPr/>
        <a:lstStyle/>
        <a:p>
          <a:endParaRPr lang="en-US"/>
        </a:p>
      </dgm:t>
    </dgm:pt>
    <dgm:pt modelId="{4A2E85CE-67C9-A64E-A84A-F5F8B25EA95C}" type="sibTrans" cxnId="{1AC54AE4-A2D1-D345-A37C-44B58DC6D706}">
      <dgm:prSet/>
      <dgm:spPr/>
      <dgm:t>
        <a:bodyPr/>
        <a:lstStyle/>
        <a:p>
          <a:endParaRPr lang="en-US"/>
        </a:p>
      </dgm:t>
    </dgm:pt>
    <dgm:pt modelId="{CB291485-141C-824A-8F2B-539F87673E7D}">
      <dgm:prSet/>
      <dgm:spPr/>
      <dgm:t>
        <a:bodyPr/>
        <a:lstStyle/>
        <a:p>
          <a:r>
            <a:rPr lang="en-US"/>
            <a:t>Additional air quality measures</a:t>
          </a:r>
        </a:p>
      </dgm:t>
    </dgm:pt>
    <dgm:pt modelId="{A6261F79-02EA-CE42-ACAB-88783A5160D7}" type="parTrans" cxnId="{CB6E7AE2-45BE-D349-A613-341CDC0C3531}">
      <dgm:prSet/>
      <dgm:spPr/>
      <dgm:t>
        <a:bodyPr/>
        <a:lstStyle/>
        <a:p>
          <a:endParaRPr lang="en-US"/>
        </a:p>
      </dgm:t>
    </dgm:pt>
    <dgm:pt modelId="{99C50C53-0C7C-F249-8440-5275F8654A82}" type="sibTrans" cxnId="{CB6E7AE2-45BE-D349-A613-341CDC0C3531}">
      <dgm:prSet/>
      <dgm:spPr/>
      <dgm:t>
        <a:bodyPr/>
        <a:lstStyle/>
        <a:p>
          <a:endParaRPr lang="en-US"/>
        </a:p>
      </dgm:t>
    </dgm:pt>
    <dgm:pt modelId="{2A8CDA0D-7FAE-9942-8708-B89C7A199DA6}">
      <dgm:prSet/>
      <dgm:spPr/>
      <dgm:t>
        <a:bodyPr/>
        <a:lstStyle/>
        <a:p>
          <a:r>
            <a:rPr lang="en-US"/>
            <a:t>Alcohol use</a:t>
          </a:r>
        </a:p>
      </dgm:t>
    </dgm:pt>
    <dgm:pt modelId="{74E8A0ED-17D8-5A4F-8082-BB09FBFD84C7}" type="parTrans" cxnId="{C4F2D067-CD83-A349-8ED4-189152FE67F1}">
      <dgm:prSet/>
      <dgm:spPr/>
      <dgm:t>
        <a:bodyPr/>
        <a:lstStyle/>
        <a:p>
          <a:endParaRPr lang="en-US"/>
        </a:p>
      </dgm:t>
    </dgm:pt>
    <dgm:pt modelId="{115A2CC5-2CEC-B344-8BA4-1F74DF26B130}" type="sibTrans" cxnId="{C4F2D067-CD83-A349-8ED4-189152FE67F1}">
      <dgm:prSet/>
      <dgm:spPr/>
      <dgm:t>
        <a:bodyPr/>
        <a:lstStyle/>
        <a:p>
          <a:endParaRPr lang="en-US"/>
        </a:p>
      </dgm:t>
    </dgm:pt>
    <dgm:pt modelId="{1A71EC6B-55B1-E549-A050-F0CDCBCD1F22}">
      <dgm:prSet/>
      <dgm:spPr/>
      <dgm:t>
        <a:bodyPr/>
        <a:lstStyle/>
        <a:p>
          <a:r>
            <a:rPr lang="en-US"/>
            <a:t>Obesity</a:t>
          </a:r>
        </a:p>
      </dgm:t>
    </dgm:pt>
    <dgm:pt modelId="{131EE1FC-D363-5243-960C-4E9AD42AC335}" type="parTrans" cxnId="{6E2442D7-4EB8-9745-8B42-DE803D748F8F}">
      <dgm:prSet/>
      <dgm:spPr/>
      <dgm:t>
        <a:bodyPr/>
        <a:lstStyle/>
        <a:p>
          <a:endParaRPr lang="en-US"/>
        </a:p>
      </dgm:t>
    </dgm:pt>
    <dgm:pt modelId="{6B9F4BE2-9868-B34D-B58A-CF1D80A60F2C}" type="sibTrans" cxnId="{6E2442D7-4EB8-9745-8B42-DE803D748F8F}">
      <dgm:prSet/>
      <dgm:spPr/>
      <dgm:t>
        <a:bodyPr/>
        <a:lstStyle/>
        <a:p>
          <a:endParaRPr lang="en-US"/>
        </a:p>
      </dgm:t>
    </dgm:pt>
    <dgm:pt modelId="{5B8C3CDF-5193-F749-A581-39D735701F4A}">
      <dgm:prSet/>
      <dgm:spPr/>
      <dgm:t>
        <a:bodyPr/>
        <a:lstStyle/>
        <a:p>
          <a:r>
            <a:rPr lang="en-US"/>
            <a:t>Physical activity</a:t>
          </a:r>
        </a:p>
      </dgm:t>
    </dgm:pt>
    <dgm:pt modelId="{59508A0C-2181-AD46-A44F-C90C1950E01B}" type="parTrans" cxnId="{9F94142D-9463-2D4C-8CFA-5ADC5D9AC8C5}">
      <dgm:prSet/>
      <dgm:spPr/>
      <dgm:t>
        <a:bodyPr/>
        <a:lstStyle/>
        <a:p>
          <a:endParaRPr lang="en-US"/>
        </a:p>
      </dgm:t>
    </dgm:pt>
    <dgm:pt modelId="{B230203D-688E-124A-B5E1-766F2453AF79}" type="sibTrans" cxnId="{9F94142D-9463-2D4C-8CFA-5ADC5D9AC8C5}">
      <dgm:prSet/>
      <dgm:spPr/>
      <dgm:t>
        <a:bodyPr/>
        <a:lstStyle/>
        <a:p>
          <a:endParaRPr lang="en-US"/>
        </a:p>
      </dgm:t>
    </dgm:pt>
    <dgm:pt modelId="{C51C4992-09A3-3C4C-BD9B-BDC977EAC525}">
      <dgm:prSet/>
      <dgm:spPr/>
      <dgm:t>
        <a:bodyPr/>
        <a:lstStyle/>
        <a:p>
          <a:r>
            <a:rPr lang="en-US"/>
            <a:t>Sleep</a:t>
          </a:r>
        </a:p>
      </dgm:t>
    </dgm:pt>
    <dgm:pt modelId="{4821026E-1A0D-C146-9347-FD4B0B464701}" type="parTrans" cxnId="{03A1778A-CEEA-0D44-A3B2-EA912E80BEB4}">
      <dgm:prSet/>
      <dgm:spPr/>
      <dgm:t>
        <a:bodyPr/>
        <a:lstStyle/>
        <a:p>
          <a:endParaRPr lang="en-US"/>
        </a:p>
      </dgm:t>
    </dgm:pt>
    <dgm:pt modelId="{C6E46863-BF81-2A45-BEE5-12FC3725B92F}" type="sibTrans" cxnId="{03A1778A-CEEA-0D44-A3B2-EA912E80BEB4}">
      <dgm:prSet/>
      <dgm:spPr/>
      <dgm:t>
        <a:bodyPr/>
        <a:lstStyle/>
        <a:p>
          <a:endParaRPr lang="en-US"/>
        </a:p>
      </dgm:t>
    </dgm:pt>
    <dgm:pt modelId="{8CE9C32F-C59D-904C-BC50-53480DE62F7B}">
      <dgm:prSet/>
      <dgm:spPr/>
      <dgm:t>
        <a:bodyPr/>
        <a:lstStyle/>
        <a:p>
          <a:r>
            <a:rPr lang="en-US"/>
            <a:t>Smoking status </a:t>
          </a:r>
        </a:p>
      </dgm:t>
    </dgm:pt>
    <dgm:pt modelId="{5138A12E-4E9F-8F49-BA66-18C9673C6012}" type="parTrans" cxnId="{D88C5D7D-0782-B947-B064-C5C856A70B47}">
      <dgm:prSet/>
      <dgm:spPr/>
      <dgm:t>
        <a:bodyPr/>
        <a:lstStyle/>
        <a:p>
          <a:endParaRPr lang="en-US"/>
        </a:p>
      </dgm:t>
    </dgm:pt>
    <dgm:pt modelId="{4D4A0C38-0165-5C48-8F00-5A6E1CD24725}" type="sibTrans" cxnId="{D88C5D7D-0782-B947-B064-C5C856A70B47}">
      <dgm:prSet/>
      <dgm:spPr/>
      <dgm:t>
        <a:bodyPr/>
        <a:lstStyle/>
        <a:p>
          <a:endParaRPr lang="en-US"/>
        </a:p>
      </dgm:t>
    </dgm:pt>
    <dgm:pt modelId="{32338A49-5233-5E40-A346-839343920542}">
      <dgm:prSet/>
      <dgm:spPr/>
      <dgm:t>
        <a:bodyPr/>
        <a:lstStyle/>
        <a:p>
          <a:r>
            <a:rPr lang="en-US"/>
            <a:t>Depression among adults</a:t>
          </a:r>
        </a:p>
      </dgm:t>
    </dgm:pt>
    <dgm:pt modelId="{35EDCE0D-4AA5-9941-8245-2D56DD943888}" type="parTrans" cxnId="{A7C45EF1-16D0-1B4B-81BA-C503C0D87968}">
      <dgm:prSet/>
      <dgm:spPr/>
      <dgm:t>
        <a:bodyPr/>
        <a:lstStyle/>
        <a:p>
          <a:endParaRPr lang="en-US"/>
        </a:p>
      </dgm:t>
    </dgm:pt>
    <dgm:pt modelId="{6A5B1307-9433-B646-82BE-67E2B9D4FA3A}" type="sibTrans" cxnId="{A7C45EF1-16D0-1B4B-81BA-C503C0D87968}">
      <dgm:prSet/>
      <dgm:spPr/>
      <dgm:t>
        <a:bodyPr/>
        <a:lstStyle/>
        <a:p>
          <a:endParaRPr lang="en-US"/>
        </a:p>
      </dgm:t>
    </dgm:pt>
    <dgm:pt modelId="{C7A9E768-DEAA-E140-A1FD-01EA927A5CA6}">
      <dgm:prSet/>
      <dgm:spPr/>
      <dgm:t>
        <a:bodyPr/>
        <a:lstStyle/>
        <a:p>
          <a:r>
            <a:rPr lang="en-US"/>
            <a:t>Routine doctor visits</a:t>
          </a:r>
        </a:p>
      </dgm:t>
    </dgm:pt>
    <dgm:pt modelId="{CF0B78FF-DEA6-7E44-A641-DEB2A09967DF}" type="parTrans" cxnId="{10F67FEA-2BF9-D449-9ECC-2ADBE49AB7EA}">
      <dgm:prSet/>
      <dgm:spPr/>
      <dgm:t>
        <a:bodyPr/>
        <a:lstStyle/>
        <a:p>
          <a:endParaRPr lang="en-US"/>
        </a:p>
      </dgm:t>
    </dgm:pt>
    <dgm:pt modelId="{6AC737A3-5EB3-FB43-A88A-41B992EFD9FA}" type="sibTrans" cxnId="{10F67FEA-2BF9-D449-9ECC-2ADBE49AB7EA}">
      <dgm:prSet/>
      <dgm:spPr/>
      <dgm:t>
        <a:bodyPr/>
        <a:lstStyle/>
        <a:p>
          <a:endParaRPr lang="en-US"/>
        </a:p>
      </dgm:t>
    </dgm:pt>
    <dgm:pt modelId="{12BB816F-FCF7-A64D-BB54-9F56159026FC}">
      <dgm:prSet/>
      <dgm:spPr/>
      <dgm:t>
        <a:bodyPr/>
        <a:lstStyle/>
        <a:p>
          <a:r>
            <a:rPr lang="en-US"/>
            <a:t>Unemployment</a:t>
          </a:r>
        </a:p>
      </dgm:t>
    </dgm:pt>
    <dgm:pt modelId="{C573062A-766F-2344-8495-6B162248375D}" type="parTrans" cxnId="{F7E7F5C1-32B4-4E45-80B1-B7F6012F12AD}">
      <dgm:prSet/>
      <dgm:spPr/>
      <dgm:t>
        <a:bodyPr/>
        <a:lstStyle/>
        <a:p>
          <a:endParaRPr lang="en-US"/>
        </a:p>
      </dgm:t>
    </dgm:pt>
    <dgm:pt modelId="{36563DC2-87B2-6345-AAF9-914B3BD6592F}" type="sibTrans" cxnId="{F7E7F5C1-32B4-4E45-80B1-B7F6012F12AD}">
      <dgm:prSet/>
      <dgm:spPr/>
      <dgm:t>
        <a:bodyPr/>
        <a:lstStyle/>
        <a:p>
          <a:endParaRPr lang="en-US"/>
        </a:p>
      </dgm:t>
    </dgm:pt>
    <dgm:pt modelId="{96510BF3-DD5C-414E-94F8-2BDD873715A3}">
      <dgm:prSet/>
      <dgm:spPr/>
      <dgm:t>
        <a:bodyPr/>
        <a:lstStyle/>
        <a:p>
          <a:r>
            <a:rPr lang="en-US"/>
            <a:t>Social vulnerability index (SVI)</a:t>
          </a:r>
        </a:p>
      </dgm:t>
    </dgm:pt>
    <dgm:pt modelId="{24CEB0FD-B2EA-B745-A1BC-0D4C615E3D30}" type="parTrans" cxnId="{CF871F04-1D96-F04B-B14D-243B31E25553}">
      <dgm:prSet/>
      <dgm:spPr/>
      <dgm:t>
        <a:bodyPr/>
        <a:lstStyle/>
        <a:p>
          <a:endParaRPr lang="en-US"/>
        </a:p>
      </dgm:t>
    </dgm:pt>
    <dgm:pt modelId="{CB6171C0-A470-4141-8785-A13D5494D010}" type="sibTrans" cxnId="{CF871F04-1D96-F04B-B14D-243B31E25553}">
      <dgm:prSet/>
      <dgm:spPr/>
      <dgm:t>
        <a:bodyPr/>
        <a:lstStyle/>
        <a:p>
          <a:endParaRPr lang="en-US"/>
        </a:p>
      </dgm:t>
    </dgm:pt>
    <dgm:pt modelId="{4276EB71-AA4F-084D-8620-D9803AC3AB8C}" type="pres">
      <dgm:prSet presAssocID="{7E1CC616-BCB2-5A4F-9D04-A8DBD7A06364}" presName="linearFlow" presStyleCnt="0">
        <dgm:presLayoutVars>
          <dgm:dir/>
          <dgm:animLvl val="lvl"/>
          <dgm:resizeHandles/>
        </dgm:presLayoutVars>
      </dgm:prSet>
      <dgm:spPr/>
    </dgm:pt>
    <dgm:pt modelId="{7B36EBB3-77AE-BA4B-AAAE-73D7840FF8E3}" type="pres">
      <dgm:prSet presAssocID="{CF39F3EB-1E41-6541-85D8-AB87E9D4BD38}" presName="compositeNode" presStyleCnt="0">
        <dgm:presLayoutVars>
          <dgm:bulletEnabled val="1"/>
        </dgm:presLayoutVars>
      </dgm:prSet>
      <dgm:spPr/>
    </dgm:pt>
    <dgm:pt modelId="{5D8AAF26-EC48-824E-B3A2-150B6BD45E57}" type="pres">
      <dgm:prSet presAssocID="{CF39F3EB-1E41-6541-85D8-AB87E9D4BD38}" presName="image" presStyleLbl="fgImgPlace1" presStyleIdx="0" presStyleCnt="3" custScaleX="1878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51AE01-88AF-9945-AFF2-501C8E5659B8}" type="pres">
      <dgm:prSet presAssocID="{CF39F3EB-1E41-6541-85D8-AB87E9D4BD38}" presName="childNode" presStyleLbl="node1" presStyleIdx="0" presStyleCnt="3">
        <dgm:presLayoutVars>
          <dgm:bulletEnabled val="1"/>
        </dgm:presLayoutVars>
      </dgm:prSet>
      <dgm:spPr/>
    </dgm:pt>
    <dgm:pt modelId="{3790EC38-DF56-5A48-B10C-044AF3C36EB3}" type="pres">
      <dgm:prSet presAssocID="{CF39F3EB-1E41-6541-85D8-AB87E9D4BD3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FCA59929-1E04-D040-9CA8-D1C3A11F7C1E}" type="pres">
      <dgm:prSet presAssocID="{3AD153A8-9839-4F4C-AB0B-08533D979CA5}" presName="sibTrans" presStyleCnt="0"/>
      <dgm:spPr/>
    </dgm:pt>
    <dgm:pt modelId="{2BC81782-7BEF-F74C-ADD3-87E4297FC75E}" type="pres">
      <dgm:prSet presAssocID="{69C58D4E-A278-E645-8445-D5E5D9D114AA}" presName="compositeNode" presStyleCnt="0">
        <dgm:presLayoutVars>
          <dgm:bulletEnabled val="1"/>
        </dgm:presLayoutVars>
      </dgm:prSet>
      <dgm:spPr/>
    </dgm:pt>
    <dgm:pt modelId="{94581942-2661-6C4B-BCEC-27B98D5ED031}" type="pres">
      <dgm:prSet presAssocID="{69C58D4E-A278-E645-8445-D5E5D9D114AA}" presName="image" presStyleLbl="fgImgPlace1" presStyleIdx="1" presStyleCnt="3" custScaleX="16779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96" r="-1896"/>
          </a:stretch>
        </a:blipFill>
      </dgm:spPr>
    </dgm:pt>
    <dgm:pt modelId="{68A142AE-E065-2344-ACE3-7C2B02EE3AED}" type="pres">
      <dgm:prSet presAssocID="{69C58D4E-A278-E645-8445-D5E5D9D114AA}" presName="childNode" presStyleLbl="node1" presStyleIdx="1" presStyleCnt="3">
        <dgm:presLayoutVars>
          <dgm:bulletEnabled val="1"/>
        </dgm:presLayoutVars>
      </dgm:prSet>
      <dgm:spPr/>
    </dgm:pt>
    <dgm:pt modelId="{90869206-D615-0B4E-BE51-2A2A73EAA167}" type="pres">
      <dgm:prSet presAssocID="{69C58D4E-A278-E645-8445-D5E5D9D114A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630F3F9E-A5DE-3C42-AB25-CFAD93CFEA8C}" type="pres">
      <dgm:prSet presAssocID="{9C52B8C9-6876-B648-827A-4BF0C631B931}" presName="sibTrans" presStyleCnt="0"/>
      <dgm:spPr/>
    </dgm:pt>
    <dgm:pt modelId="{E599FEA7-2B74-B34F-95CB-D22ECB7C2EBF}" type="pres">
      <dgm:prSet presAssocID="{1B0A09AD-94CB-F940-A6FD-697B14F76DCA}" presName="compositeNode" presStyleCnt="0">
        <dgm:presLayoutVars>
          <dgm:bulletEnabled val="1"/>
        </dgm:presLayoutVars>
      </dgm:prSet>
      <dgm:spPr/>
    </dgm:pt>
    <dgm:pt modelId="{EBDD4BDC-D6F5-1E40-BB3A-9A6CB2C655A3}" type="pres">
      <dgm:prSet presAssocID="{1B0A09AD-94CB-F940-A6FD-697B14F76DCA}" presName="image" presStyleLbl="fgImgPlace1" presStyleIdx="2" presStyleCnt="3" custScaleX="145440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8C4F371-4B92-F142-B687-2E749D30DFDA}" type="pres">
      <dgm:prSet presAssocID="{1B0A09AD-94CB-F940-A6FD-697B14F76DCA}" presName="childNode" presStyleLbl="node1" presStyleIdx="2" presStyleCnt="3">
        <dgm:presLayoutVars>
          <dgm:bulletEnabled val="1"/>
        </dgm:presLayoutVars>
      </dgm:prSet>
      <dgm:spPr/>
    </dgm:pt>
    <dgm:pt modelId="{EE3B19E6-A1C4-3841-A606-A2F086A0C2F6}" type="pres">
      <dgm:prSet presAssocID="{1B0A09AD-94CB-F940-A6FD-697B14F76DCA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3AADC03-05B7-B044-B25D-D5247F62162A}" type="presOf" srcId="{CB291485-141C-824A-8F2B-539F87673E7D}" destId="{68A142AE-E065-2344-ACE3-7C2B02EE3AED}" srcOrd="0" destOrd="4" presId="urn:microsoft.com/office/officeart/2005/8/layout/hList2"/>
    <dgm:cxn modelId="{CF871F04-1D96-F04B-B14D-243B31E25553}" srcId="{C27CD1CE-B6A2-CC4C-80EE-607BB8032EC7}" destId="{96510BF3-DD5C-414E-94F8-2BDD873715A3}" srcOrd="9" destOrd="0" parTransId="{24CEB0FD-B2EA-B745-A1BC-0D4C615E3D30}" sibTransId="{CB6171C0-A470-4141-8785-A13D5494D010}"/>
    <dgm:cxn modelId="{E182FE08-3E02-B04E-AFE2-9D4BEB418492}" type="presOf" srcId="{9A7EFDED-D405-3E41-8871-E810BF9D63CF}" destId="{68A142AE-E065-2344-ACE3-7C2B02EE3AED}" srcOrd="0" destOrd="1" presId="urn:microsoft.com/office/officeart/2005/8/layout/hList2"/>
    <dgm:cxn modelId="{BC25480E-7205-A442-A939-7E589C9326CD}" type="presOf" srcId="{E07DCFD5-634A-F14E-8D8E-095B69A56840}" destId="{BE51AE01-88AF-9945-AFF2-501C8E5659B8}" srcOrd="0" destOrd="0" presId="urn:microsoft.com/office/officeart/2005/8/layout/hList2"/>
    <dgm:cxn modelId="{0EA6320F-C7AB-D341-99A5-558C1FECC7BA}" type="presOf" srcId="{2FBD5A5D-B871-B740-A70D-E29F694CF96E}" destId="{68A142AE-E065-2344-ACE3-7C2B02EE3AED}" srcOrd="0" destOrd="3" presId="urn:microsoft.com/office/officeart/2005/8/layout/hList2"/>
    <dgm:cxn modelId="{3C15DE11-CA93-F240-9D0E-90BCF6EA5697}" srcId="{E07DCFD5-634A-F14E-8D8E-095B69A56840}" destId="{0095BC70-FE27-F240-AE1C-179698F154C5}" srcOrd="4" destOrd="0" parTransId="{916C5373-7DAC-CB43-9CBD-C696867C37D0}" sibTransId="{34D9DAAC-9771-F545-963B-622285238AFD}"/>
    <dgm:cxn modelId="{C4E0AB18-1FD8-2B48-9FE4-AD0EFA6559B0}" type="presOf" srcId="{7E1CC616-BCB2-5A4F-9D04-A8DBD7A06364}" destId="{4276EB71-AA4F-084D-8620-D9803AC3AB8C}" srcOrd="0" destOrd="0" presId="urn:microsoft.com/office/officeart/2005/8/layout/hList2"/>
    <dgm:cxn modelId="{2A32262C-1F7C-0D43-B9C8-04384E8846B2}" type="presOf" srcId="{0095BC70-FE27-F240-AE1C-179698F154C5}" destId="{BE51AE01-88AF-9945-AFF2-501C8E5659B8}" srcOrd="0" destOrd="5" presId="urn:microsoft.com/office/officeart/2005/8/layout/hList2"/>
    <dgm:cxn modelId="{4679A52C-065F-D34F-B53A-68F7087631DA}" type="presOf" srcId="{CF39F3EB-1E41-6541-85D8-AB87E9D4BD38}" destId="{3790EC38-DF56-5A48-B10C-044AF3C36EB3}" srcOrd="0" destOrd="0" presId="urn:microsoft.com/office/officeart/2005/8/layout/hList2"/>
    <dgm:cxn modelId="{9F94142D-9463-2D4C-8CFA-5ADC5D9AC8C5}" srcId="{C27CD1CE-B6A2-CC4C-80EE-607BB8032EC7}" destId="{5B8C3CDF-5193-F749-A581-39D735701F4A}" srcOrd="3" destOrd="0" parTransId="{59508A0C-2181-AD46-A44F-C90C1950E01B}" sibTransId="{B230203D-688E-124A-B5E1-766F2453AF79}"/>
    <dgm:cxn modelId="{9E105B31-6D46-F440-ACE2-B877B73A4E06}" type="presOf" srcId="{ECD0177A-1785-6D4D-8F22-E4690B4DE282}" destId="{68A142AE-E065-2344-ACE3-7C2B02EE3AED}" srcOrd="0" destOrd="0" presId="urn:microsoft.com/office/officeart/2005/8/layout/hList2"/>
    <dgm:cxn modelId="{D08DBA31-17AF-5041-BB4E-797537898B3C}" type="presOf" srcId="{69C58D4E-A278-E645-8445-D5E5D9D114AA}" destId="{90869206-D615-0B4E-BE51-2A2A73EAA167}" srcOrd="0" destOrd="0" presId="urn:microsoft.com/office/officeart/2005/8/layout/hList2"/>
    <dgm:cxn modelId="{BF7BCB34-C8D6-4340-AA2A-565FCA3640C1}" srcId="{C27CD1CE-B6A2-CC4C-80EE-607BB8032EC7}" destId="{6D8BAF47-9F6C-D140-8A70-BC6D82CF450A}" srcOrd="0" destOrd="0" parTransId="{0C6A2867-683E-AA49-AAC0-B695BE81BB78}" sibTransId="{0ECBBCED-D625-734D-B007-4205D693795D}"/>
    <dgm:cxn modelId="{F2F1A851-8774-314D-B112-62E5C8DA2484}" type="presOf" srcId="{C51C4992-09A3-3C4C-BD9B-BDC977EAC525}" destId="{78C4F371-4B92-F142-B687-2E749D30DFDA}" srcOrd="0" destOrd="5" presId="urn:microsoft.com/office/officeart/2005/8/layout/hList2"/>
    <dgm:cxn modelId="{C4F2D067-CD83-A349-8ED4-189152FE67F1}" srcId="{C27CD1CE-B6A2-CC4C-80EE-607BB8032EC7}" destId="{2A8CDA0D-7FAE-9942-8708-B89C7A199DA6}" srcOrd="1" destOrd="0" parTransId="{74E8A0ED-17D8-5A4F-8082-BB09FBFD84C7}" sibTransId="{115A2CC5-2CEC-B344-8BA4-1F74DF26B130}"/>
    <dgm:cxn modelId="{0954B66B-1158-CA4A-AF60-19D48F8693CC}" srcId="{E07DCFD5-634A-F14E-8D8E-095B69A56840}" destId="{0084516B-CE0D-3A45-9CEE-456396B90264}" srcOrd="3" destOrd="0" parTransId="{4048402E-036D-6847-AC47-262EB5D1FF07}" sibTransId="{5246289B-0438-B44B-848A-5D63AA8E7FFE}"/>
    <dgm:cxn modelId="{A6AFCD6C-B324-A849-B898-F3DB6497EACE}" type="presOf" srcId="{DD7D0A82-9DF4-0A4A-BF37-31DA9E6D5811}" destId="{BE51AE01-88AF-9945-AFF2-501C8E5659B8}" srcOrd="0" destOrd="7" presId="urn:microsoft.com/office/officeart/2005/8/layout/hList2"/>
    <dgm:cxn modelId="{59BC576F-64E6-2A4B-A617-F459C8EDD9D3}" srcId="{E07DCFD5-634A-F14E-8D8E-095B69A56840}" destId="{F1CC6213-DCE8-3E43-81C2-66D202839893}" srcOrd="8" destOrd="0" parTransId="{F1318833-9E97-5F40-ABE8-3E0320C167BC}" sibTransId="{A87B00DC-7F82-D54E-9C2C-6A3E4261D3AA}"/>
    <dgm:cxn modelId="{A75EBC72-8380-3F41-A771-42052CB2A628}" srcId="{1B0A09AD-94CB-F940-A6FD-697B14F76DCA}" destId="{C27CD1CE-B6A2-CC4C-80EE-607BB8032EC7}" srcOrd="0" destOrd="0" parTransId="{CF0557FA-8682-F44F-969B-7391006864E9}" sibTransId="{1B2274E9-2BF2-4446-A0BC-EFECB2BAB01D}"/>
    <dgm:cxn modelId="{04613D73-D297-214D-92A7-4A6BF189F89C}" type="presOf" srcId="{C27CD1CE-B6A2-CC4C-80EE-607BB8032EC7}" destId="{78C4F371-4B92-F142-B687-2E749D30DFDA}" srcOrd="0" destOrd="0" presId="urn:microsoft.com/office/officeart/2005/8/layout/hList2"/>
    <dgm:cxn modelId="{DB7D7973-7EA0-044C-8B8F-6551A275BF80}" srcId="{7E1CC616-BCB2-5A4F-9D04-A8DBD7A06364}" destId="{1B0A09AD-94CB-F940-A6FD-697B14F76DCA}" srcOrd="2" destOrd="0" parTransId="{1C0796D9-34EE-F14E-A433-D7714E101292}" sibTransId="{239DF888-662C-054A-B9E6-C556910EF8E3}"/>
    <dgm:cxn modelId="{ABBB1E77-FA81-264B-A6E3-251FBB0304A2}" type="presOf" srcId="{5B8C3CDF-5193-F749-A581-39D735701F4A}" destId="{78C4F371-4B92-F142-B687-2E749D30DFDA}" srcOrd="0" destOrd="4" presId="urn:microsoft.com/office/officeart/2005/8/layout/hList2"/>
    <dgm:cxn modelId="{E823257B-18F5-1D40-B522-76D42A8B1E73}" type="presOf" srcId="{277BCE15-B2E4-E14D-89B9-62A38CE4259F}" destId="{BE51AE01-88AF-9945-AFF2-501C8E5659B8}" srcOrd="0" destOrd="3" presId="urn:microsoft.com/office/officeart/2005/8/layout/hList2"/>
    <dgm:cxn modelId="{D88C5D7D-0782-B947-B064-C5C856A70B47}" srcId="{C27CD1CE-B6A2-CC4C-80EE-607BB8032EC7}" destId="{8CE9C32F-C59D-904C-BC50-53480DE62F7B}" srcOrd="5" destOrd="0" parTransId="{5138A12E-4E9F-8F49-BA66-18C9673C6012}" sibTransId="{4D4A0C38-0165-5C48-8F00-5A6E1CD24725}"/>
    <dgm:cxn modelId="{DC592D80-E014-6B41-81FF-4806869C64C7}" srcId="{7E1CC616-BCB2-5A4F-9D04-A8DBD7A06364}" destId="{CF39F3EB-1E41-6541-85D8-AB87E9D4BD38}" srcOrd="0" destOrd="0" parTransId="{9823B420-AF8E-C847-9C6A-8D280A3D4693}" sibTransId="{3AD153A8-9839-4F4C-AB0B-08533D979CA5}"/>
    <dgm:cxn modelId="{F8CC1581-0058-4444-8A13-F43DD81CCA01}" type="presOf" srcId="{1B0A09AD-94CB-F940-A6FD-697B14F76DCA}" destId="{EE3B19E6-A1C4-3841-A606-A2F086A0C2F6}" srcOrd="0" destOrd="0" presId="urn:microsoft.com/office/officeart/2005/8/layout/hList2"/>
    <dgm:cxn modelId="{744F5A83-2D76-4940-940E-DD590E265213}" type="presOf" srcId="{32338A49-5233-5E40-A346-839343920542}" destId="{78C4F371-4B92-F142-B687-2E749D30DFDA}" srcOrd="0" destOrd="7" presId="urn:microsoft.com/office/officeart/2005/8/layout/hList2"/>
    <dgm:cxn modelId="{03A1778A-CEEA-0D44-A3B2-EA912E80BEB4}" srcId="{C27CD1CE-B6A2-CC4C-80EE-607BB8032EC7}" destId="{C51C4992-09A3-3C4C-BD9B-BDC977EAC525}" srcOrd="4" destOrd="0" parTransId="{4821026E-1A0D-C146-9347-FD4B0B464701}" sibTransId="{C6E46863-BF81-2A45-BEE5-12FC3725B92F}"/>
    <dgm:cxn modelId="{4FE8F98E-1989-854B-A50B-24C671AFDF29}" srcId="{E07DCFD5-634A-F14E-8D8E-095B69A56840}" destId="{277BCE15-B2E4-E14D-89B9-62A38CE4259F}" srcOrd="2" destOrd="0" parTransId="{F347306A-B98E-254E-B501-E558C0FB94E2}" sibTransId="{00C650CA-55F1-9144-8B78-E12E1F1F527D}"/>
    <dgm:cxn modelId="{61946D90-F43A-0A47-A44E-54AD2854821A}" srcId="{69C58D4E-A278-E645-8445-D5E5D9D114AA}" destId="{ECD0177A-1785-6D4D-8F22-E4690B4DE282}" srcOrd="0" destOrd="0" parTransId="{9A634F7B-EE07-6A45-ABDC-36136F4829A4}" sibTransId="{C85F8C61-DBBC-2740-96FD-A13FD162118D}"/>
    <dgm:cxn modelId="{6BD69F90-8E40-4D4E-9D70-3FB4A9CF0641}" type="presOf" srcId="{0D85DC76-FFAD-394C-BC5E-3DF375983BCD}" destId="{BE51AE01-88AF-9945-AFF2-501C8E5659B8}" srcOrd="0" destOrd="10" presId="urn:microsoft.com/office/officeart/2005/8/layout/hList2"/>
    <dgm:cxn modelId="{E2141693-701A-EE44-8555-298644C8F001}" type="presOf" srcId="{F1CC6213-DCE8-3E43-81C2-66D202839893}" destId="{BE51AE01-88AF-9945-AFF2-501C8E5659B8}" srcOrd="0" destOrd="9" presId="urn:microsoft.com/office/officeart/2005/8/layout/hList2"/>
    <dgm:cxn modelId="{5BD5369C-0A49-B945-BAF3-44054EAA9CB0}" srcId="{E07DCFD5-634A-F14E-8D8E-095B69A56840}" destId="{C3883C16-F81F-BF44-AB90-9D3575FC8EBF}" srcOrd="7" destOrd="0" parTransId="{BA5EC50D-A9F6-014E-8E06-BCF1B44F41FB}" sibTransId="{0D2C1EAA-ABB7-0442-AF87-951F73AC1AC1}"/>
    <dgm:cxn modelId="{093E989E-5566-E645-9056-F5BBA8E2946C}" type="presOf" srcId="{1A71EC6B-55B1-E549-A050-F0CDCBCD1F22}" destId="{78C4F371-4B92-F142-B687-2E749D30DFDA}" srcOrd="0" destOrd="3" presId="urn:microsoft.com/office/officeart/2005/8/layout/hList2"/>
    <dgm:cxn modelId="{3402149F-524F-C44D-AD5F-129A67B57C9E}" type="presOf" srcId="{7C7ACBD2-1BEF-C348-9570-3AD986BACA92}" destId="{68A142AE-E065-2344-ACE3-7C2B02EE3AED}" srcOrd="0" destOrd="2" presId="urn:microsoft.com/office/officeart/2005/8/layout/hList2"/>
    <dgm:cxn modelId="{5937B2A7-70B0-AD4A-8BC7-F3B4FA71BA57}" type="presOf" srcId="{6D8BAF47-9F6C-D140-8A70-BC6D82CF450A}" destId="{78C4F371-4B92-F142-B687-2E749D30DFDA}" srcOrd="0" destOrd="1" presId="urn:microsoft.com/office/officeart/2005/8/layout/hList2"/>
    <dgm:cxn modelId="{1B93D8B5-294F-3B49-8AF6-D362B078D2DA}" type="presOf" srcId="{0084516B-CE0D-3A45-9CEE-456396B90264}" destId="{BE51AE01-88AF-9945-AFF2-501C8E5659B8}" srcOrd="0" destOrd="4" presId="urn:microsoft.com/office/officeart/2005/8/layout/hList2"/>
    <dgm:cxn modelId="{0D42C4B9-01E3-4046-8AE6-265097D7DADF}" srcId="{7E1CC616-BCB2-5A4F-9D04-A8DBD7A06364}" destId="{69C58D4E-A278-E645-8445-D5E5D9D114AA}" srcOrd="1" destOrd="0" parTransId="{43F99284-6F5F-E947-90CB-A65EEAF02620}" sibTransId="{9C52B8C9-6876-B648-827A-4BF0C631B931}"/>
    <dgm:cxn modelId="{F7E7F5C1-32B4-4E45-80B1-B7F6012F12AD}" srcId="{C27CD1CE-B6A2-CC4C-80EE-607BB8032EC7}" destId="{12BB816F-FCF7-A64D-BB54-9F56159026FC}" srcOrd="8" destOrd="0" parTransId="{C573062A-766F-2344-8495-6B162248375D}" sibTransId="{36563DC2-87B2-6345-AAF9-914B3BD6592F}"/>
    <dgm:cxn modelId="{4B7DFDC2-C2DF-0241-BA67-68493FDC1840}" type="presOf" srcId="{8CE9C32F-C59D-904C-BC50-53480DE62F7B}" destId="{78C4F371-4B92-F142-B687-2E749D30DFDA}" srcOrd="0" destOrd="6" presId="urn:microsoft.com/office/officeart/2005/8/layout/hList2"/>
    <dgm:cxn modelId="{6DAC8CC4-8318-4A48-8DD1-A28C4D5859A4}" type="presOf" srcId="{8C18F344-1291-8442-84CE-A3509337EF75}" destId="{BE51AE01-88AF-9945-AFF2-501C8E5659B8}" srcOrd="0" destOrd="2" presId="urn:microsoft.com/office/officeart/2005/8/layout/hList2"/>
    <dgm:cxn modelId="{2966E1C6-40FE-864D-8EC4-D984E54B92CC}" srcId="{E07DCFD5-634A-F14E-8D8E-095B69A56840}" destId="{0D85DC76-FFAD-394C-BC5E-3DF375983BCD}" srcOrd="9" destOrd="0" parTransId="{B021691C-909B-8C4D-93A7-F8D7103860FE}" sibTransId="{93606020-C5E4-BC4A-BE10-347F2CE1AF16}"/>
    <dgm:cxn modelId="{B06A8BCB-75FE-4F4D-97A4-D006CBD022E3}" srcId="{E07DCFD5-634A-F14E-8D8E-095B69A56840}" destId="{7A842221-D53C-9A42-9427-D0EF7097D852}" srcOrd="5" destOrd="0" parTransId="{2F27AA9E-1A72-0744-96E6-290801641AEA}" sibTransId="{0FD7EF17-F37D-F040-BB48-33CC5F355DBA}"/>
    <dgm:cxn modelId="{CDC93FCE-7F7A-7246-A705-63133717B859}" type="presOf" srcId="{C3883C16-F81F-BF44-AB90-9D3575FC8EBF}" destId="{BE51AE01-88AF-9945-AFF2-501C8E5659B8}" srcOrd="0" destOrd="8" presId="urn:microsoft.com/office/officeart/2005/8/layout/hList2"/>
    <dgm:cxn modelId="{ECA687CE-1E44-7249-8E55-5CD8EDEF0588}" type="presOf" srcId="{96510BF3-DD5C-414E-94F8-2BDD873715A3}" destId="{78C4F371-4B92-F142-B687-2E749D30DFDA}" srcOrd="0" destOrd="10" presId="urn:microsoft.com/office/officeart/2005/8/layout/hList2"/>
    <dgm:cxn modelId="{2992ADD0-57CD-8F47-91B8-4FF013C7E123}" srcId="{ECD0177A-1785-6D4D-8F22-E4690B4DE282}" destId="{9A7EFDED-D405-3E41-8871-E810BF9D63CF}" srcOrd="0" destOrd="0" parTransId="{25DA0899-AB46-8140-9CAD-8EE534394924}" sibTransId="{E1F21960-3395-634E-80AA-B0C8FBDE80C2}"/>
    <dgm:cxn modelId="{6E2442D7-4EB8-9745-8B42-DE803D748F8F}" srcId="{C27CD1CE-B6A2-CC4C-80EE-607BB8032EC7}" destId="{1A71EC6B-55B1-E549-A050-F0CDCBCD1F22}" srcOrd="2" destOrd="0" parTransId="{131EE1FC-D363-5243-960C-4E9AD42AC335}" sibTransId="{6B9F4BE2-9868-B34D-B58A-CF1D80A60F2C}"/>
    <dgm:cxn modelId="{E0B224D8-C184-5848-95A4-11FBC76C9E5C}" srcId="{E07DCFD5-634A-F14E-8D8E-095B69A56840}" destId="{D8744351-6395-CE4D-8459-22B5B735B986}" srcOrd="0" destOrd="0" parTransId="{D23C110A-0FFF-C947-90DD-F1AC3749633E}" sibTransId="{3F4CE22F-DF00-6049-95A1-1E76534E3926}"/>
    <dgm:cxn modelId="{00E523DA-A794-5144-BD66-53E27D746768}" srcId="{CF39F3EB-1E41-6541-85D8-AB87E9D4BD38}" destId="{E07DCFD5-634A-F14E-8D8E-095B69A56840}" srcOrd="0" destOrd="0" parTransId="{127E769D-261D-FA4E-946E-377674468E5A}" sibTransId="{2A66EA95-B309-434A-A96F-C2B795615661}"/>
    <dgm:cxn modelId="{A01581DF-D1BA-0246-8F0D-631A18C49C28}" type="presOf" srcId="{12BB816F-FCF7-A64D-BB54-9F56159026FC}" destId="{78C4F371-4B92-F142-B687-2E749D30DFDA}" srcOrd="0" destOrd="9" presId="urn:microsoft.com/office/officeart/2005/8/layout/hList2"/>
    <dgm:cxn modelId="{CB6E7AE2-45BE-D349-A613-341CDC0C3531}" srcId="{ECD0177A-1785-6D4D-8F22-E4690B4DE282}" destId="{CB291485-141C-824A-8F2B-539F87673E7D}" srcOrd="3" destOrd="0" parTransId="{A6261F79-02EA-CE42-ACAB-88783A5160D7}" sibTransId="{99C50C53-0C7C-F249-8440-5275F8654A82}"/>
    <dgm:cxn modelId="{1AC54AE4-A2D1-D345-A37C-44B58DC6D706}" srcId="{ECD0177A-1785-6D4D-8F22-E4690B4DE282}" destId="{2FBD5A5D-B871-B740-A70D-E29F694CF96E}" srcOrd="2" destOrd="0" parTransId="{A57B7656-03CC-3F44-94E4-6E232468DD66}" sibTransId="{4A2E85CE-67C9-A64E-A84A-F5F8B25EA95C}"/>
    <dgm:cxn modelId="{5113D2E4-B975-B945-B2BB-3F852AE2EC7C}" type="presOf" srcId="{7A842221-D53C-9A42-9427-D0EF7097D852}" destId="{BE51AE01-88AF-9945-AFF2-501C8E5659B8}" srcOrd="0" destOrd="6" presId="urn:microsoft.com/office/officeart/2005/8/layout/hList2"/>
    <dgm:cxn modelId="{5B450BE6-488E-8446-A47D-03A99E82DC2A}" srcId="{E07DCFD5-634A-F14E-8D8E-095B69A56840}" destId="{8C18F344-1291-8442-84CE-A3509337EF75}" srcOrd="1" destOrd="0" parTransId="{6A3B2ACC-722F-D04E-8FE1-19BCBBAF65A7}" sibTransId="{A7678023-4FB8-D84D-9F0F-D1583E4A76F5}"/>
    <dgm:cxn modelId="{5727E7E8-ADF8-374A-8948-9056C2F2CD76}" srcId="{ECD0177A-1785-6D4D-8F22-E4690B4DE282}" destId="{7C7ACBD2-1BEF-C348-9570-3AD986BACA92}" srcOrd="1" destOrd="0" parTransId="{D81DEB1C-E088-C04B-B0A9-0D8B1EE1CCD0}" sibTransId="{EF8DE84F-36A0-264D-9808-4B803F304B3E}"/>
    <dgm:cxn modelId="{D67E12E9-AB57-3C4E-84B7-841AFD4370EC}" type="presOf" srcId="{D8744351-6395-CE4D-8459-22B5B735B986}" destId="{BE51AE01-88AF-9945-AFF2-501C8E5659B8}" srcOrd="0" destOrd="1" presId="urn:microsoft.com/office/officeart/2005/8/layout/hList2"/>
    <dgm:cxn modelId="{10F67FEA-2BF9-D449-9ECC-2ADBE49AB7EA}" srcId="{C27CD1CE-B6A2-CC4C-80EE-607BB8032EC7}" destId="{C7A9E768-DEAA-E140-A1FD-01EA927A5CA6}" srcOrd="7" destOrd="0" parTransId="{CF0B78FF-DEA6-7E44-A641-DEB2A09967DF}" sibTransId="{6AC737A3-5EB3-FB43-A88A-41B992EFD9FA}"/>
    <dgm:cxn modelId="{A7C45EF1-16D0-1B4B-81BA-C503C0D87968}" srcId="{C27CD1CE-B6A2-CC4C-80EE-607BB8032EC7}" destId="{32338A49-5233-5E40-A346-839343920542}" srcOrd="6" destOrd="0" parTransId="{35EDCE0D-4AA5-9941-8245-2D56DD943888}" sibTransId="{6A5B1307-9433-B646-82BE-67E2B9D4FA3A}"/>
    <dgm:cxn modelId="{DD9C34F2-834A-EF47-9A8F-6AD169277D18}" type="presOf" srcId="{C7A9E768-DEAA-E140-A1FD-01EA927A5CA6}" destId="{78C4F371-4B92-F142-B687-2E749D30DFDA}" srcOrd="0" destOrd="8" presId="urn:microsoft.com/office/officeart/2005/8/layout/hList2"/>
    <dgm:cxn modelId="{80BA73F9-2C73-114A-B690-CCA4587083E7}" type="presOf" srcId="{2A8CDA0D-7FAE-9942-8708-B89C7A199DA6}" destId="{78C4F371-4B92-F142-B687-2E749D30DFDA}" srcOrd="0" destOrd="2" presId="urn:microsoft.com/office/officeart/2005/8/layout/hList2"/>
    <dgm:cxn modelId="{C95C76FE-98F5-9B4F-B729-9C636C6F6048}" srcId="{E07DCFD5-634A-F14E-8D8E-095B69A56840}" destId="{DD7D0A82-9DF4-0A4A-BF37-31DA9E6D5811}" srcOrd="6" destOrd="0" parTransId="{FC6A8F4C-D7D0-5F41-8980-842CEE1F35DA}" sibTransId="{0445DF36-9356-FB4B-B9BB-C9EBD6B043D7}"/>
    <dgm:cxn modelId="{601E2AD5-9E6E-1C4D-B05C-D2846A0BC979}" type="presParOf" srcId="{4276EB71-AA4F-084D-8620-D9803AC3AB8C}" destId="{7B36EBB3-77AE-BA4B-AAAE-73D7840FF8E3}" srcOrd="0" destOrd="0" presId="urn:microsoft.com/office/officeart/2005/8/layout/hList2"/>
    <dgm:cxn modelId="{852252D6-BFEB-4C43-8F79-6682D4343C20}" type="presParOf" srcId="{7B36EBB3-77AE-BA4B-AAAE-73D7840FF8E3}" destId="{5D8AAF26-EC48-824E-B3A2-150B6BD45E57}" srcOrd="0" destOrd="0" presId="urn:microsoft.com/office/officeart/2005/8/layout/hList2"/>
    <dgm:cxn modelId="{55D84D03-5BDF-6545-A63D-6F2A056E8EBE}" type="presParOf" srcId="{7B36EBB3-77AE-BA4B-AAAE-73D7840FF8E3}" destId="{BE51AE01-88AF-9945-AFF2-501C8E5659B8}" srcOrd="1" destOrd="0" presId="urn:microsoft.com/office/officeart/2005/8/layout/hList2"/>
    <dgm:cxn modelId="{F43E152D-09D7-2147-9CD2-F5ED6EE275B2}" type="presParOf" srcId="{7B36EBB3-77AE-BA4B-AAAE-73D7840FF8E3}" destId="{3790EC38-DF56-5A48-B10C-044AF3C36EB3}" srcOrd="2" destOrd="0" presId="urn:microsoft.com/office/officeart/2005/8/layout/hList2"/>
    <dgm:cxn modelId="{2C371FA3-0099-A84D-8303-A49483E4CBE0}" type="presParOf" srcId="{4276EB71-AA4F-084D-8620-D9803AC3AB8C}" destId="{FCA59929-1E04-D040-9CA8-D1C3A11F7C1E}" srcOrd="1" destOrd="0" presId="urn:microsoft.com/office/officeart/2005/8/layout/hList2"/>
    <dgm:cxn modelId="{B8EC2736-CECB-0948-B282-ED8833EA5B41}" type="presParOf" srcId="{4276EB71-AA4F-084D-8620-D9803AC3AB8C}" destId="{2BC81782-7BEF-F74C-ADD3-87E4297FC75E}" srcOrd="2" destOrd="0" presId="urn:microsoft.com/office/officeart/2005/8/layout/hList2"/>
    <dgm:cxn modelId="{EAA88C44-4CB9-E249-BE8E-70EEBE11DE01}" type="presParOf" srcId="{2BC81782-7BEF-F74C-ADD3-87E4297FC75E}" destId="{94581942-2661-6C4B-BCEC-27B98D5ED031}" srcOrd="0" destOrd="0" presId="urn:microsoft.com/office/officeart/2005/8/layout/hList2"/>
    <dgm:cxn modelId="{49BB690F-16DE-8947-9A2C-3EC458BD36F0}" type="presParOf" srcId="{2BC81782-7BEF-F74C-ADD3-87E4297FC75E}" destId="{68A142AE-E065-2344-ACE3-7C2B02EE3AED}" srcOrd="1" destOrd="0" presId="urn:microsoft.com/office/officeart/2005/8/layout/hList2"/>
    <dgm:cxn modelId="{FA560948-B6F2-B241-A1DF-10FAF8DCC06A}" type="presParOf" srcId="{2BC81782-7BEF-F74C-ADD3-87E4297FC75E}" destId="{90869206-D615-0B4E-BE51-2A2A73EAA167}" srcOrd="2" destOrd="0" presId="urn:microsoft.com/office/officeart/2005/8/layout/hList2"/>
    <dgm:cxn modelId="{72275BDF-1AF0-CC47-A665-84EC75C5357C}" type="presParOf" srcId="{4276EB71-AA4F-084D-8620-D9803AC3AB8C}" destId="{630F3F9E-A5DE-3C42-AB25-CFAD93CFEA8C}" srcOrd="3" destOrd="0" presId="urn:microsoft.com/office/officeart/2005/8/layout/hList2"/>
    <dgm:cxn modelId="{DE019FFD-E5E1-5346-A447-3F82CFE3FCEF}" type="presParOf" srcId="{4276EB71-AA4F-084D-8620-D9803AC3AB8C}" destId="{E599FEA7-2B74-B34F-95CB-D22ECB7C2EBF}" srcOrd="4" destOrd="0" presId="urn:microsoft.com/office/officeart/2005/8/layout/hList2"/>
    <dgm:cxn modelId="{7038BD54-005D-9446-93DF-B933B5CDA50D}" type="presParOf" srcId="{E599FEA7-2B74-B34F-95CB-D22ECB7C2EBF}" destId="{EBDD4BDC-D6F5-1E40-BB3A-9A6CB2C655A3}" srcOrd="0" destOrd="0" presId="urn:microsoft.com/office/officeart/2005/8/layout/hList2"/>
    <dgm:cxn modelId="{F6681DB6-D56D-D544-BBB3-D7DEE077CCB3}" type="presParOf" srcId="{E599FEA7-2B74-B34F-95CB-D22ECB7C2EBF}" destId="{78C4F371-4B92-F142-B687-2E749D30DFDA}" srcOrd="1" destOrd="0" presId="urn:microsoft.com/office/officeart/2005/8/layout/hList2"/>
    <dgm:cxn modelId="{A96145AE-E3F3-7640-B4C9-AD0BEF4F25D4}" type="presParOf" srcId="{E599FEA7-2B74-B34F-95CB-D22ECB7C2EBF}" destId="{EE3B19E6-A1C4-3841-A606-A2F086A0C2F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B5723-F2CF-A145-B696-CAFA5D3FC724}">
      <dsp:nvSpPr>
        <dsp:cNvPr id="0" name=""/>
        <dsp:cNvSpPr/>
      </dsp:nvSpPr>
      <dsp:spPr>
        <a:xfrm>
          <a:off x="2158006" y="1255010"/>
          <a:ext cx="1438671" cy="143867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AAE180F-84CA-B748-BE97-71511DC1F4AF}">
      <dsp:nvSpPr>
        <dsp:cNvPr id="0" name=""/>
        <dsp:cNvSpPr/>
      </dsp:nvSpPr>
      <dsp:spPr>
        <a:xfrm>
          <a:off x="2042913" y="83521"/>
          <a:ext cx="1668858" cy="9659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Economic stability</a:t>
          </a:r>
        </a:p>
      </dsp:txBody>
      <dsp:txXfrm>
        <a:off x="2042913" y="83521"/>
        <a:ext cx="1668858" cy="965964"/>
      </dsp:txXfrm>
    </dsp:sp>
    <dsp:sp modelId="{3E99ABF5-C3D4-E34A-8475-7BEFEF521644}">
      <dsp:nvSpPr>
        <dsp:cNvPr id="0" name=""/>
        <dsp:cNvSpPr/>
      </dsp:nvSpPr>
      <dsp:spPr>
        <a:xfrm>
          <a:off x="2705277" y="1652495"/>
          <a:ext cx="1438671" cy="1438671"/>
        </a:xfrm>
        <a:prstGeom prst="ellipse">
          <a:avLst/>
        </a:prstGeom>
        <a:solidFill>
          <a:schemeClr val="accent3">
            <a:alpha val="50000"/>
            <a:hueOff val="738557"/>
            <a:satOff val="-3535"/>
            <a:lumOff val="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2D89EA-DE7E-DA46-B413-8C7BD283AC9E}">
      <dsp:nvSpPr>
        <dsp:cNvPr id="0" name=""/>
        <dsp:cNvSpPr/>
      </dsp:nvSpPr>
      <dsp:spPr>
        <a:xfrm>
          <a:off x="4258466" y="1357773"/>
          <a:ext cx="1496218" cy="10481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Education access and quality</a:t>
          </a:r>
        </a:p>
      </dsp:txBody>
      <dsp:txXfrm>
        <a:off x="4258466" y="1357773"/>
        <a:ext cx="1496218" cy="1048174"/>
      </dsp:txXfrm>
    </dsp:sp>
    <dsp:sp modelId="{EC557D54-D627-134E-8786-4DD9B1412B2A}">
      <dsp:nvSpPr>
        <dsp:cNvPr id="0" name=""/>
        <dsp:cNvSpPr/>
      </dsp:nvSpPr>
      <dsp:spPr>
        <a:xfrm>
          <a:off x="2496382" y="2296197"/>
          <a:ext cx="1438671" cy="1438671"/>
        </a:xfrm>
        <a:prstGeom prst="ellipse">
          <a:avLst/>
        </a:prstGeom>
        <a:solidFill>
          <a:schemeClr val="accent3">
            <a:alpha val="50000"/>
            <a:hueOff val="1477114"/>
            <a:satOff val="-7069"/>
            <a:lumOff val="39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7D334E-6079-4645-BA3C-BC983F83764F}">
      <dsp:nvSpPr>
        <dsp:cNvPr id="0" name=""/>
        <dsp:cNvSpPr/>
      </dsp:nvSpPr>
      <dsp:spPr>
        <a:xfrm>
          <a:off x="4028279" y="3145835"/>
          <a:ext cx="1496218" cy="10481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Health care access and quality</a:t>
          </a:r>
        </a:p>
      </dsp:txBody>
      <dsp:txXfrm>
        <a:off x="4028279" y="3145835"/>
        <a:ext cx="1496218" cy="1048174"/>
      </dsp:txXfrm>
    </dsp:sp>
    <dsp:sp modelId="{DC90276C-5004-1143-A271-C17E4F939BEE}">
      <dsp:nvSpPr>
        <dsp:cNvPr id="0" name=""/>
        <dsp:cNvSpPr/>
      </dsp:nvSpPr>
      <dsp:spPr>
        <a:xfrm>
          <a:off x="1819631" y="2296197"/>
          <a:ext cx="1438671" cy="1438671"/>
        </a:xfrm>
        <a:prstGeom prst="ellipse">
          <a:avLst/>
        </a:prstGeom>
        <a:solidFill>
          <a:schemeClr val="accent3">
            <a:alpha val="50000"/>
            <a:hueOff val="2215670"/>
            <a:satOff val="-10604"/>
            <a:lumOff val="58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1B6F91-CB81-F448-A30C-108CDF6EAFD8}">
      <dsp:nvSpPr>
        <dsp:cNvPr id="0" name=""/>
        <dsp:cNvSpPr/>
      </dsp:nvSpPr>
      <dsp:spPr>
        <a:xfrm>
          <a:off x="230187" y="3145835"/>
          <a:ext cx="1496218" cy="10481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Neighborhood and built environment</a:t>
          </a:r>
        </a:p>
      </dsp:txBody>
      <dsp:txXfrm>
        <a:off x="230187" y="3145835"/>
        <a:ext cx="1496218" cy="1048174"/>
      </dsp:txXfrm>
    </dsp:sp>
    <dsp:sp modelId="{A4187FA6-49AF-8048-99F1-2725123BF777}">
      <dsp:nvSpPr>
        <dsp:cNvPr id="0" name=""/>
        <dsp:cNvSpPr/>
      </dsp:nvSpPr>
      <dsp:spPr>
        <a:xfrm>
          <a:off x="1610736" y="1652495"/>
          <a:ext cx="1438671" cy="1438671"/>
        </a:xfrm>
        <a:prstGeom prst="ellipse">
          <a:avLst/>
        </a:prstGeom>
        <a:solidFill>
          <a:schemeClr val="accent3">
            <a:alpha val="50000"/>
            <a:hueOff val="2954227"/>
            <a:satOff val="-14138"/>
            <a:lumOff val="78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A713F9-C1DF-9D42-908D-1D96CF87636C}">
      <dsp:nvSpPr>
        <dsp:cNvPr id="0" name=""/>
        <dsp:cNvSpPr/>
      </dsp:nvSpPr>
      <dsp:spPr>
        <a:xfrm>
          <a:off x="0" y="1357773"/>
          <a:ext cx="1496218" cy="10481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Social and community context</a:t>
          </a:r>
        </a:p>
      </dsp:txBody>
      <dsp:txXfrm>
        <a:off x="0" y="1357773"/>
        <a:ext cx="1496218" cy="1048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77960-EDDC-EC41-A2D0-36DF50102AA0}">
      <dsp:nvSpPr>
        <dsp:cNvPr id="0" name=""/>
        <dsp:cNvSpPr/>
      </dsp:nvSpPr>
      <dsp:spPr>
        <a:xfrm>
          <a:off x="0" y="0"/>
          <a:ext cx="66913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C3177-21AC-E94D-AB94-F2585B0EBB77}">
      <dsp:nvSpPr>
        <dsp:cNvPr id="0" name=""/>
        <dsp:cNvSpPr/>
      </dsp:nvSpPr>
      <dsp:spPr>
        <a:xfrm>
          <a:off x="0" y="0"/>
          <a:ext cx="6691390" cy="93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there correlation between health insurance, income and educational attainment in CA?</a:t>
          </a:r>
        </a:p>
      </dsp:txBody>
      <dsp:txXfrm>
        <a:off x="0" y="0"/>
        <a:ext cx="6691390" cy="931333"/>
      </dsp:txXfrm>
    </dsp:sp>
    <dsp:sp modelId="{27BDF9BD-A2F6-1643-B492-E41809635035}">
      <dsp:nvSpPr>
        <dsp:cNvPr id="0" name=""/>
        <dsp:cNvSpPr/>
      </dsp:nvSpPr>
      <dsp:spPr>
        <a:xfrm>
          <a:off x="0" y="931333"/>
          <a:ext cx="66913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AA65F-5054-9E49-82E6-C3973777C912}">
      <dsp:nvSpPr>
        <dsp:cNvPr id="0" name=""/>
        <dsp:cNvSpPr/>
      </dsp:nvSpPr>
      <dsp:spPr>
        <a:xfrm>
          <a:off x="0" y="931333"/>
          <a:ext cx="6691390" cy="93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Are health risk behaviors (tobacco use, alcohol use, sedentary lifestyle) more prevalent by gender or county or census tract?</a:t>
          </a:r>
        </a:p>
      </dsp:txBody>
      <dsp:txXfrm>
        <a:off x="0" y="931333"/>
        <a:ext cx="6691390" cy="931333"/>
      </dsp:txXfrm>
    </dsp:sp>
    <dsp:sp modelId="{6E978652-060C-3F46-A01C-052387482EB5}">
      <dsp:nvSpPr>
        <dsp:cNvPr id="0" name=""/>
        <dsp:cNvSpPr/>
      </dsp:nvSpPr>
      <dsp:spPr>
        <a:xfrm>
          <a:off x="0" y="1862666"/>
          <a:ext cx="669139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C6947-A0AF-6844-ADEC-BEFC4A66505A}">
      <dsp:nvSpPr>
        <dsp:cNvPr id="0" name=""/>
        <dsp:cNvSpPr/>
      </dsp:nvSpPr>
      <dsp:spPr>
        <a:xfrm>
          <a:off x="0" y="1862667"/>
          <a:ext cx="6691390" cy="93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Are there any significant correlations between race/ethnicity and lack of health insurance coverage in specific census tracts of Los Angeles County?  </a:t>
          </a:r>
        </a:p>
      </dsp:txBody>
      <dsp:txXfrm>
        <a:off x="0" y="1862667"/>
        <a:ext cx="6691390" cy="931333"/>
      </dsp:txXfrm>
    </dsp:sp>
    <dsp:sp modelId="{BCC5A97D-813A-3947-85DE-EF0BEEC6B182}">
      <dsp:nvSpPr>
        <dsp:cNvPr id="0" name=""/>
        <dsp:cNvSpPr/>
      </dsp:nvSpPr>
      <dsp:spPr>
        <a:xfrm>
          <a:off x="0" y="2794000"/>
          <a:ext cx="669139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A4A55-2FBA-404A-8C74-578FE61EF3ED}">
      <dsp:nvSpPr>
        <dsp:cNvPr id="0" name=""/>
        <dsp:cNvSpPr/>
      </dsp:nvSpPr>
      <dsp:spPr>
        <a:xfrm>
          <a:off x="0" y="2794000"/>
          <a:ext cx="6691390" cy="93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Are there any correlations in health risk behavior by race or ethnicity?</a:t>
          </a:r>
        </a:p>
      </dsp:txBody>
      <dsp:txXfrm>
        <a:off x="0" y="2794000"/>
        <a:ext cx="6691390" cy="931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0EC38-DF56-5A48-B10C-044AF3C36EB3}">
      <dsp:nvSpPr>
        <dsp:cNvPr id="0" name=""/>
        <dsp:cNvSpPr/>
      </dsp:nvSpPr>
      <dsp:spPr>
        <a:xfrm rot="16200000">
          <a:off x="-1208750" y="2195224"/>
          <a:ext cx="3308267" cy="46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0874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U.S. Census Bureau/Centers for Disease Control (CDC)</a:t>
          </a:r>
        </a:p>
      </dsp:txBody>
      <dsp:txXfrm>
        <a:off x="-1208750" y="2195224"/>
        <a:ext cx="3308267" cy="465872"/>
      </dsp:txXfrm>
    </dsp:sp>
    <dsp:sp modelId="{BE51AE01-88AF-9945-AFF2-501C8E5659B8}">
      <dsp:nvSpPr>
        <dsp:cNvPr id="0" name=""/>
        <dsp:cNvSpPr/>
      </dsp:nvSpPr>
      <dsp:spPr>
        <a:xfrm>
          <a:off x="678319" y="774026"/>
          <a:ext cx="2320538" cy="33082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410874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Demographic data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Total population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Sex (M/F)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Age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Race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Ethnicity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Non-English speakers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Disability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Fertility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Health Insurance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Unemployment</a:t>
          </a:r>
        </a:p>
      </dsp:txBody>
      <dsp:txXfrm>
        <a:off x="678319" y="774026"/>
        <a:ext cx="2320538" cy="3308267"/>
      </dsp:txXfrm>
    </dsp:sp>
    <dsp:sp modelId="{5D8AAF26-EC48-824E-B3A2-150B6BD45E57}">
      <dsp:nvSpPr>
        <dsp:cNvPr id="0" name=""/>
        <dsp:cNvSpPr/>
      </dsp:nvSpPr>
      <dsp:spPr>
        <a:xfrm>
          <a:off x="-196630" y="159074"/>
          <a:ext cx="1749900" cy="93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869206-D615-0B4E-BE51-2A2A73EAA167}">
      <dsp:nvSpPr>
        <dsp:cNvPr id="0" name=""/>
        <dsp:cNvSpPr/>
      </dsp:nvSpPr>
      <dsp:spPr>
        <a:xfrm rot="16200000">
          <a:off x="2507928" y="2195224"/>
          <a:ext cx="3308267" cy="46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0874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Environmental Protection Agency (EPA)</a:t>
          </a:r>
        </a:p>
      </dsp:txBody>
      <dsp:txXfrm>
        <a:off x="2507928" y="2195224"/>
        <a:ext cx="3308267" cy="465872"/>
      </dsp:txXfrm>
    </dsp:sp>
    <dsp:sp modelId="{68A142AE-E065-2344-ACE3-7C2B02EE3AED}">
      <dsp:nvSpPr>
        <dsp:cNvPr id="0" name=""/>
        <dsp:cNvSpPr/>
      </dsp:nvSpPr>
      <dsp:spPr>
        <a:xfrm>
          <a:off x="4394998" y="774026"/>
          <a:ext cx="2320538" cy="33082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410874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Air Quality data from monitoring network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PM5 concentration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Ozone level in air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Cancer risk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Additional air quality measures</a:t>
          </a:r>
        </a:p>
      </dsp:txBody>
      <dsp:txXfrm>
        <a:off x="4394998" y="774026"/>
        <a:ext cx="2320538" cy="3308267"/>
      </dsp:txXfrm>
    </dsp:sp>
    <dsp:sp modelId="{94581942-2661-6C4B-BCEC-27B98D5ED031}">
      <dsp:nvSpPr>
        <dsp:cNvPr id="0" name=""/>
        <dsp:cNvSpPr/>
      </dsp:nvSpPr>
      <dsp:spPr>
        <a:xfrm>
          <a:off x="3613273" y="159074"/>
          <a:ext cx="1563449" cy="931744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96" r="-1896"/>
          </a:stretch>
        </a:blip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3B19E6-A1C4-3841-A606-A2F086A0C2F6}">
      <dsp:nvSpPr>
        <dsp:cNvPr id="0" name=""/>
        <dsp:cNvSpPr/>
      </dsp:nvSpPr>
      <dsp:spPr>
        <a:xfrm rot="16200000">
          <a:off x="6120447" y="2195224"/>
          <a:ext cx="3308267" cy="465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0874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National Environmental Public Health Tracking Network</a:t>
          </a:r>
        </a:p>
      </dsp:txBody>
      <dsp:txXfrm>
        <a:off x="6120447" y="2195224"/>
        <a:ext cx="3308267" cy="465872"/>
      </dsp:txXfrm>
    </dsp:sp>
    <dsp:sp modelId="{78C4F371-4B92-F142-B687-2E749D30DFDA}">
      <dsp:nvSpPr>
        <dsp:cNvPr id="0" name=""/>
        <dsp:cNvSpPr/>
      </dsp:nvSpPr>
      <dsp:spPr>
        <a:xfrm>
          <a:off x="8007517" y="774026"/>
          <a:ext cx="2320538" cy="33082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410874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Prevalence of life and health risk factors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Access to parks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Alcohol use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Obesity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Physical activity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Sleep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Smoking status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Depression among adults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Routine doctor visits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Unemployment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Social vulnerability index (SVI)</a:t>
          </a:r>
        </a:p>
      </dsp:txBody>
      <dsp:txXfrm>
        <a:off x="8007517" y="774026"/>
        <a:ext cx="2320538" cy="3308267"/>
      </dsp:txXfrm>
    </dsp:sp>
    <dsp:sp modelId="{EBDD4BDC-D6F5-1E40-BB3A-9A6CB2C655A3}">
      <dsp:nvSpPr>
        <dsp:cNvPr id="0" name=""/>
        <dsp:cNvSpPr/>
      </dsp:nvSpPr>
      <dsp:spPr>
        <a:xfrm>
          <a:off x="7329952" y="159074"/>
          <a:ext cx="1355129" cy="93174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C06B-2DA0-624D-81CD-0C67C0221DD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8D7D2-88BA-6842-9885-E527C4F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ejscreen/download-ejscreen-dat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2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Chase – summary of what we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6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Kalpana/Chase/Rachel?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9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  <a:p>
            <a:r>
              <a:rPr lang="en-US"/>
              <a:t>give examples of each domain, connect these to the variables that could be in a data set</a:t>
            </a:r>
          </a:p>
          <a:p>
            <a:r>
              <a:rPr lang="en-US"/>
              <a:t>Economic stability: income level</a:t>
            </a:r>
          </a:p>
          <a:p>
            <a:r>
              <a:rPr lang="en-US"/>
              <a:t>Education: highest level of education achieved</a:t>
            </a:r>
          </a:p>
          <a:p>
            <a:r>
              <a:rPr lang="en-US"/>
              <a:t>Health care access and quality: Insured, not insured, health risk behaviors such as smoking, alcohol use, </a:t>
            </a:r>
          </a:p>
          <a:p>
            <a:r>
              <a:rPr lang="en-US"/>
              <a:t>Neighborhood and built environment : air quality, distance to parks, walkability</a:t>
            </a:r>
          </a:p>
          <a:p>
            <a:r>
              <a:rPr lang="en-US"/>
              <a:t>Social and community context: race and ethnicity, physical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  <a:p>
            <a:endParaRPr lang="en-US"/>
          </a:p>
          <a:p>
            <a:r>
              <a:rPr lang="en-US"/>
              <a:t>Census Bureau and CDC (far left box)</a:t>
            </a:r>
          </a:p>
          <a:p>
            <a:r>
              <a:rPr lang="en-US"/>
              <a:t>From CDC, Demographics data , year 2020</a:t>
            </a:r>
          </a:p>
          <a:p>
            <a:r>
              <a:rPr lang="en-US"/>
              <a:t>Geographical location: CA, census tract level, FIPS. </a:t>
            </a:r>
          </a:p>
          <a:p>
            <a:r>
              <a:rPr lang="en-US">
                <a:highlight>
                  <a:srgbClr val="C0C0C0"/>
                </a:highlight>
              </a:rPr>
              <a:t>Variables: total population, gender, age, race, ethnic groups, </a:t>
            </a:r>
          </a:p>
          <a:p>
            <a:r>
              <a:rPr lang="en-US">
                <a:highlight>
                  <a:srgbClr val="C0C0C0"/>
                </a:highlight>
              </a:rPr>
              <a:t>% of population who speak language (other than English) at home.</a:t>
            </a:r>
          </a:p>
          <a:p>
            <a:r>
              <a:rPr lang="en-US">
                <a:highlight>
                  <a:srgbClr val="C0C0C0"/>
                </a:highlight>
              </a:rPr>
              <a:t>Disability, fertility, health insurance details , number of people unemployed </a:t>
            </a:r>
          </a:p>
          <a:p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Environmental Protection Agency (middle box)</a:t>
            </a:r>
          </a:p>
          <a:p>
            <a:r>
              <a:rPr lang="en-US"/>
              <a:t>Environmental protection agency, air quality , year 2020</a:t>
            </a:r>
          </a:p>
          <a:p>
            <a:r>
              <a:rPr lang="en-US"/>
              <a:t>Geographical location: CA, census tract level, FIPS </a:t>
            </a:r>
          </a:p>
          <a:p>
            <a:r>
              <a:rPr lang="en-US"/>
              <a:t>Available at: </a:t>
            </a:r>
            <a:r>
              <a:rPr lang="en-US">
                <a:hlinkClick r:id="rId3"/>
              </a:rPr>
              <a:t>Download EJScreen Data | US EPA</a:t>
            </a:r>
            <a:r>
              <a:rPr lang="en-US"/>
              <a:t> </a:t>
            </a:r>
          </a:p>
          <a:p>
            <a:r>
              <a:rPr lang="en-US">
                <a:highlight>
                  <a:srgbClr val="C0C0C0"/>
                </a:highlight>
              </a:rPr>
              <a:t>Variables: PM5 concentration (inhalable particulate matter), ozone level in air, and other variables related to air quality , cancer risk  </a:t>
            </a:r>
            <a:r>
              <a:rPr lang="en-US" err="1">
                <a:highlight>
                  <a:srgbClr val="C0C0C0"/>
                </a:highlight>
              </a:rPr>
              <a:t>etc</a:t>
            </a:r>
            <a:r>
              <a:rPr lang="en-US">
                <a:highlight>
                  <a:srgbClr val="C0C0C0"/>
                </a:highlight>
              </a:rPr>
              <a:t> are included </a:t>
            </a:r>
          </a:p>
          <a:p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CDC-</a:t>
            </a:r>
            <a:r>
              <a:rPr lang="en-US" sz="1200">
                <a:latin typeface="+mn-lt"/>
              </a:rPr>
              <a:t>NEPHTN-</a:t>
            </a:r>
            <a:r>
              <a:rPr lang="en-US" sz="1200" b="0" i="0">
                <a:effectLst/>
                <a:latin typeface="+mn-lt"/>
              </a:rPr>
              <a:t>National Environmental Public Health Tracking Network</a:t>
            </a:r>
            <a:r>
              <a:rPr lang="en-US" sz="1200" b="0" i="0">
                <a:effectLst/>
                <a:highlight>
                  <a:srgbClr val="C0C0C0"/>
                </a:highlight>
                <a:latin typeface="+mn-lt"/>
              </a:rPr>
              <a:t> (far right box)</a:t>
            </a:r>
          </a:p>
          <a:p>
            <a:r>
              <a:rPr lang="en-US"/>
              <a:t>SDOH Factors :</a:t>
            </a:r>
          </a:p>
          <a:p>
            <a:pPr lvl="1"/>
            <a:r>
              <a:rPr lang="en-US">
                <a:highlight>
                  <a:srgbClr val="C0C0C0"/>
                </a:highlight>
              </a:rPr>
              <a:t>Access to parks within 1 or ½ mile distance </a:t>
            </a:r>
          </a:p>
          <a:p>
            <a:pPr lvl="1"/>
            <a:r>
              <a:rPr lang="en-US"/>
              <a:t>Life risk factors: crude prevalence, adults &gt;= 18 years, CA state, all census tract, 2020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Alcohol use: prevalence of binge drinking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Overweight &amp; obesity: crude prevalence of obesity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Physical activity: no leisure time for physical activity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Sleep: less than 7 hours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Smoking: prevalence of current smoking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Crude prevalence of depression among adults &gt;= 18 years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Crude prevalence of doctor visits for routine check up among adults &gt;18 years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highlight>
                  <a:srgbClr val="C0C0C0"/>
                </a:highlight>
              </a:rPr>
              <a:t>Number of people &gt;=16 years unemployed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/>
              <a:t>Social vulnerability index (SVI)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>
              <a:highlight>
                <a:srgbClr val="C0C0C0"/>
              </a:highlight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>
              <a:highlight>
                <a:srgbClr val="C0C0C0"/>
              </a:highlight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1200" b="0" i="0">
              <a:effectLst/>
              <a:highlight>
                <a:srgbClr val="C0C0C0"/>
              </a:highlight>
              <a:latin typeface="+mn-lt"/>
            </a:endParaRPr>
          </a:p>
          <a:p>
            <a:endParaRPr lang="en-US">
              <a:highlight>
                <a:srgbClr val="C0C0C0"/>
              </a:highlight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  <a:p>
            <a:r>
              <a:rPr lang="en-US"/>
              <a:t>give examples of each domain, connect these to the variables that could be in a data set</a:t>
            </a:r>
          </a:p>
          <a:p>
            <a:r>
              <a:rPr lang="en-US"/>
              <a:t>Economic stability: income level</a:t>
            </a:r>
          </a:p>
          <a:p>
            <a:r>
              <a:rPr lang="en-US"/>
              <a:t>Education: highest level of education achieved</a:t>
            </a:r>
          </a:p>
          <a:p>
            <a:r>
              <a:rPr lang="en-US"/>
              <a:t>Health care access and quality: Insured, not insured, health risk behaviors such as smoking, alcohol use, </a:t>
            </a:r>
          </a:p>
          <a:p>
            <a:r>
              <a:rPr lang="en-US"/>
              <a:t>Neighborhood and built environment : air quality, distance to parks, walkability</a:t>
            </a:r>
          </a:p>
          <a:p>
            <a:r>
              <a:rPr lang="en-US"/>
              <a:t>Social and community context: race and ethnicity, physical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  <a:p>
            <a:r>
              <a:rPr lang="en-US"/>
              <a:t>give examples of each domain, connect these to the variables that could be in a data set</a:t>
            </a:r>
          </a:p>
          <a:p>
            <a:r>
              <a:rPr lang="en-US"/>
              <a:t>Economic stability: income level</a:t>
            </a:r>
          </a:p>
          <a:p>
            <a:r>
              <a:rPr lang="en-US"/>
              <a:t>Education: highest level of education achieved</a:t>
            </a:r>
          </a:p>
          <a:p>
            <a:r>
              <a:rPr lang="en-US"/>
              <a:t>Health care access and quality: Insured, not insured, health risk behaviors such as smoking, alcohol use, </a:t>
            </a:r>
          </a:p>
          <a:p>
            <a:r>
              <a:rPr lang="en-US"/>
              <a:t>Neighborhood and built environment : air quality, distance to parks, walkability</a:t>
            </a:r>
          </a:p>
          <a:p>
            <a:r>
              <a:rPr lang="en-US"/>
              <a:t>Social and community context: race and ethnicity, physical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Xincen</a:t>
            </a:r>
            <a:endParaRPr lang="en-US" b="1"/>
          </a:p>
          <a:p>
            <a:r>
              <a:rPr lang="en-US"/>
              <a:t>give examples of each domain, connect these to the variables that could be in a data set</a:t>
            </a:r>
          </a:p>
          <a:p>
            <a:r>
              <a:rPr lang="en-US"/>
              <a:t>Economic stability: income level</a:t>
            </a:r>
          </a:p>
          <a:p>
            <a:r>
              <a:rPr lang="en-US"/>
              <a:t>Education: highest level of education achieved</a:t>
            </a:r>
          </a:p>
          <a:p>
            <a:r>
              <a:rPr lang="en-US"/>
              <a:t>Health care access and quality: Insured, not insured, health risk behaviors such as smoking, alcohol use, </a:t>
            </a:r>
          </a:p>
          <a:p>
            <a:r>
              <a:rPr lang="en-US"/>
              <a:t>Neighborhood and built environment : air quality, distance to parks, walkability</a:t>
            </a:r>
          </a:p>
          <a:p>
            <a:r>
              <a:rPr lang="en-US"/>
              <a:t>Social and community context: race and ethnicity, physical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D7D2-88BA-6842-9885-E527C4FE1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3B61D-2050-7842-849B-B1C1296203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A6A914-5097-604E-8B1C-4C8B4AF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jamia/ocx117" TargetMode="External"/><Relationship Id="rId7" Type="http://schemas.openxmlformats.org/officeDocument/2006/relationships/hyperlink" Target="https://ephtracking.cdc.gov/DataExplore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ejscreen/download-ejscreen-data" TargetMode="External"/><Relationship Id="rId5" Type="http://schemas.openxmlformats.org/officeDocument/2006/relationships/hyperlink" Target="https://data.census.gov/table?t=Race%20and%20Ethnicity&amp;g=040XX00US06,06$1400000&amp;y=2020&amp;d=ACS%205-Year%20Estimates%20Data%20Profiles" TargetMode="External"/><Relationship Id="rId4" Type="http://schemas.openxmlformats.org/officeDocument/2006/relationships/hyperlink" Target="https://health.gov/healthypeople/priority-areas/social-determinants-healt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6918-2D5F-C6B2-2A87-816B5B7A1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Social Disparities of Health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5D778-C994-121A-B0E1-B48C7E50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Group 3: Kalpana Simhadri, Chase Maughan, Xincen Xi, Rachel Buchleiter</a:t>
            </a:r>
          </a:p>
          <a:p>
            <a:r>
              <a:rPr lang="en-US"/>
              <a:t>BMI 6016: Data Wrangling</a:t>
            </a:r>
          </a:p>
          <a:p>
            <a:r>
              <a:rPr lang="en-US"/>
              <a:t>Drs. Ram Gouripeddi and Kathy Sward</a:t>
            </a:r>
            <a:endParaRPr lang="en-US">
              <a:cs typeface="Calibri"/>
            </a:endParaRPr>
          </a:p>
          <a:p>
            <a:r>
              <a:rPr lang="en-US"/>
              <a:t>April 29, 2024</a:t>
            </a:r>
          </a:p>
        </p:txBody>
      </p:sp>
    </p:spTree>
    <p:extLst>
      <p:ext uri="{BB962C8B-B14F-4D97-AF65-F5344CB8AC3E}">
        <p14:creationId xmlns:p14="http://schemas.microsoft.com/office/powerpoint/2010/main" val="185030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2CA81-9855-0A35-66CE-DAECE2E63C32}"/>
              </a:ext>
            </a:extLst>
          </p:cNvPr>
          <p:cNvSpPr txBox="1"/>
          <p:nvPr/>
        </p:nvSpPr>
        <p:spPr>
          <a:xfrm>
            <a:off x="458231" y="404736"/>
            <a:ext cx="1082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EPA air quality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A128-F26C-69FE-613A-BCA58B259810}"/>
              </a:ext>
            </a:extLst>
          </p:cNvPr>
          <p:cNvSpPr txBox="1"/>
          <p:nvPr/>
        </p:nvSpPr>
        <p:spPr>
          <a:xfrm>
            <a:off x="458231" y="1134788"/>
            <a:ext cx="8266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Available for all the states, at census tract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Extracted only for California 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Truncated the FIPS code to retain only 11 digits.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12393-A98E-A8A7-0F35-731DE58E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0" y="2634111"/>
            <a:ext cx="10364667" cy="1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5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819423-E981-6D3F-8596-9BEABBC60BD5}"/>
              </a:ext>
            </a:extLst>
          </p:cNvPr>
          <p:cNvSpPr txBox="1"/>
          <p:nvPr/>
        </p:nvSpPr>
        <p:spPr>
          <a:xfrm>
            <a:off x="633335" y="634851"/>
            <a:ext cx="106242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Master File (FIPS)</a:t>
            </a:r>
          </a:p>
          <a:p>
            <a:r>
              <a:rPr lang="en-US" sz="2400"/>
              <a:t>FIPS Code Format: 11 digits (e.g., 06001400700, 0600140080</a:t>
            </a:r>
            <a:r>
              <a:rPr lang="en-US" sz="2400">
                <a:highlight>
                  <a:srgbClr val="808080"/>
                </a:highlight>
              </a:rPr>
              <a:t>0</a:t>
            </a:r>
            <a:r>
              <a:rPr lang="en-US" sz="2400"/>
              <a:t>).</a:t>
            </a:r>
          </a:p>
          <a:p>
            <a:endParaRPr lang="en-US" sz="2400"/>
          </a:p>
          <a:p>
            <a:r>
              <a:rPr lang="en-US" sz="2400"/>
              <a:t>EPA File</a:t>
            </a:r>
          </a:p>
          <a:p>
            <a:r>
              <a:rPr lang="en-US" sz="2400"/>
              <a:t>FIPS Code Format includes sub-tracts (e.g., 0600140080</a:t>
            </a:r>
            <a:r>
              <a:rPr lang="en-US" sz="2400">
                <a:highlight>
                  <a:srgbClr val="808080"/>
                </a:highlight>
              </a:rPr>
              <a:t>1</a:t>
            </a:r>
            <a:r>
              <a:rPr lang="en-US" sz="2400"/>
              <a:t>, 0600140080</a:t>
            </a:r>
            <a:r>
              <a:rPr lang="en-US" sz="2400">
                <a:highlight>
                  <a:srgbClr val="808080"/>
                </a:highlight>
              </a:rPr>
              <a:t>2</a:t>
            </a:r>
            <a:r>
              <a:rPr lang="en-US" sz="2400"/>
              <a:t>).</a:t>
            </a:r>
          </a:p>
          <a:p>
            <a:endParaRPr lang="en-US" sz="2400"/>
          </a:p>
          <a:p>
            <a:r>
              <a:rPr lang="en-US" sz="2400"/>
              <a:t>Not all FIPS codes from the EPA data directly matched the master file.</a:t>
            </a:r>
          </a:p>
          <a:p>
            <a:endParaRPr lang="en-US" sz="2400"/>
          </a:p>
          <a:p>
            <a:r>
              <a:rPr lang="en-US" sz="2400"/>
              <a:t>The granularity of the EPA data led to missing matches for 2,248 FIPS codes from the master file.</a:t>
            </a:r>
          </a:p>
          <a:p>
            <a:endParaRPr lang="en-US" sz="2400"/>
          </a:p>
          <a:p>
            <a:r>
              <a:rPr lang="en-US" sz="2400"/>
              <a:t>Aggregation Attempt:</a:t>
            </a:r>
          </a:p>
          <a:p>
            <a:r>
              <a:rPr lang="en-US" sz="2400"/>
              <a:t>Aimed to aggregate sub-tract data by taking mean values for broader census tract matches.</a:t>
            </a:r>
          </a:p>
          <a:p>
            <a:r>
              <a:rPr lang="en-US" sz="2400"/>
              <a:t>Dataset reduced to only 3,000 rows</a:t>
            </a:r>
          </a:p>
        </p:txBody>
      </p:sp>
    </p:spTree>
    <p:extLst>
      <p:ext uri="{BB962C8B-B14F-4D97-AF65-F5344CB8AC3E}">
        <p14:creationId xmlns:p14="http://schemas.microsoft.com/office/powerpoint/2010/main" val="256886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B5D36C-74BA-1FDC-68F4-5D63ECBBE189}"/>
              </a:ext>
            </a:extLst>
          </p:cNvPr>
          <p:cNvSpPr txBox="1"/>
          <p:nvPr/>
        </p:nvSpPr>
        <p:spPr>
          <a:xfrm>
            <a:off x="719528" y="570663"/>
            <a:ext cx="79560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Challenges:</a:t>
            </a:r>
          </a:p>
          <a:p>
            <a:endParaRPr lang="en-US" sz="2400"/>
          </a:p>
          <a:p>
            <a:r>
              <a:rPr lang="en-US" sz="2400"/>
              <a:t>Granularity Variance: The subdivision identifiers within FIPS codes (the last several digits) exhibited variable lengths and complexity.</a:t>
            </a:r>
          </a:p>
          <a:p>
            <a:r>
              <a:rPr lang="en-US" sz="2400"/>
              <a:t>0600140280</a:t>
            </a:r>
            <a:r>
              <a:rPr lang="en-US" sz="2400">
                <a:highlight>
                  <a:srgbClr val="808080"/>
                </a:highlight>
              </a:rPr>
              <a:t>1</a:t>
            </a:r>
            <a:r>
              <a:rPr lang="en-US" sz="2400"/>
              <a:t>                                     </a:t>
            </a:r>
          </a:p>
          <a:p>
            <a:r>
              <a:rPr lang="en-US" sz="2400"/>
              <a:t>0600140280</a:t>
            </a:r>
            <a:r>
              <a:rPr lang="en-US" sz="2400">
                <a:highlight>
                  <a:srgbClr val="808080"/>
                </a:highlight>
              </a:rPr>
              <a:t>2</a:t>
            </a:r>
          </a:p>
          <a:p>
            <a:endParaRPr lang="en-US" sz="2400"/>
          </a:p>
          <a:p>
            <a:r>
              <a:rPr lang="en-US" sz="2400"/>
              <a:t>0600900050</a:t>
            </a:r>
            <a:r>
              <a:rPr lang="en-US" sz="2400">
                <a:highlight>
                  <a:srgbClr val="808080"/>
                </a:highlight>
              </a:rPr>
              <a:t>1</a:t>
            </a:r>
          </a:p>
          <a:p>
            <a:r>
              <a:rPr lang="en-US" sz="2400"/>
              <a:t>0600900050</a:t>
            </a:r>
            <a:r>
              <a:rPr lang="en-US" sz="2400">
                <a:highlight>
                  <a:srgbClr val="808080"/>
                </a:highlight>
              </a:rPr>
              <a:t>4</a:t>
            </a:r>
          </a:p>
          <a:p>
            <a:r>
              <a:rPr lang="en-US" sz="2400"/>
              <a:t>0600900050</a:t>
            </a:r>
            <a:r>
              <a:rPr lang="en-US" sz="2400">
                <a:highlight>
                  <a:srgbClr val="808080"/>
                </a:highlight>
              </a:rPr>
              <a:t>5</a:t>
            </a:r>
          </a:p>
          <a:p>
            <a:r>
              <a:rPr lang="en-US" sz="2400"/>
              <a:t>0600900050</a:t>
            </a:r>
            <a:r>
              <a:rPr lang="en-US" sz="2400">
                <a:highlight>
                  <a:srgbClr val="808080"/>
                </a:highlight>
              </a:rPr>
              <a:t>6</a:t>
            </a:r>
          </a:p>
          <a:p>
            <a:endParaRPr lang="en-US" sz="2400"/>
          </a:p>
          <a:p>
            <a:r>
              <a:rPr lang="en-US" sz="2400"/>
              <a:t> Diversity in the last one digits complicated aggregation</a:t>
            </a:r>
          </a:p>
        </p:txBody>
      </p:sp>
    </p:spTree>
    <p:extLst>
      <p:ext uri="{BB962C8B-B14F-4D97-AF65-F5344CB8AC3E}">
        <p14:creationId xmlns:p14="http://schemas.microsoft.com/office/powerpoint/2010/main" val="4230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2F2DC5-B02A-B4B7-C550-5096A48CF8B4}"/>
              </a:ext>
            </a:extLst>
          </p:cNvPr>
          <p:cNvSpPr txBox="1"/>
          <p:nvPr/>
        </p:nvSpPr>
        <p:spPr>
          <a:xfrm>
            <a:off x="284813" y="320457"/>
            <a:ext cx="108079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Decision on matched data:</a:t>
            </a:r>
          </a:p>
          <a:p>
            <a:r>
              <a:rPr lang="en-US" sz="2800"/>
              <a:t>Retained the 6,881 rows that had direct matches between the master file and the EPA dataset</a:t>
            </a:r>
          </a:p>
          <a:p>
            <a:endParaRPr lang="en-US" sz="2800"/>
          </a:p>
          <a:p>
            <a:r>
              <a:rPr lang="en-US" sz="2800"/>
              <a:t>Approximately 2,200 rows lacked direct matches due to the granularity issues previously described.</a:t>
            </a:r>
          </a:p>
          <a:p>
            <a:endParaRPr lang="en-US" sz="2800"/>
          </a:p>
          <a:p>
            <a:r>
              <a:rPr lang="en-US" sz="2800"/>
              <a:t>Implemented data imputation techniques for these missing rows</a:t>
            </a:r>
          </a:p>
        </p:txBody>
      </p:sp>
    </p:spTree>
    <p:extLst>
      <p:ext uri="{BB962C8B-B14F-4D97-AF65-F5344CB8AC3E}">
        <p14:creationId xmlns:p14="http://schemas.microsoft.com/office/powerpoint/2010/main" val="338700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9E8B-91DE-5B80-2C2A-17D08587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+mn-lt"/>
              </a:rPr>
              <a:t>CDC/National Environmental Public Health Tracking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239C-7788-57F5-E8EF-29538153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82"/>
            <a:ext cx="10515600" cy="5578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Smoking, binge drinking, physical inactivity, sleep &lt; 7 hours, depression and obesity rates, no. of doctor visits.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89A98-411B-B411-EF2A-E2926944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6" y="1969593"/>
            <a:ext cx="1100291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007AE1-2E93-49CB-EAF1-CE4C91D5BD24}"/>
              </a:ext>
            </a:extLst>
          </p:cNvPr>
          <p:cNvGraphicFramePr>
            <a:graphicFrameLocks noGrp="1"/>
          </p:cNvGraphicFramePr>
          <p:nvPr/>
        </p:nvGraphicFramePr>
        <p:xfrm>
          <a:off x="648740" y="1152830"/>
          <a:ext cx="10634687" cy="4278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27776">
                  <a:extLst>
                    <a:ext uri="{9D8B030D-6E8A-4147-A177-3AD203B41FA5}">
                      <a16:colId xmlns:a16="http://schemas.microsoft.com/office/drawing/2014/main" val="451610530"/>
                    </a:ext>
                  </a:extLst>
                </a:gridCol>
                <a:gridCol w="2383437">
                  <a:extLst>
                    <a:ext uri="{9D8B030D-6E8A-4147-A177-3AD203B41FA5}">
                      <a16:colId xmlns:a16="http://schemas.microsoft.com/office/drawing/2014/main" val="2618779245"/>
                    </a:ext>
                  </a:extLst>
                </a:gridCol>
                <a:gridCol w="2323474">
                  <a:extLst>
                    <a:ext uri="{9D8B030D-6E8A-4147-A177-3AD203B41FA5}">
                      <a16:colId xmlns:a16="http://schemas.microsoft.com/office/drawing/2014/main" val="3615543526"/>
                    </a:ext>
                  </a:extLst>
                </a:gridCol>
              </a:tblGrid>
              <a:tr h="878249">
                <a:tc>
                  <a:txBody>
                    <a:bodyPr/>
                    <a:lstStyle/>
                    <a:p>
                      <a:r>
                        <a:rPr lang="en-US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87740"/>
                  </a:ext>
                </a:extLst>
              </a:tr>
              <a:tr h="87824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Male, female,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Age groups: 5-9 years, 10-14 </a:t>
                      </a:r>
                      <a:r>
                        <a:rPr lang="en-US" err="1"/>
                        <a:t>years,..up</a:t>
                      </a:r>
                      <a:r>
                        <a:rPr lang="en-US"/>
                        <a:t> to 85 years and older.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Race: Whites, Black or African American, Asian, Asian Indian, Chinese, Filipino, Japanese, Korean etc.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Ethnicity: Hispanic and Latino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Education attainment, Disability status, health insurance.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Language spoken.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Fertility rates, employment status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0756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PM2.5, Ozone level, air toxins cancer risk, RHI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~2,200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88831"/>
                  </a:ext>
                </a:extLst>
              </a:tr>
              <a:tr h="4047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Smoking, drinking, sleep, obesity, doctor visits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CDC/NEPHTN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~2,200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33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8BEC1C-9C2D-5182-AAB9-51F4358C909E}"/>
              </a:ext>
            </a:extLst>
          </p:cNvPr>
          <p:cNvSpPr txBox="1"/>
          <p:nvPr/>
        </p:nvSpPr>
        <p:spPr>
          <a:xfrm>
            <a:off x="648740" y="477655"/>
            <a:ext cx="743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Final merged dataset: 58 variables related to SDOH</a:t>
            </a:r>
          </a:p>
        </p:txBody>
      </p:sp>
    </p:spTree>
    <p:extLst>
      <p:ext uri="{BB962C8B-B14F-4D97-AF65-F5344CB8AC3E}">
        <p14:creationId xmlns:p14="http://schemas.microsoft.com/office/powerpoint/2010/main" val="299977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22C8-039E-730B-9994-0A10F7D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IMPUTATION</a:t>
            </a:r>
            <a:endParaRPr lang="en-US"/>
          </a:p>
        </p:txBody>
      </p:sp>
      <p:pic>
        <p:nvPicPr>
          <p:cNvPr id="4" name="Content Placeholder 3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6129B24C-8B48-1E5D-4635-3E0A355C0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39" y="2698135"/>
            <a:ext cx="4667250" cy="1857375"/>
          </a:xfrm>
        </p:spPr>
      </p:pic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4DB737B-B612-E100-5DC0-00D6F07A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46" y="1833562"/>
            <a:ext cx="6096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1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64CE-241F-9EFC-5C13-8DA42347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/>
              <a:t>Data Processing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C8602D64-EE5C-11A9-786A-2474F0F68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85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CF65-1857-DE57-02A7-0D722651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/>
              <a:t>Data cleanup</a:t>
            </a:r>
          </a:p>
          <a:p>
            <a:r>
              <a:rPr lang="en-US"/>
              <a:t>Data integration</a:t>
            </a:r>
          </a:p>
          <a:p>
            <a:r>
              <a:rPr lang="en-US"/>
              <a:t>Script development</a:t>
            </a:r>
          </a:p>
          <a:p>
            <a:r>
              <a:rPr lang="en-US"/>
              <a:t>Version control</a:t>
            </a:r>
          </a:p>
          <a:p>
            <a:r>
              <a:rPr lang="en-US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6892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E49E-A0E9-38E3-2FF3-FB5EF8DA58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6284" y="4201111"/>
            <a:ext cx="2961889" cy="1455738"/>
          </a:xfrm>
        </p:spPr>
        <p:txBody>
          <a:bodyPr/>
          <a:lstStyle/>
          <a:p>
            <a:pPr algn="ctr"/>
            <a:r>
              <a:rPr lang="en-US"/>
              <a:t>Descriptive </a:t>
            </a:r>
            <a:br>
              <a:rPr lang="en-US"/>
            </a:br>
            <a:r>
              <a:rPr lang="en-US"/>
              <a:t>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2C76B-D5B1-8FDE-3845-CD6AD664A5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529923" y="197708"/>
            <a:ext cx="4514746" cy="313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5EE38-A107-F572-5BB5-B45BC770B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00" y="3360355"/>
            <a:ext cx="4183000" cy="313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2E50A-E0AA-265B-2B4C-1BF3BDEFC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31" y="197708"/>
            <a:ext cx="4368234" cy="31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8354-308F-380D-6356-3D0E8036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A973-9C53-F5F9-4E1B-EE89312A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Joining on census tract IDs – these were not all the same format</a:t>
            </a:r>
          </a:p>
          <a:p>
            <a:pPr>
              <a:buClr>
                <a:srgbClr val="FFFFFF"/>
              </a:buClr>
            </a:pPr>
            <a:r>
              <a:rPr lang="en-US">
                <a:latin typeface="Arial"/>
                <a:cs typeface="Arial"/>
              </a:rPr>
              <a:t>Different sources had different levels of granularity within the census tract</a:t>
            </a:r>
          </a:p>
          <a:p>
            <a:r>
              <a:rPr lang="en-US"/>
              <a:t>Time period the data was collected – some versions of the census bureau data had 1 year periods OR 5 year periods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Combining the different data sources to make it usable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Null values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String values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Formatting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Column names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Resolving errors in code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4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3E67-07A9-86BA-475A-CA707C25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F667-6470-C808-7996-3E6AB17F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4444138" cy="3375329"/>
          </a:xfrm>
        </p:spPr>
        <p:txBody>
          <a:bodyPr>
            <a:normAutofit/>
          </a:bodyPr>
          <a:lstStyle/>
          <a:p>
            <a:r>
              <a:rPr lang="en-US" sz="2000"/>
              <a:t>A person’s health influenced by personal factors, family factors and community factors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(Cantor et al., 2017)</a:t>
            </a:r>
            <a:endParaRPr lang="en-US" sz="2000"/>
          </a:p>
          <a:p>
            <a:r>
              <a:rPr lang="en-US" sz="2000"/>
              <a:t>Need for better understanding of this overall environment, outside of the healthcare setting</a:t>
            </a:r>
          </a:p>
          <a:p>
            <a:r>
              <a:rPr lang="en-US" sz="2000"/>
              <a:t>These factors are referred to as </a:t>
            </a:r>
            <a:r>
              <a:rPr lang="en-US" sz="2400" b="1"/>
              <a:t>Social Determinants of Health</a:t>
            </a:r>
            <a:r>
              <a:rPr lang="en-US" sz="2000"/>
              <a:t> (SDOH)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8A2E1D9-C7C5-822B-20C4-51DCD69D8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123481"/>
              </p:ext>
            </p:extLst>
          </p:nvPr>
        </p:nvGraphicFramePr>
        <p:xfrm>
          <a:off x="5751513" y="1456841"/>
          <a:ext cx="5754685" cy="427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A95BC2-1C9A-B726-A05B-FCA824748A9F}"/>
              </a:ext>
            </a:extLst>
          </p:cNvPr>
          <p:cNvSpPr txBox="1"/>
          <p:nvPr/>
        </p:nvSpPr>
        <p:spPr>
          <a:xfrm>
            <a:off x="6327356" y="5734373"/>
            <a:ext cx="46029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Five domains </a:t>
            </a:r>
            <a:r>
              <a:rPr lang="en-US" sz="1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(n.d., </a:t>
            </a:r>
            <a:r>
              <a:rPr lang="en-US" sz="16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Determinants of Health</a:t>
            </a:r>
            <a:r>
              <a:rPr lang="en-US" sz="1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67BED-84B8-445E-81BC-B8EC5622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Conclusion and future direction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7C92-5354-AFA4-9331-ECF511BF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/>
              <a:t>There are nearly endless questions using SDOH related data!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Despite using domains defined by the CDC and data all sourced by government programs variations in the data remained, requiring data processing</a:t>
            </a:r>
          </a:p>
          <a:p>
            <a:r>
              <a:rPr lang="en-US"/>
              <a:t>Future work</a:t>
            </a:r>
          </a:p>
          <a:p>
            <a:pPr lvl="1"/>
            <a:r>
              <a:rPr lang="en-US"/>
              <a:t>Refine research question</a:t>
            </a:r>
          </a:p>
          <a:p>
            <a:pPr lvl="1"/>
            <a:r>
              <a:rPr lang="en-US"/>
              <a:t>Focus on select counties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Add more variables to analyze</a:t>
            </a:r>
            <a:endParaRPr lang="en-US"/>
          </a:p>
          <a:p>
            <a:pPr lvl="1"/>
            <a:r>
              <a:rPr lang="en-US"/>
              <a:t>Select an outcome of interest and dive deeper into analysis of variables with correlation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Calibri" panose="020F0502020204030204"/>
                <a:cs typeface="Calibri" panose="020F0502020204030204"/>
              </a:rPr>
              <a:t>Expand geographical locations</a:t>
            </a:r>
          </a:p>
        </p:txBody>
      </p:sp>
    </p:spTree>
    <p:extLst>
      <p:ext uri="{BB962C8B-B14F-4D97-AF65-F5344CB8AC3E}">
        <p14:creationId xmlns:p14="http://schemas.microsoft.com/office/powerpoint/2010/main" val="241252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12E3-0353-CC2C-81DE-81EDD250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6552-D19A-A9EA-33F4-DD1DD2B5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10000"/>
              </a:lnSpc>
              <a:spcAft>
                <a:spcPts val="12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Cantor, M. N., </a:t>
            </a:r>
            <a:r>
              <a:rPr lang="en-US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Chandras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R., &amp; </a:t>
            </a:r>
            <a:r>
              <a:rPr lang="en-US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Pulgarin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C. (2017). FACETS: using open data to measure community social determinants of health. </a:t>
            </a:r>
            <a:r>
              <a:rPr lang="en-US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Journal of the American Medical Informatics Association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25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(4), 419-422. </a:t>
            </a:r>
            <a:r>
              <a:rPr lang="en-US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https://doi.org/10.1093/jamia/ocx117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Healthy People 2030, n.d. “Social Determinants of Health.” </a:t>
            </a:r>
            <a:r>
              <a:rPr lang="en-US" sz="1800" u="sng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https://health.gov/healthypeople/priority-areas/social-determinants-health</a:t>
            </a:r>
            <a:endParaRPr lang="en-US" u="sng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Social Determinants of Health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 U.S. Department of Health and Human Services. Retrieved April 24 from </a:t>
            </a:r>
            <a:r>
              <a:rPr lang="en-US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https://health.gov/healthypeople/priority-areas/social-determinants-health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>
              <a:lnSpc>
                <a:spcPct val="110000"/>
              </a:lnSpc>
              <a:spcAft>
                <a:spcPts val="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>
                <a:hlinkClick r:id="rId5"/>
              </a:rPr>
              <a:t>Census Bureau Tables</a:t>
            </a:r>
            <a:r>
              <a:rPr lang="en-US"/>
              <a:t> (DP05)</a:t>
            </a:r>
          </a:p>
          <a:p>
            <a:pPr marL="0">
              <a:lnSpc>
                <a:spcPct val="110000"/>
              </a:lnSpc>
              <a:spcAft>
                <a:spcPts val="0"/>
              </a:spcAft>
            </a:pPr>
            <a:r>
              <a:rPr lang="en-US"/>
              <a:t>Environmental Protection Agency </a:t>
            </a:r>
            <a:r>
              <a:rPr lang="en-US">
                <a:hlinkClick r:id="rId6"/>
              </a:rPr>
              <a:t>Download EJScreen Data | US EPA</a:t>
            </a:r>
            <a:r>
              <a:rPr lang="en-US"/>
              <a:t> </a:t>
            </a:r>
          </a:p>
          <a:p>
            <a:pPr marL="0">
              <a:lnSpc>
                <a:spcPct val="110000"/>
              </a:lnSpc>
              <a:spcAft>
                <a:spcPts val="0"/>
              </a:spcAft>
            </a:pPr>
            <a:r>
              <a:rPr lang="en-US">
                <a:hlinkClick r:id="rId7"/>
              </a:rPr>
              <a:t>National Environmental Public Health Tracking Network Data Explorer (cdc.gov)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60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9397-0925-797E-C455-21B3BD0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9687-53E0-4B79-9F29-83704A55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Provide a harmonized data set that can be used to answer questions related to SDOH in California at the census tract level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Learning Objectives</a:t>
            </a:r>
          </a:p>
          <a:p>
            <a:pPr lvl="1"/>
            <a:r>
              <a:rPr lang="en-US" sz="1800"/>
              <a:t>Identify </a:t>
            </a:r>
            <a:r>
              <a:rPr lang="en-US" sz="1800" b="1"/>
              <a:t>publicly available </a:t>
            </a:r>
            <a:r>
              <a:rPr lang="en-US" sz="1800"/>
              <a:t>data can be used in analyses focused on social determinants of health</a:t>
            </a:r>
          </a:p>
          <a:p>
            <a:pPr lvl="1"/>
            <a:r>
              <a:rPr lang="en-US" sz="1800"/>
              <a:t>Identify and merge relevant variables</a:t>
            </a:r>
            <a:r>
              <a:rPr lang="en-US" sz="1800" b="1"/>
              <a:t> associated with SDOH from publicly available data sources</a:t>
            </a:r>
            <a:r>
              <a:rPr lang="en-US" sz="1800"/>
              <a:t>. Use the FACETS project for reference</a:t>
            </a:r>
            <a:endParaRPr lang="en-US" sz="2000">
              <a:effectLst/>
              <a:ea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C89B-CFE8-71ED-CAFD-BA0AB5F2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research Questions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75C8931-FD9C-91A7-B6A3-4066F6C9EFD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3716379"/>
              </p:ext>
            </p:extLst>
          </p:nvPr>
        </p:nvGraphicFramePr>
        <p:xfrm>
          <a:off x="685801" y="2065867"/>
          <a:ext cx="6691391" cy="372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D5011-7820-B267-DB52-0BF8DA7E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3173" y="1848891"/>
            <a:ext cx="3440034" cy="3649133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n-US" sz="2000" b="1"/>
              <a:t>Variables</a:t>
            </a:r>
          </a:p>
          <a:p>
            <a:pPr lvl="1"/>
            <a:r>
              <a:rPr lang="en-US"/>
              <a:t>Healthcare insurance </a:t>
            </a:r>
          </a:p>
          <a:p>
            <a:pPr lvl="1"/>
            <a:r>
              <a:rPr lang="en-US"/>
              <a:t>Race (categorical)</a:t>
            </a:r>
          </a:p>
          <a:p>
            <a:pPr lvl="1"/>
            <a:r>
              <a:rPr lang="en-US"/>
              <a:t>Ethnicity (categorical)</a:t>
            </a:r>
          </a:p>
          <a:p>
            <a:pPr lvl="1"/>
            <a:r>
              <a:rPr lang="en-US"/>
              <a:t>Sex (M/F) (categorical)</a:t>
            </a:r>
          </a:p>
          <a:p>
            <a:pPr lvl="1"/>
            <a:r>
              <a:rPr lang="en-US"/>
              <a:t>Education (ordinal)</a:t>
            </a:r>
          </a:p>
          <a:p>
            <a:pPr lvl="1"/>
            <a:r>
              <a:rPr lang="en-US"/>
              <a:t>Income (ordinal)</a:t>
            </a:r>
          </a:p>
          <a:p>
            <a:pPr lvl="1"/>
            <a:r>
              <a:rPr lang="en-US"/>
              <a:t>County (categorical)</a:t>
            </a:r>
          </a:p>
          <a:p>
            <a:pPr lvl="1"/>
            <a:r>
              <a:rPr lang="en-US"/>
              <a:t>Air Quality (continuous)</a:t>
            </a:r>
          </a:p>
          <a:p>
            <a:pPr lvl="1"/>
            <a:r>
              <a:rPr lang="en-US"/>
              <a:t>Risk behavior (categorical)</a:t>
            </a:r>
          </a:p>
        </p:txBody>
      </p:sp>
    </p:spTree>
    <p:extLst>
      <p:ext uri="{BB962C8B-B14F-4D97-AF65-F5344CB8AC3E}">
        <p14:creationId xmlns:p14="http://schemas.microsoft.com/office/powerpoint/2010/main" val="353939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5993-81DF-8418-BBA7-5284787B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52D1C0-A307-2CCC-79CD-93CAE58E7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844537"/>
              </p:ext>
            </p:extLst>
          </p:nvPr>
        </p:nvGraphicFramePr>
        <p:xfrm>
          <a:off x="685801" y="1549831"/>
          <a:ext cx="10131425" cy="424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3FABDA-E068-DBF0-FDC8-F73D60F8CB5C}"/>
              </a:ext>
            </a:extLst>
          </p:cNvPr>
          <p:cNvSpPr txBox="1"/>
          <p:nvPr/>
        </p:nvSpPr>
        <p:spPr>
          <a:xfrm>
            <a:off x="1053885" y="5904854"/>
            <a:ext cx="999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Data for the year 2020, in California, down to census tract level, FIPS</a:t>
            </a:r>
          </a:p>
        </p:txBody>
      </p:sp>
    </p:spTree>
    <p:extLst>
      <p:ext uri="{BB962C8B-B14F-4D97-AF65-F5344CB8AC3E}">
        <p14:creationId xmlns:p14="http://schemas.microsoft.com/office/powerpoint/2010/main" val="219387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6A5AC2-B065-EF7A-D14B-DA4B10256F4A}"/>
              </a:ext>
            </a:extLst>
          </p:cNvPr>
          <p:cNvSpPr txBox="1">
            <a:spLocks/>
          </p:cNvSpPr>
          <p:nvPr/>
        </p:nvSpPr>
        <p:spPr>
          <a:xfrm>
            <a:off x="394914" y="518015"/>
            <a:ext cx="6222167" cy="42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US census: FIPS codes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122C3-029B-EB8E-D6F8-584C8060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4" y="1164231"/>
            <a:ext cx="3727386" cy="21785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F061C-C9DD-E4F5-130C-4A0A2656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39" y="2640673"/>
            <a:ext cx="3337577" cy="22817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B3142-F221-C379-5724-7B51FD5F5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283" y="3366540"/>
            <a:ext cx="3354288" cy="25245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8A1B96-2991-92B9-1240-E5B72470F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599" y="4592100"/>
            <a:ext cx="3248478" cy="20100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54B574-53B7-6839-DD1E-F5639FE54F1E}"/>
              </a:ext>
            </a:extLst>
          </p:cNvPr>
          <p:cNvSpPr/>
          <p:nvPr/>
        </p:nvSpPr>
        <p:spPr>
          <a:xfrm>
            <a:off x="5911381" y="3028013"/>
            <a:ext cx="859506" cy="22360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803F3-3C9E-EAB5-44D0-764544DB36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5"/>
          <a:stretch/>
        </p:blipFill>
        <p:spPr>
          <a:xfrm>
            <a:off x="7020836" y="1334125"/>
            <a:ext cx="5042607" cy="49678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1D1E7E-4357-4A18-194A-3CB7BE9CB937}"/>
              </a:ext>
            </a:extLst>
          </p:cNvPr>
          <p:cNvSpPr txBox="1">
            <a:spLocks/>
          </p:cNvSpPr>
          <p:nvPr/>
        </p:nvSpPr>
        <p:spPr>
          <a:xfrm>
            <a:off x="394914" y="120094"/>
            <a:ext cx="6222167" cy="42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/>
              <a:t>DATA WRANGLING </a:t>
            </a:r>
          </a:p>
        </p:txBody>
      </p:sp>
    </p:spTree>
    <p:extLst>
      <p:ext uri="{BB962C8B-B14F-4D97-AF65-F5344CB8AC3E}">
        <p14:creationId xmlns:p14="http://schemas.microsoft.com/office/powerpoint/2010/main" val="9017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DE0DD49-F0CE-F9BF-4B28-D3F4D8FA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/>
              <a:t>ACS data: </a:t>
            </a:r>
            <a:r>
              <a:rPr lang="en-US" sz="2400"/>
              <a:t>Gender, race, ethnicity, education attainment, disability status, health insurance related variables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A7796B-C1B8-E05C-03F3-5B3803D3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4" y="1690688"/>
            <a:ext cx="1120875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24913D-3904-836E-311F-69E90489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53" y="180206"/>
            <a:ext cx="10155952" cy="1288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8B6A4C-4033-6315-D539-C0E10FCE3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849"/>
          <a:stretch/>
        </p:blipFill>
        <p:spPr>
          <a:xfrm>
            <a:off x="322173" y="1469038"/>
            <a:ext cx="10155952" cy="338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B32C0D-BA31-A026-F00A-DE47F08ED0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" t="-7606" r="-278" b="14813"/>
          <a:stretch/>
        </p:blipFill>
        <p:spPr>
          <a:xfrm>
            <a:off x="322173" y="4856813"/>
            <a:ext cx="10785539" cy="18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8CC348-E411-356A-7650-758B58E8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26"/>
          <a:stretch/>
        </p:blipFill>
        <p:spPr>
          <a:xfrm>
            <a:off x="378085" y="693937"/>
            <a:ext cx="10819567" cy="21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4ccdfb-3692-4930-8efa-a17d8085ba2c">
      <UserInfo>
        <DisplayName>BMI 6016-001 Spring 2024 Biomed Data Wrangling Members</DisplayName>
        <AccountId>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DCE67AFC57664B932514000ABA5CA0" ma:contentTypeVersion="10" ma:contentTypeDescription="Create a new document." ma:contentTypeScope="" ma:versionID="ab79ab9ace24beedcaafcccdddc00753">
  <xsd:schema xmlns:xsd="http://www.w3.org/2001/XMLSchema" xmlns:xs="http://www.w3.org/2001/XMLSchema" xmlns:p="http://schemas.microsoft.com/office/2006/metadata/properties" xmlns:ns2="5e1eb5ee-171a-41f9-8d31-4486d1e43b89" xmlns:ns3="084ccdfb-3692-4930-8efa-a17d8085ba2c" targetNamespace="http://schemas.microsoft.com/office/2006/metadata/properties" ma:root="true" ma:fieldsID="223d789acfaa9ebd6b3367f58eaa76bc" ns2:_="" ns3:_="">
    <xsd:import namespace="5e1eb5ee-171a-41f9-8d31-4486d1e43b89"/>
    <xsd:import namespace="084ccdfb-3692-4930-8efa-a17d8085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eb5ee-171a-41f9-8d31-4486d1e43b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ccdfb-3692-4930-8efa-a17d8085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43381B-27F4-42F1-A294-FAB10E1D1C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D40ED7-AF97-4E37-A3D3-AA91E7455A7F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084ccdfb-3692-4930-8efa-a17d8085ba2c"/>
    <ds:schemaRef ds:uri="5e1eb5ee-171a-41f9-8d31-4486d1e43b89"/>
  </ds:schemaRefs>
</ds:datastoreItem>
</file>

<file path=customXml/itemProps3.xml><?xml version="1.0" encoding="utf-8"?>
<ds:datastoreItem xmlns:ds="http://schemas.openxmlformats.org/officeDocument/2006/customXml" ds:itemID="{E96FF1DB-C214-46A8-80F8-D851704BD49F}">
  <ds:schemaRefs>
    <ds:schemaRef ds:uri="084ccdfb-3692-4930-8efa-a17d8085ba2c"/>
    <ds:schemaRef ds:uri="5e1eb5ee-171a-41f9-8d31-4486d1e43b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1669</Words>
  <Application>Microsoft Macintosh PowerPoint</Application>
  <PresentationFormat>Widescreen</PresentationFormat>
  <Paragraphs>246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Courier New</vt:lpstr>
      <vt:lpstr>Wingdings</vt:lpstr>
      <vt:lpstr>Celestial</vt:lpstr>
      <vt:lpstr>Social Disparities of Health in California</vt:lpstr>
      <vt:lpstr>Background</vt:lpstr>
      <vt:lpstr>Objectives</vt:lpstr>
      <vt:lpstr>Potential research Questions</vt:lpstr>
      <vt:lpstr>Data Selection</vt:lpstr>
      <vt:lpstr>PowerPoint Presentation</vt:lpstr>
      <vt:lpstr>ACS data: Gender, race, ethnicity, education attainment, disability status, health insurance related variables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CDC/National Environmental Public Health Tracking Network Data</vt:lpstr>
      <vt:lpstr>PowerPoint Presentation</vt:lpstr>
      <vt:lpstr>DATA IMPUTATION</vt:lpstr>
      <vt:lpstr>Data Processing</vt:lpstr>
      <vt:lpstr>Descriptive  statistics</vt:lpstr>
      <vt:lpstr>Limitations and Lessons Learned</vt:lpstr>
      <vt:lpstr>Conclusion and future direction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Disparities of Health in California</dc:title>
  <dc:creator>Rachel Buchleiter</dc:creator>
  <cp:lastModifiedBy>Rachel Buchleiter</cp:lastModifiedBy>
  <cp:revision>2</cp:revision>
  <dcterms:created xsi:type="dcterms:W3CDTF">2024-04-21T22:53:27Z</dcterms:created>
  <dcterms:modified xsi:type="dcterms:W3CDTF">2024-04-29T23:50:24Z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0x0101009CDCE67AFC57664B932514000ABA5CA0</vt:lpwstr>
  </property>
</Properties>
</file>