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74" d="100"/>
          <a:sy n="74" d="100"/>
        </p:scale>
        <p:origin x="4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15C8E4-3867-41BB-826F-5A9F15DB5223}"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17041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5C8E4-3867-41BB-826F-5A9F15DB5223}"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158734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5C8E4-3867-41BB-826F-5A9F15DB5223}"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414665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5C8E4-3867-41BB-826F-5A9F15DB5223}"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206673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C8E4-3867-41BB-826F-5A9F15DB5223}"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301211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15C8E4-3867-41BB-826F-5A9F15DB5223}"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113266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15C8E4-3867-41BB-826F-5A9F15DB5223}"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3858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15C8E4-3867-41BB-826F-5A9F15DB5223}"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58488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C8E4-3867-41BB-826F-5A9F15DB5223}"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425406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5C8E4-3867-41BB-826F-5A9F15DB5223}"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356013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5C8E4-3867-41BB-826F-5A9F15DB5223}"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48644-8047-4C0F-8003-C66A6C3451EA}" type="slidenum">
              <a:rPr lang="en-US" smtClean="0"/>
              <a:t>‹#›</a:t>
            </a:fld>
            <a:endParaRPr lang="en-US"/>
          </a:p>
        </p:txBody>
      </p:sp>
    </p:spTree>
    <p:extLst>
      <p:ext uri="{BB962C8B-B14F-4D97-AF65-F5344CB8AC3E}">
        <p14:creationId xmlns:p14="http://schemas.microsoft.com/office/powerpoint/2010/main" val="6389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C8E4-3867-41BB-826F-5A9F15DB5223}" type="datetimeFigureOut">
              <a:rPr lang="en-US" smtClean="0"/>
              <a:t>11/12/2018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48644-8047-4C0F-8003-C66A6C3451EA}" type="slidenum">
              <a:rPr lang="en-US" smtClean="0"/>
              <a:t>‹#›</a:t>
            </a:fld>
            <a:endParaRPr lang="en-US"/>
          </a:p>
        </p:txBody>
      </p:sp>
    </p:spTree>
    <p:extLst>
      <p:ext uri="{BB962C8B-B14F-4D97-AF65-F5344CB8AC3E}">
        <p14:creationId xmlns:p14="http://schemas.microsoft.com/office/powerpoint/2010/main" val="277515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 </a:t>
            </a:r>
            <a:r>
              <a:rPr lang="en-US" dirty="0" err="1" smtClean="0"/>
              <a:t>OkCupid</a:t>
            </a:r>
            <a:r>
              <a:rPr lang="en-US" dirty="0" smtClean="0"/>
              <a:t> Data</a:t>
            </a:r>
            <a:endParaRPr lang="en-US" dirty="0"/>
          </a:p>
        </p:txBody>
      </p:sp>
      <p:sp>
        <p:nvSpPr>
          <p:cNvPr id="3" name="Subtitle 2"/>
          <p:cNvSpPr>
            <a:spLocks noGrp="1"/>
          </p:cNvSpPr>
          <p:nvPr>
            <p:ph type="subTitle" idx="1"/>
          </p:nvPr>
        </p:nvSpPr>
        <p:spPr/>
        <p:txBody>
          <a:bodyPr/>
          <a:lstStyle/>
          <a:p>
            <a:r>
              <a:rPr lang="en-US" dirty="0" smtClean="0"/>
              <a:t>Machine Learning Fundamentals</a:t>
            </a:r>
          </a:p>
          <a:p>
            <a:r>
              <a:rPr lang="en-US" dirty="0" smtClean="0"/>
              <a:t>Ricardo Cao</a:t>
            </a:r>
          </a:p>
          <a:p>
            <a:r>
              <a:rPr lang="en-US" dirty="0" smtClean="0"/>
              <a:t>November 12, 2018</a:t>
            </a:r>
            <a:endParaRPr lang="en-US" dirty="0"/>
          </a:p>
        </p:txBody>
      </p:sp>
    </p:spTree>
    <p:extLst>
      <p:ext uri="{BB962C8B-B14F-4D97-AF65-F5344CB8AC3E}">
        <p14:creationId xmlns:p14="http://schemas.microsoft.com/office/powerpoint/2010/main" val="34357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65185"/>
          </a:xfrm>
        </p:spPr>
        <p:txBody>
          <a:bodyPr>
            <a:normAutofit fontScale="90000"/>
          </a:bodyPr>
          <a:lstStyle/>
          <a:p>
            <a:r>
              <a:rPr lang="en-US" sz="3300" b="1" dirty="0" smtClean="0"/>
              <a:t>Regression</a:t>
            </a:r>
            <a:r>
              <a:rPr lang="en-US" sz="3300" dirty="0" smtClean="0"/>
              <a:t> - </a:t>
            </a:r>
            <a:r>
              <a:rPr lang="en-US" sz="3300" dirty="0" smtClean="0"/>
              <a:t>Want to predict age based on income, body type and sex.</a:t>
            </a:r>
            <a:r>
              <a:rPr lang="en-US" dirty="0" smtClean="0"/>
              <a:t/>
            </a:r>
            <a:br>
              <a:rPr lang="en-US" dirty="0" smtClean="0"/>
            </a:br>
            <a:endParaRPr lang="en-US" sz="200" dirty="0"/>
          </a:p>
        </p:txBody>
      </p:sp>
      <p:sp>
        <p:nvSpPr>
          <p:cNvPr id="4" name="Text Placeholder 3"/>
          <p:cNvSpPr>
            <a:spLocks noGrp="1"/>
          </p:cNvSpPr>
          <p:nvPr>
            <p:ph type="body" idx="1"/>
          </p:nvPr>
        </p:nvSpPr>
        <p:spPr>
          <a:xfrm>
            <a:off x="839788" y="1030310"/>
            <a:ext cx="5157787" cy="823912"/>
          </a:xfrm>
        </p:spPr>
        <p:txBody>
          <a:bodyPr/>
          <a:lstStyle/>
          <a:p>
            <a:r>
              <a:rPr lang="en-US" dirty="0" smtClean="0"/>
              <a:t>Multiple Linear Regression</a:t>
            </a:r>
            <a:endParaRPr lang="en-US" dirty="0"/>
          </a:p>
        </p:txBody>
      </p:sp>
      <p:sp>
        <p:nvSpPr>
          <p:cNvPr id="3" name="Content Placeholder 2"/>
          <p:cNvSpPr>
            <a:spLocks noGrp="1"/>
          </p:cNvSpPr>
          <p:nvPr>
            <p:ph sz="half" idx="2"/>
          </p:nvPr>
        </p:nvSpPr>
        <p:spPr>
          <a:xfrm>
            <a:off x="839788" y="1854222"/>
            <a:ext cx="5157787" cy="4330589"/>
          </a:xfrm>
        </p:spPr>
        <p:txBody>
          <a:bodyPr/>
          <a:lstStyle/>
          <a:p>
            <a:r>
              <a:rPr lang="en-US" dirty="0" smtClean="0"/>
              <a:t>Very simple model, assumes linearity of data. </a:t>
            </a:r>
          </a:p>
          <a:p>
            <a:r>
              <a:rPr lang="en-US" dirty="0" smtClean="0"/>
              <a:t>Easy to interpret.</a:t>
            </a:r>
          </a:p>
          <a:p>
            <a:r>
              <a:rPr lang="en-US" dirty="0" smtClean="0"/>
              <a:t>Time to run (training): </a:t>
            </a:r>
            <a:r>
              <a:rPr lang="en-US" sz="2200" dirty="0" smtClean="0"/>
              <a:t>0.016000 s</a:t>
            </a:r>
          </a:p>
          <a:p>
            <a:r>
              <a:rPr lang="en-US" dirty="0" smtClean="0"/>
              <a:t>Accuracy (R</a:t>
            </a:r>
            <a:r>
              <a:rPr lang="en-US" baseline="30000" dirty="0" smtClean="0"/>
              <a:t>2</a:t>
            </a:r>
            <a:r>
              <a:rPr lang="en-US" dirty="0" smtClean="0"/>
              <a:t>) = 0.124963</a:t>
            </a:r>
            <a:endParaRPr lang="en-US" dirty="0"/>
          </a:p>
        </p:txBody>
      </p:sp>
      <p:sp>
        <p:nvSpPr>
          <p:cNvPr id="5" name="Text Placeholder 4"/>
          <p:cNvSpPr>
            <a:spLocks noGrp="1"/>
          </p:cNvSpPr>
          <p:nvPr>
            <p:ph type="body" sz="quarter" idx="3"/>
          </p:nvPr>
        </p:nvSpPr>
        <p:spPr>
          <a:xfrm>
            <a:off x="6172200" y="1030310"/>
            <a:ext cx="5183188" cy="823912"/>
          </a:xfrm>
        </p:spPr>
        <p:txBody>
          <a:bodyPr/>
          <a:lstStyle/>
          <a:p>
            <a:r>
              <a:rPr lang="en-US" dirty="0" smtClean="0"/>
              <a:t>KNN Regression</a:t>
            </a:r>
            <a:endParaRPr lang="en-US" dirty="0"/>
          </a:p>
        </p:txBody>
      </p:sp>
      <p:sp>
        <p:nvSpPr>
          <p:cNvPr id="6" name="Content Placeholder 5"/>
          <p:cNvSpPr>
            <a:spLocks noGrp="1"/>
          </p:cNvSpPr>
          <p:nvPr>
            <p:ph sz="quarter" idx="4"/>
          </p:nvPr>
        </p:nvSpPr>
        <p:spPr>
          <a:xfrm>
            <a:off x="6172200" y="1854222"/>
            <a:ext cx="5183188" cy="4335441"/>
          </a:xfrm>
        </p:spPr>
        <p:txBody>
          <a:bodyPr/>
          <a:lstStyle/>
          <a:p>
            <a:r>
              <a:rPr lang="en-US" dirty="0" smtClean="0"/>
              <a:t>Non-parametric model, does not make assumptions about the linearity of the data.</a:t>
            </a:r>
          </a:p>
          <a:p>
            <a:r>
              <a:rPr lang="en-US" dirty="0" smtClean="0"/>
              <a:t>Complex to understand results, need to find optimal number of neighbors.</a:t>
            </a:r>
          </a:p>
          <a:p>
            <a:r>
              <a:rPr lang="en-US" dirty="0" smtClean="0"/>
              <a:t>Time to run (training): </a:t>
            </a:r>
            <a:r>
              <a:rPr lang="en-US" sz="2200" dirty="0" smtClean="0"/>
              <a:t>0.015000 s</a:t>
            </a:r>
          </a:p>
          <a:p>
            <a:r>
              <a:rPr lang="en-US" dirty="0" smtClean="0"/>
              <a:t>Accuracy (R</a:t>
            </a:r>
            <a:r>
              <a:rPr lang="en-US" baseline="30000" dirty="0" smtClean="0"/>
              <a:t>2</a:t>
            </a:r>
            <a:r>
              <a:rPr lang="en-US" dirty="0" smtClean="0"/>
              <a:t>) = 0.130319</a:t>
            </a:r>
            <a:endParaRPr lang="en-US" dirty="0"/>
          </a:p>
        </p:txBody>
      </p:sp>
    </p:spTree>
    <p:extLst>
      <p:ext uri="{BB962C8B-B14F-4D97-AF65-F5344CB8AC3E}">
        <p14:creationId xmlns:p14="http://schemas.microsoft.com/office/powerpoint/2010/main" val="343398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b="1" dirty="0" smtClean="0"/>
              <a:t>Regression - Conclusions</a:t>
            </a:r>
            <a:endParaRPr lang="en-US" b="1" dirty="0"/>
          </a:p>
        </p:txBody>
      </p:sp>
      <p:sp>
        <p:nvSpPr>
          <p:cNvPr id="10" name="Content Placeholder 9"/>
          <p:cNvSpPr>
            <a:spLocks noGrp="1"/>
          </p:cNvSpPr>
          <p:nvPr>
            <p:ph idx="1"/>
          </p:nvPr>
        </p:nvSpPr>
        <p:spPr>
          <a:xfrm>
            <a:off x="838200" y="1429555"/>
            <a:ext cx="10515600" cy="4747408"/>
          </a:xfrm>
        </p:spPr>
        <p:txBody>
          <a:bodyPr>
            <a:normAutofit lnSpcReduction="10000"/>
          </a:bodyPr>
          <a:lstStyle/>
          <a:p>
            <a:r>
              <a:rPr lang="en-US" dirty="0" smtClean="0"/>
              <a:t>Both regression model tested were not very good at predicting the results. </a:t>
            </a:r>
          </a:p>
          <a:p>
            <a:r>
              <a:rPr lang="en-US" dirty="0" smtClean="0"/>
              <a:t>They were not even close to 20% in terms of accuracy.</a:t>
            </a:r>
          </a:p>
          <a:p>
            <a:r>
              <a:rPr lang="en-US" dirty="0" smtClean="0"/>
              <a:t>There should be a deeper dive into the rest of the variables to see if there are any more variables that could be added to improve the model. </a:t>
            </a:r>
          </a:p>
          <a:p>
            <a:r>
              <a:rPr lang="en-US" dirty="0" smtClean="0"/>
              <a:t>There was a lot of missing income information which in turn affected the number of samples that could be used, with a cleaner dataset it could be a better model.</a:t>
            </a:r>
          </a:p>
          <a:p>
            <a:r>
              <a:rPr lang="en-US" dirty="0" smtClean="0"/>
              <a:t>KNN Regression works slightly better for this question that Multiple Linear Regression.</a:t>
            </a:r>
            <a:endParaRPr lang="en-US" dirty="0"/>
          </a:p>
        </p:txBody>
      </p:sp>
    </p:spTree>
    <p:extLst>
      <p:ext uri="{BB962C8B-B14F-4D97-AF65-F5344CB8AC3E}">
        <p14:creationId xmlns:p14="http://schemas.microsoft.com/office/powerpoint/2010/main" val="404276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365126"/>
            <a:ext cx="10515600" cy="858368"/>
          </a:xfrm>
        </p:spPr>
        <p:txBody>
          <a:bodyPr>
            <a:normAutofit fontScale="90000"/>
          </a:bodyPr>
          <a:lstStyle/>
          <a:p>
            <a:r>
              <a:rPr lang="en-US" b="1" dirty="0" smtClean="0"/>
              <a:t>Classification</a:t>
            </a:r>
            <a:r>
              <a:rPr lang="en-US" dirty="0" smtClean="0"/>
              <a:t> – </a:t>
            </a:r>
            <a:r>
              <a:rPr lang="en-US" sz="3100" dirty="0" smtClean="0"/>
              <a:t>Want to p</a:t>
            </a:r>
            <a:r>
              <a:rPr lang="en-US" sz="3100" dirty="0" smtClean="0"/>
              <a:t>redict sex based on the reported: diet, smoke, drinks, drugs and body type</a:t>
            </a:r>
            <a:endParaRPr lang="en-US" sz="3100" dirty="0"/>
          </a:p>
        </p:txBody>
      </p:sp>
      <p:sp>
        <p:nvSpPr>
          <p:cNvPr id="7" name="Text Placeholder 6"/>
          <p:cNvSpPr>
            <a:spLocks noGrp="1"/>
          </p:cNvSpPr>
          <p:nvPr>
            <p:ph type="body" idx="1"/>
          </p:nvPr>
        </p:nvSpPr>
        <p:spPr>
          <a:xfrm>
            <a:off x="839787" y="1191767"/>
            <a:ext cx="5157787" cy="823912"/>
          </a:xfrm>
        </p:spPr>
        <p:txBody>
          <a:bodyPr/>
          <a:lstStyle/>
          <a:p>
            <a:r>
              <a:rPr lang="en-US" dirty="0" smtClean="0"/>
              <a:t>K-Nearest Neighbors</a:t>
            </a:r>
            <a:endParaRPr lang="en-US" dirty="0"/>
          </a:p>
        </p:txBody>
      </p:sp>
      <p:sp>
        <p:nvSpPr>
          <p:cNvPr id="8" name="Content Placeholder 7"/>
          <p:cNvSpPr>
            <a:spLocks noGrp="1"/>
          </p:cNvSpPr>
          <p:nvPr>
            <p:ph sz="half" idx="2"/>
          </p:nvPr>
        </p:nvSpPr>
        <p:spPr>
          <a:xfrm>
            <a:off x="839788" y="2047406"/>
            <a:ext cx="5157787" cy="4142257"/>
          </a:xfrm>
        </p:spPr>
        <p:txBody>
          <a:bodyPr/>
          <a:lstStyle/>
          <a:p>
            <a:r>
              <a:rPr lang="en-US" dirty="0" smtClean="0"/>
              <a:t>Makes no assumptions about the linearity of the data.</a:t>
            </a:r>
          </a:p>
          <a:p>
            <a:r>
              <a:rPr lang="en-US" dirty="0" smtClean="0"/>
              <a:t>It is sensitive to outliers.</a:t>
            </a:r>
          </a:p>
          <a:p>
            <a:r>
              <a:rPr lang="en-US" dirty="0" smtClean="0"/>
              <a:t>Need to select features carefully.</a:t>
            </a:r>
          </a:p>
          <a:p>
            <a:r>
              <a:rPr lang="en-US" dirty="0" smtClean="0"/>
              <a:t>Time to run (training): </a:t>
            </a:r>
            <a:r>
              <a:rPr lang="en-US" sz="2200" dirty="0" smtClean="0"/>
              <a:t>0.010000 s</a:t>
            </a:r>
          </a:p>
          <a:p>
            <a:r>
              <a:rPr lang="en-US" dirty="0" smtClean="0"/>
              <a:t>Precision: 0.59</a:t>
            </a:r>
          </a:p>
          <a:p>
            <a:r>
              <a:rPr lang="en-US" dirty="0" smtClean="0"/>
              <a:t>Recall: 0.60</a:t>
            </a:r>
          </a:p>
          <a:p>
            <a:r>
              <a:rPr lang="en-US" dirty="0" smtClean="0"/>
              <a:t>F1 score: 0.59</a:t>
            </a:r>
            <a:endParaRPr lang="en-US" dirty="0"/>
          </a:p>
        </p:txBody>
      </p:sp>
      <p:sp>
        <p:nvSpPr>
          <p:cNvPr id="9" name="Text Placeholder 8"/>
          <p:cNvSpPr>
            <a:spLocks noGrp="1"/>
          </p:cNvSpPr>
          <p:nvPr>
            <p:ph type="body" sz="quarter" idx="3"/>
          </p:nvPr>
        </p:nvSpPr>
        <p:spPr>
          <a:xfrm>
            <a:off x="6172200" y="1223494"/>
            <a:ext cx="5183188" cy="823912"/>
          </a:xfrm>
        </p:spPr>
        <p:txBody>
          <a:bodyPr/>
          <a:lstStyle/>
          <a:p>
            <a:r>
              <a:rPr lang="en-US" dirty="0" smtClean="0"/>
              <a:t>Support Vector Machines</a:t>
            </a:r>
            <a:endParaRPr lang="en-US" dirty="0"/>
          </a:p>
        </p:txBody>
      </p:sp>
      <p:sp>
        <p:nvSpPr>
          <p:cNvPr id="10" name="Content Placeholder 9"/>
          <p:cNvSpPr>
            <a:spLocks noGrp="1"/>
          </p:cNvSpPr>
          <p:nvPr>
            <p:ph sz="quarter" idx="4"/>
          </p:nvPr>
        </p:nvSpPr>
        <p:spPr>
          <a:xfrm>
            <a:off x="6172200" y="2047406"/>
            <a:ext cx="5183188" cy="4142257"/>
          </a:xfrm>
        </p:spPr>
        <p:txBody>
          <a:bodyPr>
            <a:normAutofit lnSpcReduction="10000"/>
          </a:bodyPr>
          <a:lstStyle/>
          <a:p>
            <a:r>
              <a:rPr lang="en-US" dirty="0" smtClean="0"/>
              <a:t>Can modify the kernel to be linear or non-linear.</a:t>
            </a:r>
          </a:p>
          <a:p>
            <a:r>
              <a:rPr lang="en-US" dirty="0" smtClean="0"/>
              <a:t>Not affected by outliers.</a:t>
            </a:r>
          </a:p>
          <a:p>
            <a:r>
              <a:rPr lang="en-US" dirty="0" smtClean="0"/>
              <a:t>Needs to be tuned using the cost function.</a:t>
            </a:r>
          </a:p>
          <a:p>
            <a:r>
              <a:rPr lang="en-US" dirty="0" smtClean="0"/>
              <a:t>Time to run (training): </a:t>
            </a:r>
            <a:r>
              <a:rPr lang="en-US" sz="2200" dirty="0" smtClean="0"/>
              <a:t>0.011000 s</a:t>
            </a:r>
          </a:p>
          <a:p>
            <a:r>
              <a:rPr lang="en-US" dirty="0" smtClean="0"/>
              <a:t>Precision: 0.64 </a:t>
            </a:r>
          </a:p>
          <a:p>
            <a:r>
              <a:rPr lang="en-US" dirty="0" smtClean="0"/>
              <a:t>Recall: 0.65</a:t>
            </a:r>
          </a:p>
          <a:p>
            <a:r>
              <a:rPr lang="en-US" dirty="0" smtClean="0"/>
              <a:t>F1 score: 0.64</a:t>
            </a:r>
            <a:endParaRPr lang="en-US" dirty="0"/>
          </a:p>
        </p:txBody>
      </p:sp>
    </p:spTree>
    <p:extLst>
      <p:ext uri="{BB962C8B-B14F-4D97-AF65-F5344CB8AC3E}">
        <p14:creationId xmlns:p14="http://schemas.microsoft.com/office/powerpoint/2010/main" val="333606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Classification - Conclusions</a:t>
            </a:r>
            <a:endParaRPr lang="en-US" b="1" dirty="0"/>
          </a:p>
        </p:txBody>
      </p:sp>
      <p:sp>
        <p:nvSpPr>
          <p:cNvPr id="8" name="Content Placeholder 7"/>
          <p:cNvSpPr>
            <a:spLocks noGrp="1"/>
          </p:cNvSpPr>
          <p:nvPr>
            <p:ph idx="1"/>
          </p:nvPr>
        </p:nvSpPr>
        <p:spPr>
          <a:xfrm>
            <a:off x="838200" y="1442434"/>
            <a:ext cx="10515600" cy="4734529"/>
          </a:xfrm>
        </p:spPr>
        <p:txBody>
          <a:bodyPr/>
          <a:lstStyle/>
          <a:p>
            <a:r>
              <a:rPr lang="en-US" dirty="0" smtClean="0"/>
              <a:t>Both models seem to be decent at predicting the data. </a:t>
            </a:r>
          </a:p>
          <a:p>
            <a:r>
              <a:rPr lang="en-US" dirty="0" smtClean="0"/>
              <a:t>There could be more tweaking done in order to increase the accuracy of the models.</a:t>
            </a:r>
          </a:p>
          <a:p>
            <a:r>
              <a:rPr lang="en-US" dirty="0" smtClean="0"/>
              <a:t>With more tuning of the models we could get better results in predicting points.</a:t>
            </a:r>
          </a:p>
          <a:p>
            <a:r>
              <a:rPr lang="en-US" dirty="0" smtClean="0"/>
              <a:t>SVM seems to be a better approach for solving the particular question with the particular dataset.</a:t>
            </a:r>
          </a:p>
          <a:p>
            <a:pPr lvl="1"/>
            <a:r>
              <a:rPr lang="en-US" dirty="0" smtClean="0"/>
              <a:t>It has performed better in terms of accuracy, recall and F1-score.</a:t>
            </a:r>
            <a:endParaRPr lang="en-US" dirty="0"/>
          </a:p>
        </p:txBody>
      </p:sp>
    </p:spTree>
    <p:extLst>
      <p:ext uri="{BB962C8B-B14F-4D97-AF65-F5344CB8AC3E}">
        <p14:creationId xmlns:p14="http://schemas.microsoft.com/office/powerpoint/2010/main" val="126037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47"/>
            <a:ext cx="10515600" cy="1098260"/>
          </a:xfrm>
        </p:spPr>
        <p:txBody>
          <a:bodyPr/>
          <a:lstStyle/>
          <a:p>
            <a:pPr algn="ctr"/>
            <a:r>
              <a:rPr lang="en-US" b="1" dirty="0" smtClean="0"/>
              <a:t>Conclusion</a:t>
            </a:r>
            <a:endParaRPr lang="en-US" b="1" dirty="0"/>
          </a:p>
        </p:txBody>
      </p:sp>
      <p:sp>
        <p:nvSpPr>
          <p:cNvPr id="3" name="Content Placeholder 2"/>
          <p:cNvSpPr>
            <a:spLocks noGrp="1"/>
          </p:cNvSpPr>
          <p:nvPr>
            <p:ph idx="1"/>
          </p:nvPr>
        </p:nvSpPr>
        <p:spPr>
          <a:xfrm>
            <a:off x="838200" y="1349107"/>
            <a:ext cx="10515600" cy="4858510"/>
          </a:xfrm>
        </p:spPr>
        <p:txBody>
          <a:bodyPr/>
          <a:lstStyle/>
          <a:p>
            <a:r>
              <a:rPr lang="en-US" dirty="0" smtClean="0"/>
              <a:t>The regression approaches are both very bad. The question should be modified, or the models for regression should be corrected by implementing new variables or modifying the existing variables being used for them.</a:t>
            </a:r>
          </a:p>
          <a:p>
            <a:r>
              <a:rPr lang="en-US" dirty="0" smtClean="0"/>
              <a:t>We are unable to use regression to predict age based on sex, income and body type.</a:t>
            </a:r>
          </a:p>
          <a:p>
            <a:endParaRPr lang="en-US" dirty="0" smtClean="0"/>
          </a:p>
          <a:p>
            <a:r>
              <a:rPr lang="en-US" dirty="0" smtClean="0"/>
              <a:t>The classification approaches both work good enough, although they could be fine tuned to perform better.</a:t>
            </a:r>
          </a:p>
          <a:p>
            <a:r>
              <a:rPr lang="en-US" dirty="0" smtClean="0"/>
              <a:t>We are able to make some predictions of sex based on the diet, smoke, drinks, drugs and body type.</a:t>
            </a:r>
          </a:p>
          <a:p>
            <a:pPr marL="0" indent="0">
              <a:buNone/>
            </a:pPr>
            <a:endParaRPr lang="en-US" dirty="0" smtClean="0"/>
          </a:p>
        </p:txBody>
      </p:sp>
    </p:spTree>
    <p:extLst>
      <p:ext uri="{BB962C8B-B14F-4D97-AF65-F5344CB8AC3E}">
        <p14:creationId xmlns:p14="http://schemas.microsoft.com/office/powerpoint/2010/main" val="284189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Next Steps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Work on analyzing the short answer questions. </a:t>
            </a:r>
          </a:p>
          <a:p>
            <a:r>
              <a:rPr lang="en-US" dirty="0" smtClean="0"/>
              <a:t>Work on more pre-processing of the data, since the data set contains very messy data.</a:t>
            </a:r>
          </a:p>
          <a:p>
            <a:pPr lvl="1"/>
            <a:r>
              <a:rPr lang="en-US" dirty="0" smtClean="0"/>
              <a:t>Example. Over 200 unique </a:t>
            </a:r>
            <a:r>
              <a:rPr lang="en-US" i="1" dirty="0" smtClean="0"/>
              <a:t>ethnicity</a:t>
            </a:r>
            <a:r>
              <a:rPr lang="en-US" dirty="0" smtClean="0"/>
              <a:t> answers.</a:t>
            </a:r>
          </a:p>
          <a:p>
            <a:r>
              <a:rPr lang="en-US" dirty="0" smtClean="0"/>
              <a:t>Learn method to parse and utilize the words used for the short answers and ask questions such as: </a:t>
            </a:r>
            <a:r>
              <a:rPr lang="en-US" i="1" dirty="0" smtClean="0"/>
              <a:t>Are we able to predict the sex based on the word used in the short answer questions?</a:t>
            </a:r>
          </a:p>
          <a:p>
            <a:r>
              <a:rPr lang="en-US" dirty="0" smtClean="0"/>
              <a:t>Do some more EDA to understand if there are some variables that could be further modified to improve our existing models.</a:t>
            </a:r>
          </a:p>
          <a:p>
            <a:r>
              <a:rPr lang="en-US" dirty="0" smtClean="0"/>
              <a:t>More accurate data for income would definitely help improve our regression models. </a:t>
            </a:r>
          </a:p>
          <a:p>
            <a:endParaRPr lang="en-US" dirty="0"/>
          </a:p>
        </p:txBody>
      </p:sp>
    </p:spTree>
    <p:extLst>
      <p:ext uri="{BB962C8B-B14F-4D97-AF65-F5344CB8AC3E}">
        <p14:creationId xmlns:p14="http://schemas.microsoft.com/office/powerpoint/2010/main" val="347995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1 - Exploratory Data Analysis</a:t>
            </a:r>
          </a:p>
          <a:p>
            <a:r>
              <a:rPr lang="en-US" dirty="0" smtClean="0"/>
              <a:t>2 - Cleaning the DataFrame</a:t>
            </a:r>
          </a:p>
          <a:p>
            <a:r>
              <a:rPr lang="en-US" dirty="0" smtClean="0"/>
              <a:t>3 - Data Enrichment</a:t>
            </a:r>
          </a:p>
          <a:p>
            <a:r>
              <a:rPr lang="en-US" dirty="0" smtClean="0"/>
              <a:t>4 – Some columns created</a:t>
            </a:r>
          </a:p>
          <a:p>
            <a:r>
              <a:rPr lang="en-US" dirty="0" smtClean="0"/>
              <a:t>5 – Questions to answer</a:t>
            </a:r>
          </a:p>
          <a:p>
            <a:r>
              <a:rPr lang="en-US" dirty="0"/>
              <a:t>6</a:t>
            </a:r>
            <a:r>
              <a:rPr lang="en-US" dirty="0" smtClean="0"/>
              <a:t> - Regression Model 1 (Multiple Linear Regression)</a:t>
            </a:r>
          </a:p>
          <a:p>
            <a:r>
              <a:rPr lang="en-US" dirty="0" smtClean="0"/>
              <a:t>7 - Regression Model 2 (KNN Regression)</a:t>
            </a:r>
          </a:p>
          <a:p>
            <a:r>
              <a:rPr lang="en-US" dirty="0" smtClean="0"/>
              <a:t>8 - Classification Model 1 (KNN)</a:t>
            </a:r>
          </a:p>
          <a:p>
            <a:r>
              <a:rPr lang="en-US" dirty="0" smtClean="0"/>
              <a:t>9 - Classification Model 2 (SVM)</a:t>
            </a:r>
            <a:endParaRPr lang="en-US" dirty="0"/>
          </a:p>
        </p:txBody>
      </p:sp>
    </p:spTree>
    <p:extLst>
      <p:ext uri="{BB962C8B-B14F-4D97-AF65-F5344CB8AC3E}">
        <p14:creationId xmlns:p14="http://schemas.microsoft.com/office/powerpoint/2010/main" val="3095111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EDA table 1 – The average profile per sex</a:t>
            </a:r>
            <a:endParaRPr lang="en-US" b="1" dirty="0"/>
          </a:p>
        </p:txBody>
      </p:sp>
      <p:pic>
        <p:nvPicPr>
          <p:cNvPr id="4" name="Content Placeholder 3"/>
          <p:cNvPicPr>
            <a:picLocks noGrp="1" noChangeAspect="1"/>
          </p:cNvPicPr>
          <p:nvPr>
            <p:ph idx="1"/>
          </p:nvPr>
        </p:nvPicPr>
        <p:blipFill>
          <a:blip r:embed="rId2"/>
          <a:stretch>
            <a:fillRect/>
          </a:stretch>
        </p:blipFill>
        <p:spPr>
          <a:xfrm>
            <a:off x="838200" y="1690687"/>
            <a:ext cx="4073444" cy="4913423"/>
          </a:xfrm>
          <a:prstGeom prst="rect">
            <a:avLst/>
          </a:prstGeom>
        </p:spPr>
      </p:pic>
      <p:pic>
        <p:nvPicPr>
          <p:cNvPr id="5" name="Picture 4"/>
          <p:cNvPicPr>
            <a:picLocks noChangeAspect="1"/>
          </p:cNvPicPr>
          <p:nvPr/>
        </p:nvPicPr>
        <p:blipFill>
          <a:blip r:embed="rId3"/>
          <a:stretch>
            <a:fillRect/>
          </a:stretch>
        </p:blipFill>
        <p:spPr>
          <a:xfrm>
            <a:off x="6096000" y="1690687"/>
            <a:ext cx="3810000" cy="4913424"/>
          </a:xfrm>
          <a:prstGeom prst="rect">
            <a:avLst/>
          </a:prstGeom>
        </p:spPr>
      </p:pic>
    </p:spTree>
    <p:extLst>
      <p:ext uri="{BB962C8B-B14F-4D97-AF65-F5344CB8AC3E}">
        <p14:creationId xmlns:p14="http://schemas.microsoft.com/office/powerpoint/2010/main" val="849534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lstStyle/>
          <a:p>
            <a:r>
              <a:rPr lang="en-US" dirty="0" smtClean="0"/>
              <a:t>The previous slide gave us a general idea of the average answers per sex.</a:t>
            </a:r>
          </a:p>
          <a:p>
            <a:r>
              <a:rPr lang="en-US" dirty="0" smtClean="0"/>
              <a:t>The </a:t>
            </a:r>
            <a:r>
              <a:rPr lang="en-US" b="1" dirty="0" smtClean="0"/>
              <a:t>average female</a:t>
            </a:r>
            <a:r>
              <a:rPr lang="en-US" dirty="0" smtClean="0"/>
              <a:t> is around 25 years old, with average body type, graduated from university/college, a height of 64 inches (~5.3 feet),  did not report her income, has a job title of "other", of white ethnicity, with no kids, straight, doesn't smoke, single and speaks English.</a:t>
            </a:r>
          </a:p>
          <a:p>
            <a:r>
              <a:rPr lang="en-US" dirty="0" smtClean="0"/>
              <a:t>The </a:t>
            </a:r>
            <a:r>
              <a:rPr lang="en-US" b="1" dirty="0" smtClean="0"/>
              <a:t>average male</a:t>
            </a:r>
            <a:r>
              <a:rPr lang="en-US" dirty="0" smtClean="0"/>
              <a:t> is around 26 years old, with an athletic body type, graduated from university/college, has a height of 70 inches (~5.8 feet), did not report his income, has a job title of "computer / hardware / software", of white ethnicity, with no kids, straight and speaks English.</a:t>
            </a:r>
            <a:endParaRPr lang="en-US" dirty="0"/>
          </a:p>
        </p:txBody>
      </p:sp>
    </p:spTree>
    <p:extLst>
      <p:ext uri="{BB962C8B-B14F-4D97-AF65-F5344CB8AC3E}">
        <p14:creationId xmlns:p14="http://schemas.microsoft.com/office/powerpoint/2010/main" val="298928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EDA 2 – Heights per sex</a:t>
            </a:r>
            <a:endParaRPr lang="en-US" b="1" dirty="0"/>
          </a:p>
        </p:txBody>
      </p:sp>
      <p:pic>
        <p:nvPicPr>
          <p:cNvPr id="4" name="Content Placeholder 3"/>
          <p:cNvPicPr>
            <a:picLocks noGrp="1" noChangeAspect="1"/>
          </p:cNvPicPr>
          <p:nvPr>
            <p:ph sz="half" idx="1"/>
          </p:nvPr>
        </p:nvPicPr>
        <p:blipFill>
          <a:blip r:embed="rId2"/>
          <a:stretch>
            <a:fillRect/>
          </a:stretch>
        </p:blipFill>
        <p:spPr>
          <a:xfrm>
            <a:off x="838200" y="2626607"/>
            <a:ext cx="5008892" cy="2228727"/>
          </a:xfrm>
          <a:prstGeom prst="rect">
            <a:avLst/>
          </a:prstGeom>
        </p:spPr>
      </p:pic>
      <p:sp>
        <p:nvSpPr>
          <p:cNvPr id="5" name="Content Placeholder 4"/>
          <p:cNvSpPr>
            <a:spLocks noGrp="1"/>
          </p:cNvSpPr>
          <p:nvPr>
            <p:ph sz="half" idx="2"/>
          </p:nvPr>
        </p:nvSpPr>
        <p:spPr/>
        <p:txBody>
          <a:bodyPr/>
          <a:lstStyle/>
          <a:p>
            <a:r>
              <a:rPr lang="en-US" dirty="0" smtClean="0"/>
              <a:t>Histogram shows reported heights per gender.</a:t>
            </a:r>
          </a:p>
          <a:p>
            <a:r>
              <a:rPr lang="en-US" dirty="0" smtClean="0"/>
              <a:t>Females reported heights are around 62.5 to 65 inches (~5.2 to 5.4 feet)</a:t>
            </a:r>
          </a:p>
          <a:p>
            <a:r>
              <a:rPr lang="en-US" dirty="0" smtClean="0"/>
              <a:t>Males reported heights have a peak at around 70 inches (~ 5.8 feet).</a:t>
            </a:r>
            <a:endParaRPr lang="en-US" dirty="0"/>
          </a:p>
        </p:txBody>
      </p:sp>
    </p:spTree>
    <p:extLst>
      <p:ext uri="{BB962C8B-B14F-4D97-AF65-F5344CB8AC3E}">
        <p14:creationId xmlns:p14="http://schemas.microsoft.com/office/powerpoint/2010/main" val="173955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90943"/>
          </a:xfrm>
        </p:spPr>
        <p:txBody>
          <a:bodyPr>
            <a:normAutofit fontScale="90000"/>
          </a:bodyPr>
          <a:lstStyle/>
          <a:p>
            <a:pPr algn="ctr"/>
            <a:r>
              <a:rPr lang="en-US" b="1" dirty="0" smtClean="0"/>
              <a:t>EDA conclusions</a:t>
            </a:r>
            <a:endParaRPr lang="en-US" b="1" dirty="0"/>
          </a:p>
        </p:txBody>
      </p:sp>
      <p:sp>
        <p:nvSpPr>
          <p:cNvPr id="6" name="Content Placeholder 5"/>
          <p:cNvSpPr>
            <a:spLocks noGrp="1"/>
          </p:cNvSpPr>
          <p:nvPr>
            <p:ph idx="1"/>
          </p:nvPr>
        </p:nvSpPr>
        <p:spPr>
          <a:xfrm>
            <a:off x="838200" y="1056068"/>
            <a:ext cx="10515600" cy="5120895"/>
          </a:xfrm>
        </p:spPr>
        <p:txBody>
          <a:bodyPr>
            <a:normAutofit fontScale="92500" lnSpcReduction="10000"/>
          </a:bodyPr>
          <a:lstStyle/>
          <a:p>
            <a:r>
              <a:rPr lang="en-US" dirty="0" smtClean="0"/>
              <a:t>Most of the data from the dataset is text. </a:t>
            </a:r>
          </a:p>
          <a:p>
            <a:r>
              <a:rPr lang="en-US" dirty="0" smtClean="0"/>
              <a:t>There are only 3 columns that are numerical: age, height, income.</a:t>
            </a:r>
          </a:p>
          <a:p>
            <a:r>
              <a:rPr lang="en-US" dirty="0" smtClean="0"/>
              <a:t>There are 59,946 entries.</a:t>
            </a:r>
          </a:p>
          <a:p>
            <a:r>
              <a:rPr lang="en-US" dirty="0" smtClean="0"/>
              <a:t>48,442 (or ~ 81%) of the data contains -1 as the amount. This most likely indicate that people did not want to share their income.</a:t>
            </a:r>
          </a:p>
          <a:p>
            <a:r>
              <a:rPr lang="en-US" dirty="0" smtClean="0"/>
              <a:t>2 columns have 40% or more of the entries missing: </a:t>
            </a:r>
          </a:p>
          <a:p>
            <a:pPr lvl="1"/>
            <a:r>
              <a:rPr lang="en-US" dirty="0" smtClean="0"/>
              <a:t>59% of the </a:t>
            </a:r>
            <a:r>
              <a:rPr lang="en-US" b="1" dirty="0" smtClean="0"/>
              <a:t>offspring</a:t>
            </a:r>
            <a:r>
              <a:rPr lang="en-US" dirty="0" smtClean="0"/>
              <a:t> column entries are missing.</a:t>
            </a:r>
          </a:p>
          <a:p>
            <a:pPr lvl="1"/>
            <a:r>
              <a:rPr lang="en-US" dirty="0" smtClean="0"/>
              <a:t>41% of the </a:t>
            </a:r>
            <a:r>
              <a:rPr lang="en-US" b="1" dirty="0" smtClean="0"/>
              <a:t>diet</a:t>
            </a:r>
            <a:r>
              <a:rPr lang="en-US" dirty="0" smtClean="0"/>
              <a:t> column entries are missing.</a:t>
            </a:r>
          </a:p>
          <a:p>
            <a:endParaRPr lang="en-US" dirty="0" smtClean="0"/>
          </a:p>
          <a:p>
            <a:r>
              <a:rPr lang="en-US" dirty="0" smtClean="0"/>
              <a:t>There are heights that appear to be less than 5 feet (60 inches) and over 6.6 feet (80 inches). We will set the criteria to only include people whose height are between 60 inches and 80 inches.</a:t>
            </a:r>
          </a:p>
        </p:txBody>
      </p:sp>
    </p:spTree>
    <p:extLst>
      <p:ext uri="{BB962C8B-B14F-4D97-AF65-F5344CB8AC3E}">
        <p14:creationId xmlns:p14="http://schemas.microsoft.com/office/powerpoint/2010/main" val="399288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92500" lnSpcReduction="10000"/>
          </a:bodyPr>
          <a:lstStyle/>
          <a:p>
            <a:endParaRPr lang="en-US" dirty="0" smtClean="0"/>
          </a:p>
          <a:p>
            <a:r>
              <a:rPr lang="en-US" dirty="0" smtClean="0"/>
              <a:t>24,117 (or 40%) of the profiles belong to females.</a:t>
            </a:r>
          </a:p>
          <a:p>
            <a:pPr marL="0" indent="0">
              <a:buNone/>
            </a:pPr>
            <a:endParaRPr lang="en-US" dirty="0" smtClean="0"/>
          </a:p>
          <a:p>
            <a:r>
              <a:rPr lang="en-US" dirty="0" smtClean="0"/>
              <a:t>Males make about 28% more than the females based on the self reported income, after excluding values of -1 and of 1 million.</a:t>
            </a:r>
          </a:p>
          <a:p>
            <a:endParaRPr lang="en-US" dirty="0" smtClean="0"/>
          </a:p>
          <a:p>
            <a:r>
              <a:rPr lang="en-US" dirty="0" smtClean="0"/>
              <a:t>2 profiles indicate that they are 109 and 110 years old.</a:t>
            </a:r>
          </a:p>
          <a:p>
            <a:endParaRPr lang="en-US" dirty="0" smtClean="0"/>
          </a:p>
          <a:p>
            <a:r>
              <a:rPr lang="en-US" dirty="0" smtClean="0"/>
              <a:t>From the plots we can see that most (30,017 or ~50%) of the profiles indicate an age between 21 and 30.</a:t>
            </a:r>
          </a:p>
          <a:p>
            <a:r>
              <a:rPr lang="en-US" dirty="0" smtClean="0"/>
              <a:t>There are about 3,584 people over 50 years old</a:t>
            </a:r>
          </a:p>
          <a:p>
            <a:endParaRPr lang="en-US" dirty="0" smtClean="0"/>
          </a:p>
          <a:p>
            <a:r>
              <a:rPr lang="en-US" dirty="0" smtClean="0"/>
              <a:t>1,683 people indicated that they have some sort of education or work in space camp.</a:t>
            </a:r>
            <a:endParaRPr lang="en-US" dirty="0"/>
          </a:p>
        </p:txBody>
      </p:sp>
    </p:spTree>
    <p:extLst>
      <p:ext uri="{BB962C8B-B14F-4D97-AF65-F5344CB8AC3E}">
        <p14:creationId xmlns:p14="http://schemas.microsoft.com/office/powerpoint/2010/main" val="196539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1325563"/>
          </a:xfrm>
        </p:spPr>
        <p:txBody>
          <a:bodyPr/>
          <a:lstStyle/>
          <a:p>
            <a:pPr algn="ctr"/>
            <a:r>
              <a:rPr lang="en-US" b="1" dirty="0" smtClean="0"/>
              <a:t>Questions</a:t>
            </a:r>
            <a:endParaRPr lang="en-US" b="1" dirty="0"/>
          </a:p>
        </p:txBody>
      </p:sp>
      <p:sp>
        <p:nvSpPr>
          <p:cNvPr id="3" name="Content Placeholder 2"/>
          <p:cNvSpPr>
            <a:spLocks noGrp="1"/>
          </p:cNvSpPr>
          <p:nvPr>
            <p:ph idx="1"/>
          </p:nvPr>
        </p:nvSpPr>
        <p:spPr>
          <a:xfrm>
            <a:off x="838200" y="1275008"/>
            <a:ext cx="10515600" cy="4901955"/>
          </a:xfrm>
        </p:spPr>
        <p:txBody>
          <a:bodyPr>
            <a:normAutofit/>
          </a:bodyPr>
          <a:lstStyle/>
          <a:p>
            <a:r>
              <a:rPr lang="en-US" dirty="0" smtClean="0"/>
              <a:t>Regression:</a:t>
            </a:r>
          </a:p>
          <a:p>
            <a:pPr lvl="1"/>
            <a:r>
              <a:rPr lang="en-US" dirty="0" smtClean="0"/>
              <a:t>Are we able to predict the age based on variables such as age, income and body type?</a:t>
            </a:r>
            <a:endParaRPr lang="en-US" dirty="0"/>
          </a:p>
          <a:p>
            <a:r>
              <a:rPr lang="en-US" dirty="0" smtClean="0"/>
              <a:t>Classification:</a:t>
            </a:r>
          </a:p>
          <a:p>
            <a:pPr lvl="1"/>
            <a:r>
              <a:rPr lang="en-US" dirty="0" smtClean="0"/>
              <a:t>Are we able to predict sex based on the reported: diet, smoke, drinks, drugs and body type?	</a:t>
            </a:r>
          </a:p>
          <a:p>
            <a:pPr lvl="1"/>
            <a:endParaRPr lang="en-US" dirty="0"/>
          </a:p>
          <a:p>
            <a:r>
              <a:rPr lang="en-US" dirty="0" smtClean="0"/>
              <a:t>The above questions were chosen because the data contains very messy data and the above columns contained some of the cleaner data. </a:t>
            </a:r>
          </a:p>
          <a:p>
            <a:pPr lvl="1"/>
            <a:r>
              <a:rPr lang="en-US" dirty="0" smtClean="0"/>
              <a:t>Variables with a manageable number of choices.</a:t>
            </a:r>
          </a:p>
          <a:p>
            <a:pPr lvl="1"/>
            <a:r>
              <a:rPr lang="en-US" dirty="0" smtClean="0"/>
              <a:t>Little pre-processing and parsing of the answers.</a:t>
            </a:r>
          </a:p>
        </p:txBody>
      </p:sp>
    </p:spTree>
    <p:extLst>
      <p:ext uri="{BB962C8B-B14F-4D97-AF65-F5344CB8AC3E}">
        <p14:creationId xmlns:p14="http://schemas.microsoft.com/office/powerpoint/2010/main" val="184972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Columns Created</a:t>
            </a:r>
            <a:endParaRPr lang="en-US" b="1" dirty="0"/>
          </a:p>
        </p:txBody>
      </p:sp>
      <p:sp>
        <p:nvSpPr>
          <p:cNvPr id="3" name="Content Placeholder 2"/>
          <p:cNvSpPr>
            <a:spLocks noGrp="1"/>
          </p:cNvSpPr>
          <p:nvPr>
            <p:ph idx="1"/>
          </p:nvPr>
        </p:nvSpPr>
        <p:spPr/>
        <p:txBody>
          <a:bodyPr>
            <a:normAutofit lnSpcReduction="10000"/>
          </a:bodyPr>
          <a:lstStyle/>
          <a:p>
            <a:r>
              <a:rPr lang="en-US" b="1" dirty="0" err="1" smtClean="0"/>
              <a:t>Age_Group</a:t>
            </a:r>
            <a:r>
              <a:rPr lang="en-US" dirty="0" smtClean="0"/>
              <a:t> – a column which was added to show part of which age group the person belonged to. </a:t>
            </a:r>
          </a:p>
          <a:p>
            <a:pPr lvl="1"/>
            <a:r>
              <a:rPr lang="en-US" dirty="0" smtClean="0"/>
              <a:t>Column was created using </a:t>
            </a:r>
            <a:r>
              <a:rPr lang="en-US" dirty="0" err="1" smtClean="0"/>
              <a:t>pd.cut</a:t>
            </a:r>
            <a:r>
              <a:rPr lang="en-US" dirty="0" smtClean="0"/>
              <a:t> and setting the age groups that we wanted to group by. We also passed in the labels so that the column will have the necessary labels.</a:t>
            </a:r>
          </a:p>
          <a:p>
            <a:pPr lvl="1"/>
            <a:endParaRPr lang="en-US" dirty="0"/>
          </a:p>
          <a:p>
            <a:r>
              <a:rPr lang="en-US" b="1" dirty="0" err="1" smtClean="0"/>
              <a:t>Body_type</a:t>
            </a:r>
            <a:r>
              <a:rPr lang="en-US" b="1" dirty="0" err="1"/>
              <a:t>_</a:t>
            </a:r>
            <a:r>
              <a:rPr lang="en-US" b="1" dirty="0" err="1" smtClean="0"/>
              <a:t>fit</a:t>
            </a:r>
            <a:r>
              <a:rPr lang="en-US" dirty="0" smtClean="0"/>
              <a:t> and </a:t>
            </a:r>
            <a:r>
              <a:rPr lang="en-US" b="1" dirty="0" err="1" smtClean="0"/>
              <a:t>body_type_unfit</a:t>
            </a:r>
            <a:r>
              <a:rPr lang="en-US" dirty="0" smtClean="0"/>
              <a:t> – Column that were created for the classification models.</a:t>
            </a:r>
          </a:p>
          <a:p>
            <a:pPr lvl="1"/>
            <a:r>
              <a:rPr lang="en-US" dirty="0" smtClean="0"/>
              <a:t>Created using the </a:t>
            </a:r>
            <a:r>
              <a:rPr lang="en-US" dirty="0" err="1" smtClean="0"/>
              <a:t>pd.get_dummies</a:t>
            </a:r>
            <a:r>
              <a:rPr lang="en-US" dirty="0" smtClean="0"/>
              <a:t>(). We had narrowed down the body types into </a:t>
            </a:r>
            <a:r>
              <a:rPr lang="en-US" i="1" dirty="0" smtClean="0"/>
              <a:t>fit</a:t>
            </a:r>
            <a:r>
              <a:rPr lang="en-US" dirty="0" smtClean="0"/>
              <a:t> and </a:t>
            </a:r>
            <a:r>
              <a:rPr lang="en-US" i="1" dirty="0" smtClean="0"/>
              <a:t>unfit</a:t>
            </a:r>
            <a:r>
              <a:rPr lang="en-US" dirty="0" smtClean="0"/>
              <a:t>. The </a:t>
            </a:r>
            <a:r>
              <a:rPr lang="en-US" dirty="0" err="1" smtClean="0"/>
              <a:t>get_dummies</a:t>
            </a:r>
            <a:r>
              <a:rPr lang="en-US" dirty="0" smtClean="0"/>
              <a:t>() will assign a 1 if the rows has that value and a 0 otherwise. Meaning, if the row contains the body type fit then </a:t>
            </a:r>
            <a:r>
              <a:rPr lang="en-US" dirty="0" err="1" smtClean="0"/>
              <a:t>body_type_fit</a:t>
            </a:r>
            <a:r>
              <a:rPr lang="en-US" dirty="0" smtClean="0"/>
              <a:t> will get a 1 and </a:t>
            </a:r>
            <a:r>
              <a:rPr lang="en-US" dirty="0" err="1" smtClean="0"/>
              <a:t>body_type_unfit</a:t>
            </a:r>
            <a:r>
              <a:rPr lang="en-US" dirty="0" smtClean="0"/>
              <a:t> will get a 0.</a:t>
            </a:r>
            <a:endParaRPr lang="en-US" dirty="0"/>
          </a:p>
        </p:txBody>
      </p:sp>
    </p:spTree>
    <p:extLst>
      <p:ext uri="{BB962C8B-B14F-4D97-AF65-F5344CB8AC3E}">
        <p14:creationId xmlns:p14="http://schemas.microsoft.com/office/powerpoint/2010/main" val="976275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FNHA</Template>
  <TotalTime>128</TotalTime>
  <Words>1246</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Capstone Project – OkCupid Data</vt:lpstr>
      <vt:lpstr>Table of Contents</vt:lpstr>
      <vt:lpstr>EDA table 1 – The average profile per sex</vt:lpstr>
      <vt:lpstr>PowerPoint Presentation</vt:lpstr>
      <vt:lpstr>EDA 2 – Heights per sex</vt:lpstr>
      <vt:lpstr>EDA conclusions</vt:lpstr>
      <vt:lpstr>PowerPoint Presentation</vt:lpstr>
      <vt:lpstr>Questions</vt:lpstr>
      <vt:lpstr>Columns Created</vt:lpstr>
      <vt:lpstr>Regression - Want to predict age based on income, body type and sex. </vt:lpstr>
      <vt:lpstr>Regression - Conclusions</vt:lpstr>
      <vt:lpstr>Classification – Want to predict sex based on the reported: diet, smoke, drinks, drugs and body type</vt:lpstr>
      <vt:lpstr>Classification - Conclusions</vt:lpstr>
      <vt:lpstr>Conclusion</vt:lpstr>
      <vt:lpstr>Next Steps</vt:lpstr>
    </vt:vector>
  </TitlesOfParts>
  <Company>First Nations Health Authority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OkCupid Data</dc:title>
  <dc:creator>Ricardo Cao</dc:creator>
  <cp:lastModifiedBy>Ricardo Cao</cp:lastModifiedBy>
  <cp:revision>20</cp:revision>
  <dcterms:created xsi:type="dcterms:W3CDTF">2018-11-13T05:47:44Z</dcterms:created>
  <dcterms:modified xsi:type="dcterms:W3CDTF">2018-11-13T07:55:49Z</dcterms:modified>
</cp:coreProperties>
</file>