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
  </p:notesMasterIdLst>
  <p:handoutMasterIdLst>
    <p:handoutMasterId r:id="rId6"/>
  </p:handoutMasterIdLst>
  <p:sldIdLst>
    <p:sldId id="880" r:id="rId2"/>
    <p:sldId id="881" r:id="rId3"/>
    <p:sldId id="882" r:id="rId4"/>
  </p:sldIdLst>
  <p:sldSz cx="9144000" cy="6858000" type="screen4x3"/>
  <p:notesSz cx="7102475" cy="10233025"/>
  <p:embeddedFontLst>
    <p:embeddedFont>
      <p:font typeface="나눔고딕" pitchFamily="2" charset="-127"/>
      <p:regular r:id="rId7"/>
      <p:bold r:id="rId8"/>
    </p:embeddedFont>
    <p:embeddedFont>
      <p:font typeface="나눔고딕 ExtraBold" panose="020B0604020202020204" charset="-127"/>
      <p:bold r:id="rId9"/>
    </p:embeddedFont>
    <p:embeddedFont>
      <p:font typeface="Gill Sans MT" panose="020B0502020104020203" pitchFamily="34" charset="0"/>
      <p:regular r:id="rId10"/>
      <p:bold r:id="rId11"/>
      <p:italic r:id="rId12"/>
      <p:boldItalic r:id="rId13"/>
    </p:embeddedFont>
    <p:embeddedFont>
      <p:font typeface="Tahoma" panose="020B0604030504040204" pitchFamily="34" charset="0"/>
      <p:regular r:id="rId14"/>
      <p:bold r:id="rId15"/>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8">
          <p15:clr>
            <a:srgbClr val="A4A3A4"/>
          </p15:clr>
        </p15:guide>
        <p15:guide id="2" orient="horz" pos="903">
          <p15:clr>
            <a:srgbClr val="A4A3A4"/>
          </p15:clr>
        </p15:guide>
        <p15:guide id="3" pos="5284">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445"/>
    <a:srgbClr val="00462A"/>
    <a:srgbClr val="78BC29"/>
    <a:srgbClr val="77E741"/>
    <a:srgbClr val="4764B0"/>
    <a:srgbClr val="85B692"/>
    <a:srgbClr val="8A9ED0"/>
    <a:srgbClr val="556A84"/>
    <a:srgbClr val="AAC9F0"/>
    <a:srgbClr val="819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보통 스타일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7" autoAdjust="0"/>
    <p:restoredTop sz="85316" autoAdjust="0"/>
  </p:normalViewPr>
  <p:slideViewPr>
    <p:cSldViewPr snapToGrid="0">
      <p:cViewPr>
        <p:scale>
          <a:sx n="101" d="100"/>
          <a:sy n="101" d="100"/>
        </p:scale>
        <p:origin x="196" y="-672"/>
      </p:cViewPr>
      <p:guideLst>
        <p:guide orient="horz" pos="578"/>
        <p:guide orient="horz" pos="903"/>
        <p:guide pos="5284"/>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77" d="100"/>
          <a:sy n="77" d="100"/>
        </p:scale>
        <p:origin x="3228" y="120"/>
      </p:cViewPr>
      <p:guideLst>
        <p:guide orient="horz" pos="3224"/>
        <p:guide pos="223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font" Target="fonts/font5.fntdata"/><Relationship Id="rId5" Type="http://schemas.openxmlformats.org/officeDocument/2006/relationships/notesMaster" Target="notesMasters/notesMaster1.xml"/><Relationship Id="rId15" Type="http://schemas.openxmlformats.org/officeDocument/2006/relationships/font" Target="fonts/font9.fntdata"/><Relationship Id="rId10" Type="http://schemas.openxmlformats.org/officeDocument/2006/relationships/font" Target="fonts/font4.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965541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슬라이드 이미지 개체 틀 3"/>
          <p:cNvSpPr>
            <a:spLocks noGrp="1" noRot="1" noChangeAspect="1"/>
          </p:cNvSpPr>
          <p:nvPr>
            <p:ph type="sldImg" idx="2"/>
          </p:nvPr>
        </p:nvSpPr>
        <p:spPr>
          <a:xfrm>
            <a:off x="231775" y="815975"/>
            <a:ext cx="6610350" cy="4957763"/>
          </a:xfrm>
          <a:prstGeom prst="rect">
            <a:avLst/>
          </a:prstGeom>
          <a:noFill/>
          <a:ln w="12700">
            <a:noFill/>
          </a:ln>
        </p:spPr>
        <p:txBody>
          <a:bodyPr vert="horz" lIns="94619" tIns="47309" rIns="94619" bIns="47309" rtlCol="0" anchor="ctr"/>
          <a:lstStyle/>
          <a:p>
            <a:endParaRPr lang="ko-KR" altLang="en-US"/>
          </a:p>
        </p:txBody>
      </p:sp>
      <p:sp>
        <p:nvSpPr>
          <p:cNvPr id="5" name="슬라이드 노트 개체 틀 4"/>
          <p:cNvSpPr>
            <a:spLocks noGrp="1"/>
          </p:cNvSpPr>
          <p:nvPr>
            <p:ph type="body" sz="quarter" idx="3"/>
          </p:nvPr>
        </p:nvSpPr>
        <p:spPr>
          <a:xfrm>
            <a:off x="153573" y="6003074"/>
            <a:ext cx="6769746" cy="3875711"/>
          </a:xfrm>
          <a:prstGeom prst="rect">
            <a:avLst/>
          </a:prstGeom>
        </p:spPr>
        <p:txBody>
          <a:bodyPr vert="horz" lIns="94619" tIns="47309" rIns="94619" bIns="47309" rtlCol="0">
            <a:normAutofit/>
          </a:bodyPr>
          <a:lstStyle/>
          <a:p>
            <a:pPr lvl="0"/>
            <a:r>
              <a:rPr lang="ko-KR" altLang="en-US" dirty="0"/>
              <a:t>마스터 텍스트 스타일을 편집합니다</a:t>
            </a:r>
          </a:p>
        </p:txBody>
      </p:sp>
    </p:spTree>
    <p:extLst>
      <p:ext uri="{BB962C8B-B14F-4D97-AF65-F5344CB8AC3E}">
        <p14:creationId xmlns:p14="http://schemas.microsoft.com/office/powerpoint/2010/main" val="338965448"/>
      </p:ext>
    </p:extLst>
  </p:cSld>
  <p:clrMap bg1="lt1" tx1="dk1" bg2="lt2" tx2="dk2" accent1="accent1" accent2="accent2" accent3="accent3" accent4="accent4" accent5="accent5" accent6="accent6" hlink="hlink" folHlink="folHlink"/>
  <p:hf sldNum="0" hdr="0" ftr="0" dt="0"/>
  <p:notesStyle>
    <a:lvl1pPr marL="171450" indent="-171450" algn="l" defTabSz="914400" rtl="0" eaLnBrk="1" latinLnBrk="1" hangingPunct="1">
      <a:spcAft>
        <a:spcPts val="600"/>
      </a:spcAft>
      <a:buFont typeface="Wingdings" panose="05000000000000000000" pitchFamily="2" charset="2"/>
      <a:buChar char="§"/>
      <a:defRPr sz="1200" kern="1200">
        <a:solidFill>
          <a:schemeClr val="tx1"/>
        </a:solidFill>
        <a:latin typeface="나눔고딕" panose="020D0604000000000000" pitchFamily="50" charset="-127"/>
        <a:ea typeface="나눔고딕" panose="020D0604000000000000" pitchFamily="50" charset="-127"/>
        <a:cs typeface="+mn-cs"/>
      </a:defRPr>
    </a:lvl1pPr>
    <a:lvl2pPr marL="457200" algn="l" defTabSz="914400" rtl="0" eaLnBrk="1" latinLnBrk="1" hangingPunct="1">
      <a:defRPr sz="1200" kern="1200">
        <a:solidFill>
          <a:schemeClr val="tx1"/>
        </a:solidFill>
        <a:latin typeface="나눔고딕" panose="020D0604000000000000" pitchFamily="50" charset="-127"/>
        <a:ea typeface="나눔고딕" panose="020D0604000000000000" pitchFamily="50" charset="-127"/>
        <a:cs typeface="+mn-cs"/>
      </a:defRPr>
    </a:lvl2pPr>
    <a:lvl3pPr marL="914400" algn="l" defTabSz="914400" rtl="0" eaLnBrk="1" latinLnBrk="1" hangingPunct="1">
      <a:defRPr sz="1200" kern="1200">
        <a:solidFill>
          <a:schemeClr val="tx1"/>
        </a:solidFill>
        <a:latin typeface="나눔고딕" panose="020D0604000000000000" pitchFamily="50" charset="-127"/>
        <a:ea typeface="나눔고딕" panose="020D0604000000000000" pitchFamily="50" charset="-127"/>
        <a:cs typeface="+mn-cs"/>
      </a:defRPr>
    </a:lvl3pPr>
    <a:lvl4pPr marL="1371600" algn="l" defTabSz="914400" rtl="0" eaLnBrk="1" latinLnBrk="1" hangingPunct="1">
      <a:defRPr sz="1200" kern="1200">
        <a:solidFill>
          <a:schemeClr val="tx1"/>
        </a:solidFill>
        <a:latin typeface="나눔고딕" panose="020D0604000000000000" pitchFamily="50" charset="-127"/>
        <a:ea typeface="나눔고딕" panose="020D0604000000000000" pitchFamily="50" charset="-127"/>
        <a:cs typeface="+mn-cs"/>
      </a:defRPr>
    </a:lvl4pPr>
    <a:lvl5pPr marL="1828800" algn="l" defTabSz="914400" rtl="0" eaLnBrk="1" latinLnBrk="1" hangingPunct="1">
      <a:defRPr sz="1200" kern="1200">
        <a:solidFill>
          <a:schemeClr val="tx1"/>
        </a:solidFill>
        <a:latin typeface="나눔고딕" panose="020D0604000000000000" pitchFamily="50" charset="-127"/>
        <a:ea typeface="나눔고딕" panose="020D0604000000000000" pitchFamily="50" charset="-127"/>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233363" y="474663"/>
            <a:ext cx="6370637" cy="4778375"/>
          </a:xfrm>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en-US" dirty="0"/>
          </a:p>
        </p:txBody>
      </p:sp>
      <p:sp>
        <p:nvSpPr>
          <p:cNvPr id="4" name="슬라이드 번호 개체 틀 3"/>
          <p:cNvSpPr>
            <a:spLocks noGrp="1"/>
          </p:cNvSpPr>
          <p:nvPr>
            <p:ph type="sldNum" sz="quarter" idx="10"/>
          </p:nvPr>
        </p:nvSpPr>
        <p:spPr/>
        <p:txBody>
          <a:bodyPr/>
          <a:lstStyle/>
          <a:p>
            <a:fld id="{B45785A2-9B1C-42D8-807A-952253F9E824}" type="slidenum">
              <a:rPr lang="ko-KR" altLang="en-US" smtClean="0"/>
              <a:t>1</a:t>
            </a:fld>
            <a:endParaRPr lang="ko-KR" altLang="en-US"/>
          </a:p>
        </p:txBody>
      </p:sp>
    </p:spTree>
    <p:extLst>
      <p:ext uri="{BB962C8B-B14F-4D97-AF65-F5344CB8AC3E}">
        <p14:creationId xmlns:p14="http://schemas.microsoft.com/office/powerpoint/2010/main" val="4061798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233363" y="474663"/>
            <a:ext cx="6370637" cy="4778375"/>
          </a:xfrm>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en-US" dirty="0"/>
          </a:p>
        </p:txBody>
      </p:sp>
      <p:sp>
        <p:nvSpPr>
          <p:cNvPr id="4" name="슬라이드 번호 개체 틀 3"/>
          <p:cNvSpPr>
            <a:spLocks noGrp="1"/>
          </p:cNvSpPr>
          <p:nvPr>
            <p:ph type="sldNum" sz="quarter" idx="10"/>
          </p:nvPr>
        </p:nvSpPr>
        <p:spPr/>
        <p:txBody>
          <a:bodyPr/>
          <a:lstStyle/>
          <a:p>
            <a:fld id="{B45785A2-9B1C-42D8-807A-952253F9E824}" type="slidenum">
              <a:rPr lang="ko-KR" altLang="en-US" smtClean="0"/>
              <a:t>2</a:t>
            </a:fld>
            <a:endParaRPr lang="ko-KR" altLang="en-US"/>
          </a:p>
        </p:txBody>
      </p:sp>
    </p:spTree>
    <p:extLst>
      <p:ext uri="{BB962C8B-B14F-4D97-AF65-F5344CB8AC3E}">
        <p14:creationId xmlns:p14="http://schemas.microsoft.com/office/powerpoint/2010/main" val="2239950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233363" y="474663"/>
            <a:ext cx="6370637" cy="4778375"/>
          </a:xfrm>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en-US" dirty="0"/>
          </a:p>
        </p:txBody>
      </p:sp>
      <p:sp>
        <p:nvSpPr>
          <p:cNvPr id="4" name="슬라이드 번호 개체 틀 3"/>
          <p:cNvSpPr>
            <a:spLocks noGrp="1"/>
          </p:cNvSpPr>
          <p:nvPr>
            <p:ph type="sldNum" sz="quarter" idx="10"/>
          </p:nvPr>
        </p:nvSpPr>
        <p:spPr/>
        <p:txBody>
          <a:bodyPr/>
          <a:lstStyle/>
          <a:p>
            <a:fld id="{B45785A2-9B1C-42D8-807A-952253F9E824}" type="slidenum">
              <a:rPr lang="ko-KR" altLang="en-US" smtClean="0"/>
              <a:t>3</a:t>
            </a:fld>
            <a:endParaRPr lang="ko-KR" altLang="en-US"/>
          </a:p>
        </p:txBody>
      </p:sp>
    </p:spTree>
    <p:extLst>
      <p:ext uri="{BB962C8B-B14F-4D97-AF65-F5344CB8AC3E}">
        <p14:creationId xmlns:p14="http://schemas.microsoft.com/office/powerpoint/2010/main" val="27248129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p:spTree>
      <p:nvGrpSpPr>
        <p:cNvPr id="1" name=""/>
        <p:cNvGrpSpPr/>
        <p:nvPr/>
      </p:nvGrpSpPr>
      <p:grpSpPr>
        <a:xfrm>
          <a:off x="0" y="0"/>
          <a:ext cx="0" cy="0"/>
          <a:chOff x="0" y="0"/>
          <a:chExt cx="0" cy="0"/>
        </a:xfrm>
      </p:grpSpPr>
      <p:sp>
        <p:nvSpPr>
          <p:cNvPr id="15" name="직사각형 14"/>
          <p:cNvSpPr/>
          <p:nvPr userDrawn="1"/>
        </p:nvSpPr>
        <p:spPr>
          <a:xfrm>
            <a:off x="0" y="1496220"/>
            <a:ext cx="9144000" cy="1879600"/>
          </a:xfrm>
          <a:prstGeom prst="rect">
            <a:avLst/>
          </a:prstGeom>
          <a:solidFill>
            <a:srgbClr val="00462A">
              <a:alpha val="7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6" name="직사각형 15"/>
          <p:cNvSpPr/>
          <p:nvPr userDrawn="1"/>
        </p:nvSpPr>
        <p:spPr>
          <a:xfrm>
            <a:off x="0" y="1737520"/>
            <a:ext cx="9144000" cy="1892300"/>
          </a:xfrm>
          <a:prstGeom prst="rect">
            <a:avLst/>
          </a:prstGeom>
          <a:solidFill>
            <a:srgbClr val="00462A">
              <a:alpha val="7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endParaRPr>
          </a:p>
        </p:txBody>
      </p:sp>
      <p:pic>
        <p:nvPicPr>
          <p:cNvPr id="24" name="그림 20"/>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6464" y="99380"/>
            <a:ext cx="1172595" cy="219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목차">
    <p:spTree>
      <p:nvGrpSpPr>
        <p:cNvPr id="1" name=""/>
        <p:cNvGrpSpPr/>
        <p:nvPr/>
      </p:nvGrpSpPr>
      <p:grpSpPr>
        <a:xfrm>
          <a:off x="0" y="0"/>
          <a:ext cx="0" cy="0"/>
          <a:chOff x="0" y="0"/>
          <a:chExt cx="0" cy="0"/>
        </a:xfrm>
      </p:grpSpPr>
      <p:sp>
        <p:nvSpPr>
          <p:cNvPr id="12" name="직사각형 11"/>
          <p:cNvSpPr/>
          <p:nvPr userDrawn="1"/>
        </p:nvSpPr>
        <p:spPr>
          <a:xfrm>
            <a:off x="-1" y="0"/>
            <a:ext cx="1880559" cy="6858000"/>
          </a:xfrm>
          <a:prstGeom prst="rect">
            <a:avLst/>
          </a:prstGeom>
          <a:solidFill>
            <a:srgbClr val="00462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1080000" rIns="0" bIns="0" rtlCol="0" anchor="t"/>
          <a:lstStyle/>
          <a:p>
            <a:pPr algn="ctr"/>
            <a:r>
              <a:rPr lang="en-US" altLang="ko-KR" sz="3200" b="0" baseline="0" dirty="0">
                <a:effectLst/>
                <a:latin typeface="Gill Sans MT" panose="020B0502020104020203" pitchFamily="34" charset="0"/>
                <a:ea typeface="이화체" panose="02000300000000000000" pitchFamily="2" charset="-127"/>
                <a:cs typeface="Arial" panose="020B0604020202020204" pitchFamily="34" charset="0"/>
              </a:rPr>
              <a:t>Content</a:t>
            </a:r>
            <a:r>
              <a:rPr lang="en-US" altLang="ko-KR" sz="3200" b="0" dirty="0">
                <a:effectLst/>
                <a:latin typeface="Gill Sans MT" panose="020B0502020104020203" pitchFamily="34" charset="0"/>
                <a:cs typeface="Arial" panose="020B0604020202020204" pitchFamily="34" charset="0"/>
              </a:rPr>
              <a:t>s</a:t>
            </a:r>
          </a:p>
        </p:txBody>
      </p:sp>
      <p:sp>
        <p:nvSpPr>
          <p:cNvPr id="18" name="직사각형 17"/>
          <p:cNvSpPr/>
          <p:nvPr userDrawn="1"/>
        </p:nvSpPr>
        <p:spPr>
          <a:xfrm>
            <a:off x="-2" y="4950000"/>
            <a:ext cx="2592001" cy="190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Tree>
    <p:extLst>
      <p:ext uri="{BB962C8B-B14F-4D97-AF65-F5344CB8AC3E}">
        <p14:creationId xmlns:p14="http://schemas.microsoft.com/office/powerpoint/2010/main" val="4011833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간지">
    <p:spTree>
      <p:nvGrpSpPr>
        <p:cNvPr id="1" name=""/>
        <p:cNvGrpSpPr/>
        <p:nvPr/>
      </p:nvGrpSpPr>
      <p:grpSpPr>
        <a:xfrm>
          <a:off x="0" y="0"/>
          <a:ext cx="0" cy="0"/>
          <a:chOff x="0" y="0"/>
          <a:chExt cx="0" cy="0"/>
        </a:xfrm>
      </p:grpSpPr>
      <p:sp>
        <p:nvSpPr>
          <p:cNvPr id="77" name="타원 76"/>
          <p:cNvSpPr/>
          <p:nvPr userDrawn="1"/>
        </p:nvSpPr>
        <p:spPr>
          <a:xfrm>
            <a:off x="4343400" y="2273937"/>
            <a:ext cx="457200" cy="457200"/>
          </a:xfrm>
          <a:prstGeom prst="ellipse">
            <a:avLst/>
          </a:prstGeom>
          <a:noFill/>
          <a:ln w="107950">
            <a:solidFill>
              <a:srgbClr val="0046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dirty="0">
              <a:solidFill>
                <a:srgbClr val="4764B0"/>
              </a:solidFill>
              <a:latin typeface="나눔고딕 ExtraBold" pitchFamily="50" charset="-127"/>
              <a:ea typeface="나눔고딕 ExtraBold" pitchFamily="50" charset="-127"/>
              <a:cs typeface="Arial" pitchFamily="34" charset="0"/>
            </a:endParaRPr>
          </a:p>
        </p:txBody>
      </p:sp>
    </p:spTree>
    <p:extLst>
      <p:ext uri="{BB962C8B-B14F-4D97-AF65-F5344CB8AC3E}">
        <p14:creationId xmlns:p14="http://schemas.microsoft.com/office/powerpoint/2010/main" val="2408446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본문">
    <p:spTree>
      <p:nvGrpSpPr>
        <p:cNvPr id="1" name=""/>
        <p:cNvGrpSpPr/>
        <p:nvPr/>
      </p:nvGrpSpPr>
      <p:grpSpPr>
        <a:xfrm>
          <a:off x="0" y="0"/>
          <a:ext cx="0" cy="0"/>
          <a:chOff x="0" y="0"/>
          <a:chExt cx="0" cy="0"/>
        </a:xfrm>
      </p:grpSpPr>
      <p:sp>
        <p:nvSpPr>
          <p:cNvPr id="9" name="직사각형 8"/>
          <p:cNvSpPr/>
          <p:nvPr userDrawn="1"/>
        </p:nvSpPr>
        <p:spPr>
          <a:xfrm>
            <a:off x="0" y="6479458"/>
            <a:ext cx="9144000" cy="378566"/>
          </a:xfrm>
          <a:prstGeom prst="rect">
            <a:avLst/>
          </a:prstGeom>
          <a:solidFill>
            <a:srgbClr val="366658"/>
          </a:solidFill>
          <a:ln w="12700" cap="rnd" cmpd="sng" algn="ctr">
            <a:noFill/>
            <a:prstDash val="solid"/>
          </a:ln>
          <a:effectLst/>
        </p:spPr>
        <p:txBody>
          <a:bodyPr rtlCol="0" anchor="ctr"/>
          <a:lstStyle/>
          <a:p>
            <a:pPr algn="ctr"/>
            <a:endParaRPr lang="ko-KR" altLang="en-US">
              <a:solidFill>
                <a:srgbClr val="00462A"/>
              </a:solidFill>
            </a:endParaRPr>
          </a:p>
        </p:txBody>
      </p:sp>
      <p:sp>
        <p:nvSpPr>
          <p:cNvPr id="7" name="직사각형 6"/>
          <p:cNvSpPr/>
          <p:nvPr userDrawn="1"/>
        </p:nvSpPr>
        <p:spPr>
          <a:xfrm>
            <a:off x="155275" y="-7706"/>
            <a:ext cx="1512000" cy="144000"/>
          </a:xfrm>
          <a:prstGeom prst="rect">
            <a:avLst/>
          </a:prstGeom>
          <a:solidFill>
            <a:srgbClr val="0046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 name="직선 연결선 7"/>
          <p:cNvCxnSpPr/>
          <p:nvPr userDrawn="1"/>
        </p:nvCxnSpPr>
        <p:spPr>
          <a:xfrm flipV="1">
            <a:off x="157112" y="724487"/>
            <a:ext cx="8856000" cy="1"/>
          </a:xfrm>
          <a:prstGeom prst="line">
            <a:avLst/>
          </a:prstGeom>
          <a:ln w="19050">
            <a:solidFill>
              <a:srgbClr val="00462A"/>
            </a:solidFill>
            <a:prstDash val="solid"/>
          </a:ln>
        </p:spPr>
        <p:style>
          <a:lnRef idx="1">
            <a:schemeClr val="accent1"/>
          </a:lnRef>
          <a:fillRef idx="0">
            <a:schemeClr val="accent1"/>
          </a:fillRef>
          <a:effectRef idx="0">
            <a:schemeClr val="accent1"/>
          </a:effectRef>
          <a:fontRef idx="minor">
            <a:schemeClr val="tx1"/>
          </a:fontRef>
        </p:style>
      </p:cxnSp>
      <p:sp>
        <p:nvSpPr>
          <p:cNvPr id="10" name="제목 1"/>
          <p:cNvSpPr>
            <a:spLocks noGrp="1"/>
          </p:cNvSpPr>
          <p:nvPr>
            <p:ph type="title" hasCustomPrompt="1"/>
          </p:nvPr>
        </p:nvSpPr>
        <p:spPr>
          <a:xfrm>
            <a:off x="155275" y="170798"/>
            <a:ext cx="8833413" cy="533365"/>
          </a:xfrm>
          <a:prstGeom prst="rect">
            <a:avLst/>
          </a:prstGeom>
        </p:spPr>
        <p:txBody>
          <a:bodyPr lIns="36000" anchor="ctr">
            <a:noAutofit/>
          </a:bodyPr>
          <a:lstStyle>
            <a:lvl1pPr algn="l">
              <a:defRPr sz="3000" b="1" baseline="0">
                <a:solidFill>
                  <a:schemeClr val="tx1"/>
                </a:solidFill>
                <a:latin typeface="Arial" panose="020B0604020202020204" pitchFamily="34" charset="0"/>
                <a:ea typeface="나눔고딕" panose="020B0600000101010101" charset="-127"/>
                <a:cs typeface="Arial" panose="020B0604020202020204" pitchFamily="34" charset="0"/>
              </a:defRPr>
            </a:lvl1pPr>
          </a:lstStyle>
          <a:p>
            <a:r>
              <a:rPr lang="en-US" altLang="ko-KR" dirty="0" err="1"/>
              <a:t>fdfd</a:t>
            </a:r>
            <a:endParaRPr lang="ko-KR" altLang="en-US" dirty="0"/>
          </a:p>
        </p:txBody>
      </p:sp>
      <p:sp>
        <p:nvSpPr>
          <p:cNvPr id="13" name="슬라이드 번호 개체 틀 9"/>
          <p:cNvSpPr>
            <a:spLocks noGrp="1"/>
          </p:cNvSpPr>
          <p:nvPr>
            <p:ph type="sldNum" sz="quarter" idx="4"/>
          </p:nvPr>
        </p:nvSpPr>
        <p:spPr>
          <a:xfrm>
            <a:off x="6931288" y="6485446"/>
            <a:ext cx="2057400" cy="365125"/>
          </a:xfrm>
          <a:prstGeom prst="rect">
            <a:avLst/>
          </a:prstGeom>
        </p:spPr>
        <p:txBody>
          <a:bodyPr vert="horz" lIns="91440" tIns="45720" rIns="91440" bIns="45720" rtlCol="0" anchor="ctr"/>
          <a:lstStyle>
            <a:lvl1pPr algn="r">
              <a:defRPr sz="1400" b="1">
                <a:solidFill>
                  <a:schemeClr val="bg1"/>
                </a:solidFill>
                <a:latin typeface="나눔고딕 ExtraBold" panose="020D0904000000000000" pitchFamily="50" charset="-127"/>
                <a:ea typeface="나눔고딕 ExtraBold" panose="020D0904000000000000" pitchFamily="50" charset="-127"/>
              </a:defRPr>
            </a:lvl1pPr>
          </a:lstStyle>
          <a:p>
            <a:fld id="{017CFF8F-7CD1-4B8A-A277-DCA3FF98A5C8}" type="slidenum">
              <a:rPr lang="ko-KR" altLang="en-US" smtClean="0"/>
              <a:pPr/>
              <a:t>‹#›</a:t>
            </a:fld>
            <a:endParaRPr lang="ko-KR" altLang="en-US" dirty="0"/>
          </a:p>
        </p:txBody>
      </p:sp>
      <p:sp>
        <p:nvSpPr>
          <p:cNvPr id="11" name="직사각형 10"/>
          <p:cNvSpPr/>
          <p:nvPr userDrawn="1"/>
        </p:nvSpPr>
        <p:spPr>
          <a:xfrm>
            <a:off x="0" y="6455133"/>
            <a:ext cx="9144000" cy="36000"/>
          </a:xfrm>
          <a:prstGeom prst="rect">
            <a:avLst/>
          </a:prstGeom>
          <a:solidFill>
            <a:schemeClr val="tx1">
              <a:lumMod val="65000"/>
              <a:lumOff val="35000"/>
            </a:schemeClr>
          </a:solidFill>
          <a:ln w="12700" cap="rnd" cmpd="sng" algn="ctr">
            <a:noFill/>
            <a:prstDash val="solid"/>
          </a:ln>
          <a:effectLst/>
        </p:spPr>
        <p:txBody>
          <a:bodyPr rtlCol="0" anchor="ctr"/>
          <a:lstStyle/>
          <a:p>
            <a:pPr algn="ctr"/>
            <a:endParaRPr lang="ko-KR" altLang="en-US">
              <a:solidFill>
                <a:srgbClr val="00462A"/>
              </a:solidFill>
            </a:endParaRPr>
          </a:p>
        </p:txBody>
      </p:sp>
      <p:pic>
        <p:nvPicPr>
          <p:cNvPr id="17" name="그림 9"/>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2753" y="6566285"/>
            <a:ext cx="1264023" cy="236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텍스트 개체 틀 4"/>
          <p:cNvSpPr>
            <a:spLocks noGrp="1"/>
          </p:cNvSpPr>
          <p:nvPr>
            <p:ph type="body" sz="quarter" idx="10"/>
          </p:nvPr>
        </p:nvSpPr>
        <p:spPr>
          <a:xfrm>
            <a:off x="155275" y="834145"/>
            <a:ext cx="8833413" cy="5545836"/>
          </a:xfrm>
          <a:prstGeom prst="rect">
            <a:avLst/>
          </a:prstGeom>
        </p:spPr>
        <p:txBody>
          <a:bodyPr/>
          <a:lstStyle>
            <a:lvl1pPr marL="342900" indent="-342900" latinLnBrk="0">
              <a:buFont typeface="Wingdings" panose="05000000000000000000" pitchFamily="2" charset="2"/>
              <a:buChar char="§"/>
              <a:defRPr lang="ko-KR" altLang="en-US" sz="2200" kern="1200" baseline="0" dirty="0" smtClean="0">
                <a:solidFill>
                  <a:schemeClr val="tx1"/>
                </a:solidFill>
                <a:latin typeface="Arial" panose="020B0604020202020204" pitchFamily="34" charset="0"/>
                <a:ea typeface="나눔고딕" panose="020B0600000101010101" charset="-127"/>
                <a:cs typeface="+mn-cs"/>
              </a:defRPr>
            </a:lvl1pPr>
            <a:lvl2pPr latinLnBrk="0">
              <a:defRPr lang="ko-KR" altLang="en-US" sz="1900" kern="1200" baseline="0" dirty="0" smtClean="0">
                <a:solidFill>
                  <a:schemeClr val="tx1"/>
                </a:solidFill>
                <a:latin typeface="Arial" panose="020B0604020202020204" pitchFamily="34" charset="0"/>
                <a:ea typeface="나눔고딕" panose="020B0600000101010101" charset="-127"/>
                <a:cs typeface="+mn-cs"/>
              </a:defRPr>
            </a:lvl2pPr>
            <a:lvl3pPr latinLnBrk="0">
              <a:defRPr sz="1600" baseline="0">
                <a:latin typeface="Arial" panose="020B0604020202020204" pitchFamily="34" charset="0"/>
                <a:ea typeface="나눔고딕" panose="020B0600000101010101" charset="-127"/>
              </a:defRPr>
            </a:lvl3pPr>
          </a:lstStyle>
          <a:p>
            <a:pPr lvl="0"/>
            <a:r>
              <a:rPr lang="ko-KR" altLang="en-US" dirty="0"/>
              <a:t>마스터 텍스트 스타일 편집</a:t>
            </a:r>
          </a:p>
          <a:p>
            <a:pPr lvl="1"/>
            <a:r>
              <a:rPr lang="ko-KR" altLang="en-US" dirty="0"/>
              <a:t>둘째 수준</a:t>
            </a:r>
          </a:p>
          <a:p>
            <a:pPr lvl="2"/>
            <a:r>
              <a:rPr lang="ko-KR" altLang="en-US" dirty="0"/>
              <a:t>셋째 수준</a:t>
            </a:r>
          </a:p>
        </p:txBody>
      </p:sp>
      <p:sp>
        <p:nvSpPr>
          <p:cNvPr id="12" name="TextBox 11"/>
          <p:cNvSpPr txBox="1"/>
          <p:nvPr userDrawn="1"/>
        </p:nvSpPr>
        <p:spPr>
          <a:xfrm>
            <a:off x="6021238" y="6593"/>
            <a:ext cx="3122762" cy="161583"/>
          </a:xfrm>
          <a:prstGeom prst="rect">
            <a:avLst/>
          </a:prstGeom>
          <a:noFill/>
        </p:spPr>
        <p:txBody>
          <a:bodyPr wrap="square" tIns="0" bIns="0">
            <a:spAutoFit/>
          </a:bodyPr>
          <a:lstStyle/>
          <a:p>
            <a:pPr algn="r">
              <a:defRPr/>
            </a:pPr>
            <a:r>
              <a:rPr kumimoji="0" lang="en-US" altLang="ko-KR" sz="1050" b="1" dirty="0">
                <a:solidFill>
                  <a:schemeClr val="tx1">
                    <a:lumMod val="85000"/>
                    <a:lumOff val="15000"/>
                  </a:schemeClr>
                </a:solidFill>
                <a:latin typeface="Arial" panose="020B0604020202020204" pitchFamily="34" charset="0"/>
                <a:ea typeface="이화체" panose="02000300000000000000" pitchFamily="2" charset="-127"/>
                <a:cs typeface="Arial" panose="020B0604020202020204" pitchFamily="34" charset="0"/>
              </a:rPr>
              <a:t> Introduction</a:t>
            </a:r>
            <a:r>
              <a:rPr kumimoji="0" lang="en-US" altLang="ko-KR" sz="1050" b="1" baseline="0" dirty="0">
                <a:solidFill>
                  <a:schemeClr val="tx1">
                    <a:lumMod val="85000"/>
                    <a:lumOff val="15000"/>
                  </a:schemeClr>
                </a:solidFill>
                <a:latin typeface="Arial" panose="020B0604020202020204" pitchFamily="34" charset="0"/>
                <a:ea typeface="이화체" panose="02000300000000000000" pitchFamily="2" charset="-127"/>
                <a:cs typeface="Arial" panose="020B0604020202020204" pitchFamily="34" charset="0"/>
              </a:rPr>
              <a:t> to Urban Infrastructure Systems</a:t>
            </a:r>
            <a:endParaRPr kumimoji="0" lang="en-US" altLang="ko-KR" sz="1050" b="1" dirty="0">
              <a:solidFill>
                <a:schemeClr val="tx1">
                  <a:lumMod val="85000"/>
                  <a:lumOff val="15000"/>
                </a:schemeClr>
              </a:solidFill>
              <a:latin typeface="Arial" panose="020B0604020202020204" pitchFamily="34" charset="0"/>
              <a:ea typeface="이화체" panose="02000300000000000000" pitchFamily="2" charset="-127"/>
              <a:cs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바닥글 개체 틀 6"/>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10" name="슬라이드 번호 개체 틀 9"/>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7CFF8F-7CD1-4B8A-A277-DCA3FF98A5C8}" type="slidenum">
              <a:rPr lang="ko-KR" altLang="en-US" smtClean="0"/>
              <a:t>‹#›</a:t>
            </a:fld>
            <a:endParaRPr lang="ko-KR" altLang="en-US"/>
          </a:p>
        </p:txBody>
      </p:sp>
      <p:sp>
        <p:nvSpPr>
          <p:cNvPr id="11" name="날짜 개체 틀 10"/>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9" r:id="rId3"/>
    <p:sldLayoutId id="2147483654" r:id="rId4"/>
    <p:sldLayoutId id="2147483656" r:id="rId5"/>
  </p:sldLayoutIdLst>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제목 2"/>
          <p:cNvSpPr>
            <a:spLocks noGrp="1"/>
          </p:cNvSpPr>
          <p:nvPr>
            <p:ph type="title"/>
          </p:nvPr>
        </p:nvSpPr>
        <p:spPr/>
        <p:txBody>
          <a:bodyPr/>
          <a:lstStyle/>
          <a:p>
            <a:r>
              <a:rPr lang="en-US" altLang="ko-KR" sz="2400" dirty="0">
                <a:ea typeface="Tahoma" pitchFamily="34" charset="0"/>
              </a:rPr>
              <a:t>Indicator #1: Number of Hospital Buildings</a:t>
            </a:r>
            <a:endParaRPr lang="en-US" altLang="ko-KR" sz="1200" b="1" dirty="0"/>
          </a:p>
        </p:txBody>
      </p:sp>
      <p:sp>
        <p:nvSpPr>
          <p:cNvPr id="4" name="슬라이드 번호 개체 틀 3"/>
          <p:cNvSpPr>
            <a:spLocks noGrp="1"/>
          </p:cNvSpPr>
          <p:nvPr>
            <p:ph type="sldNum" sz="quarter" idx="4"/>
          </p:nvPr>
        </p:nvSpPr>
        <p:spPr/>
        <p:txBody>
          <a:bodyPr/>
          <a:lstStyle/>
          <a:p>
            <a:fld id="{017CFF8F-7CD1-4B8A-A277-DCA3FF98A5C8}" type="slidenum">
              <a:rPr lang="ko-KR" altLang="en-US" smtClean="0"/>
              <a:pPr/>
              <a:t>1</a:t>
            </a:fld>
            <a:endParaRPr lang="ko-KR" altLang="en-US" dirty="0"/>
          </a:p>
        </p:txBody>
      </p:sp>
      <p:sp>
        <p:nvSpPr>
          <p:cNvPr id="7" name="TextBox 6">
            <a:extLst>
              <a:ext uri="{FF2B5EF4-FFF2-40B4-BE49-F238E27FC236}">
                <a16:creationId xmlns:a16="http://schemas.microsoft.com/office/drawing/2014/main" id="{5C529712-DA22-448C-9190-8A1FA027F8C3}"/>
              </a:ext>
            </a:extLst>
          </p:cNvPr>
          <p:cNvSpPr txBox="1"/>
          <p:nvPr/>
        </p:nvSpPr>
        <p:spPr>
          <a:xfrm>
            <a:off x="4331913" y="4880290"/>
            <a:ext cx="4572000" cy="276999"/>
          </a:xfrm>
          <a:prstGeom prst="rect">
            <a:avLst/>
          </a:prstGeom>
          <a:noFill/>
        </p:spPr>
        <p:txBody>
          <a:bodyPr wrap="square">
            <a:spAutoFit/>
          </a:bodyPr>
          <a:lstStyle/>
          <a:p>
            <a:pPr marL="0" marR="0" lvl="1" algn="ctr" defTabSz="914400" rtl="0" eaLnBrk="1" fontAlgn="auto" latinLnBrk="0" hangingPunct="1">
              <a:lnSpc>
                <a:spcPct val="100000"/>
              </a:lnSpc>
              <a:spcBef>
                <a:spcPts val="300"/>
              </a:spcBef>
              <a:spcAft>
                <a:spcPts val="0"/>
              </a:spcAft>
              <a:buClr>
                <a:prstClr val="black">
                  <a:lumMod val="75000"/>
                  <a:lumOff val="25000"/>
                </a:prstClr>
              </a:buClr>
              <a:buSzTx/>
              <a:tabLst/>
              <a:defRPr/>
            </a:pPr>
            <a:r>
              <a:rPr lang="en-US" altLang="ko-KR" sz="1200" i="1" dirty="0">
                <a:solidFill>
                  <a:srgbClr val="FF0000"/>
                </a:solidFill>
                <a:latin typeface="Arial" panose="020B0604020202020204" pitchFamily="34" charset="0"/>
                <a:ea typeface="Tahoma" pitchFamily="34" charset="0"/>
              </a:rPr>
              <a:t>Figure 1: Hospital Units</a:t>
            </a:r>
            <a:endParaRPr kumimoji="0" lang="en-US" altLang="ko-KR" sz="1000" b="0" i="1" u="none" strike="noStrike" kern="1200" cap="none" spc="0" normalizeH="0" baseline="0" noProof="0" dirty="0">
              <a:ln>
                <a:noFill/>
              </a:ln>
              <a:solidFill>
                <a:srgbClr val="FF0000"/>
              </a:solidFill>
              <a:effectLst/>
              <a:uLnTx/>
              <a:uFillTx/>
              <a:latin typeface="Arial" panose="020B0604020202020204" pitchFamily="34" charset="0"/>
              <a:ea typeface="Tahoma" pitchFamily="34" charset="0"/>
              <a:cs typeface="+mn-cs"/>
            </a:endParaRPr>
          </a:p>
        </p:txBody>
      </p:sp>
      <p:sp>
        <p:nvSpPr>
          <p:cNvPr id="11" name="텍스트 개체 틀 2">
            <a:extLst>
              <a:ext uri="{FF2B5EF4-FFF2-40B4-BE49-F238E27FC236}">
                <a16:creationId xmlns:a16="http://schemas.microsoft.com/office/drawing/2014/main" id="{B767F646-2F73-42E5-81AF-0612948FACB5}"/>
              </a:ext>
            </a:extLst>
          </p:cNvPr>
          <p:cNvSpPr txBox="1">
            <a:spLocks/>
          </p:cNvSpPr>
          <p:nvPr/>
        </p:nvSpPr>
        <p:spPr>
          <a:xfrm>
            <a:off x="51366" y="780322"/>
            <a:ext cx="4520634" cy="5705124"/>
          </a:xfrm>
          <a:prstGeom prst="rect">
            <a:avLst/>
          </a:prstGeom>
        </p:spPr>
        <p:txBody>
          <a:bodyPr/>
          <a:lstStyle>
            <a:lvl1pPr marL="342900" indent="-342900" algn="l" defTabSz="914400" rtl="0" eaLnBrk="1" latinLnBrk="0" hangingPunct="1">
              <a:spcBef>
                <a:spcPct val="20000"/>
              </a:spcBef>
              <a:buFont typeface="Wingdings" panose="05000000000000000000" pitchFamily="2" charset="2"/>
              <a:buChar char="§"/>
              <a:defRPr lang="ko-KR" altLang="en-US" sz="2200" kern="1200" baseline="0" dirty="0" smtClean="0">
                <a:solidFill>
                  <a:schemeClr val="tx1"/>
                </a:solidFill>
                <a:latin typeface="Arial" panose="020B0604020202020204" pitchFamily="34" charset="0"/>
                <a:ea typeface="나눔고딕" panose="020B0600000101010101" charset="-127"/>
                <a:cs typeface="+mn-cs"/>
              </a:defRPr>
            </a:lvl1pPr>
            <a:lvl2pPr marL="742950" indent="-285750" algn="l" defTabSz="914400" rtl="0" eaLnBrk="1" latinLnBrk="0" hangingPunct="1">
              <a:spcBef>
                <a:spcPct val="20000"/>
              </a:spcBef>
              <a:buFont typeface="Arial" pitchFamily="34" charset="0"/>
              <a:buChar char="–"/>
              <a:defRPr lang="ko-KR" altLang="en-US" sz="1900" kern="1200" baseline="0" dirty="0" smtClean="0">
                <a:solidFill>
                  <a:schemeClr val="tx1"/>
                </a:solidFill>
                <a:latin typeface="Arial" panose="020B0604020202020204" pitchFamily="34" charset="0"/>
                <a:ea typeface="나눔고딕" panose="020B0600000101010101" charset="-127"/>
                <a:cs typeface="+mn-cs"/>
              </a:defRPr>
            </a:lvl2pPr>
            <a:lvl3pPr marL="1143000" indent="-228600" algn="l" defTabSz="914400" rtl="0" eaLnBrk="1" latinLnBrk="0" hangingPunct="1">
              <a:spcBef>
                <a:spcPct val="20000"/>
              </a:spcBef>
              <a:buFont typeface="Arial" pitchFamily="34" charset="0"/>
              <a:buChar char="•"/>
              <a:defRPr sz="1600" kern="1200" baseline="0">
                <a:solidFill>
                  <a:schemeClr val="tx1"/>
                </a:solidFill>
                <a:latin typeface="Arial" panose="020B0604020202020204" pitchFamily="34" charset="0"/>
                <a:ea typeface="나눔고딕" panose="020B0600000101010101" charset="-127"/>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425450">
              <a:spcBef>
                <a:spcPts val="300"/>
              </a:spcBef>
              <a:buClr>
                <a:prstClr val="black">
                  <a:lumMod val="75000"/>
                  <a:lumOff val="25000"/>
                </a:prstClr>
              </a:buClr>
            </a:pPr>
            <a:r>
              <a:rPr lang="en-US" altLang="ko-KR" sz="1600" dirty="0">
                <a:ea typeface="Tahoma" pitchFamily="34" charset="0"/>
              </a:rPr>
              <a:t>Overview of indicator</a:t>
            </a:r>
          </a:p>
          <a:p>
            <a:pPr marL="825500" lvl="1">
              <a:spcBef>
                <a:spcPts val="300"/>
              </a:spcBef>
              <a:buClr>
                <a:prstClr val="black">
                  <a:lumMod val="75000"/>
                  <a:lumOff val="25000"/>
                </a:prstClr>
              </a:buClr>
            </a:pPr>
            <a:r>
              <a:rPr lang="en-US" altLang="ko-KR" sz="1200" i="1" dirty="0">
                <a:solidFill>
                  <a:srgbClr val="FF0000"/>
                </a:solidFill>
                <a:ea typeface="Tahoma" pitchFamily="34" charset="0"/>
              </a:rPr>
              <a:t>Number of Hospitals</a:t>
            </a:r>
          </a:p>
          <a:p>
            <a:pPr marL="825500" lvl="1">
              <a:spcBef>
                <a:spcPts val="300"/>
              </a:spcBef>
              <a:buClr>
                <a:prstClr val="black">
                  <a:lumMod val="75000"/>
                  <a:lumOff val="25000"/>
                </a:prstClr>
              </a:buClr>
            </a:pPr>
            <a:r>
              <a:rPr lang="en-US" altLang="ko-KR" sz="1200" i="1" dirty="0">
                <a:solidFill>
                  <a:srgbClr val="FF0000"/>
                </a:solidFill>
                <a:ea typeface="Tahoma" pitchFamily="34" charset="0"/>
              </a:rPr>
              <a:t>Assesses the concentration of hospital units in Seoul based on the number of hospital structures present</a:t>
            </a:r>
            <a:endParaRPr lang="en-US" altLang="ko-KR" sz="1600" dirty="0">
              <a:ea typeface="Tahoma" pitchFamily="34" charset="0"/>
            </a:endParaRPr>
          </a:p>
          <a:p>
            <a:pPr marL="425450">
              <a:spcBef>
                <a:spcPts val="300"/>
              </a:spcBef>
              <a:buClr>
                <a:prstClr val="black">
                  <a:lumMod val="75000"/>
                  <a:lumOff val="25000"/>
                </a:prstClr>
              </a:buClr>
            </a:pPr>
            <a:r>
              <a:rPr lang="en-US" altLang="ko-KR" sz="1600" dirty="0">
                <a:ea typeface="Tahoma" pitchFamily="34" charset="0"/>
              </a:rPr>
              <a:t>Data sources</a:t>
            </a:r>
          </a:p>
          <a:p>
            <a:pPr marL="825500" lvl="1">
              <a:spcBef>
                <a:spcPts val="300"/>
              </a:spcBef>
              <a:buClr>
                <a:prstClr val="black">
                  <a:lumMod val="75000"/>
                  <a:lumOff val="25000"/>
                </a:prstClr>
              </a:buClr>
            </a:pPr>
            <a:r>
              <a:rPr lang="en-US" altLang="en-US" sz="1200" i="1" dirty="0">
                <a:solidFill>
                  <a:srgbClr val="FF0000"/>
                </a:solidFill>
                <a:ea typeface="Tahoma" pitchFamily="34" charset="0"/>
              </a:rPr>
              <a:t>Data source is from a Naver study done in 2022. The scope of data covers 20,000 hospitals in Seoul’s districts and gives information on the number of hospitals in each district. Its contents also include the number of residents served by each hospital. This data was converted into a csv file and is publicly available: </a:t>
            </a:r>
            <a:r>
              <a:rPr lang="en-US" altLang="en-US" sz="900" i="1" u="sng" dirty="0">
                <a:solidFill>
                  <a:srgbClr val="FF0000"/>
                </a:solidFill>
                <a:ea typeface="Tahoma" pitchFamily="34" charset="0"/>
              </a:rPr>
              <a:t>https://blog.naver.com/lghmms/222758076422</a:t>
            </a:r>
            <a:endParaRPr lang="en-US" altLang="ko-KR" sz="900" i="1" u="sng" dirty="0">
              <a:solidFill>
                <a:srgbClr val="FF0000"/>
              </a:solidFill>
              <a:ea typeface="Tahoma" pitchFamily="34" charset="0"/>
            </a:endParaRPr>
          </a:p>
          <a:p>
            <a:pPr marL="425450">
              <a:spcBef>
                <a:spcPts val="300"/>
              </a:spcBef>
              <a:buClr>
                <a:prstClr val="black">
                  <a:lumMod val="75000"/>
                  <a:lumOff val="25000"/>
                </a:prstClr>
              </a:buClr>
            </a:pPr>
            <a:r>
              <a:rPr lang="en-US" altLang="ko-KR" sz="1600" dirty="0">
                <a:ea typeface="Tahoma" pitchFamily="34" charset="0"/>
              </a:rPr>
              <a:t>Analysis results</a:t>
            </a:r>
          </a:p>
          <a:p>
            <a:pPr marL="825500" lvl="1">
              <a:spcBef>
                <a:spcPts val="300"/>
              </a:spcBef>
              <a:buClr>
                <a:prstClr val="black">
                  <a:lumMod val="75000"/>
                  <a:lumOff val="25000"/>
                </a:prstClr>
              </a:buClr>
            </a:pPr>
            <a:r>
              <a:rPr lang="en-US" altLang="ko-KR" sz="1200" i="1" dirty="0">
                <a:solidFill>
                  <a:srgbClr val="FF0000"/>
                </a:solidFill>
                <a:ea typeface="Tahoma" pitchFamily="34" charset="0"/>
              </a:rPr>
              <a:t>The district with the greatest number of hospital units is Gangnam-</a:t>
            </a:r>
            <a:r>
              <a:rPr lang="en-US" altLang="ko-KR" sz="1200" i="1" dirty="0" err="1">
                <a:solidFill>
                  <a:srgbClr val="FF0000"/>
                </a:solidFill>
                <a:ea typeface="Tahoma" pitchFamily="34" charset="0"/>
              </a:rPr>
              <a:t>gu</a:t>
            </a:r>
            <a:r>
              <a:rPr lang="en-US" altLang="ko-KR" sz="1200" i="1" dirty="0">
                <a:solidFill>
                  <a:srgbClr val="FF0000"/>
                </a:solidFill>
                <a:ea typeface="Tahoma" pitchFamily="34" charset="0"/>
              </a:rPr>
              <a:t>, followed closely by </a:t>
            </a:r>
            <a:r>
              <a:rPr lang="en-US" altLang="ko-KR" sz="1200" i="1" dirty="0" err="1">
                <a:solidFill>
                  <a:srgbClr val="FF0000"/>
                </a:solidFill>
                <a:ea typeface="Tahoma" pitchFamily="34" charset="0"/>
              </a:rPr>
              <a:t>Seocho-gu</a:t>
            </a:r>
            <a:r>
              <a:rPr lang="en-US" altLang="ko-KR" sz="1200" i="1" dirty="0">
                <a:solidFill>
                  <a:srgbClr val="FF0000"/>
                </a:solidFill>
                <a:ea typeface="Tahoma" pitchFamily="34" charset="0"/>
              </a:rPr>
              <a:t> and </a:t>
            </a:r>
            <a:r>
              <a:rPr lang="en-US" altLang="ko-KR" sz="1200" i="1" dirty="0" err="1">
                <a:solidFill>
                  <a:srgbClr val="FF0000"/>
                </a:solidFill>
                <a:ea typeface="Tahoma" pitchFamily="34" charset="0"/>
              </a:rPr>
              <a:t>Songpa-gu</a:t>
            </a:r>
            <a:r>
              <a:rPr lang="en-US" altLang="ko-KR" sz="1200" i="1" dirty="0">
                <a:solidFill>
                  <a:srgbClr val="FF0000"/>
                </a:solidFill>
                <a:ea typeface="Tahoma" pitchFamily="34" charset="0"/>
              </a:rPr>
              <a:t>.  The visualization indicates a high disparity in healthcare accessibility and highlights the different levels of emergency preparedness and health resource allocation between the districts. Because of unequal distribution, some districts might have a higher risk of vulnerability to outcomes of hazards and might not get treatment when encountering exposure to risk elements. Thus, districts with a lower concentration of hospitals might have higher expected losses</a:t>
            </a:r>
          </a:p>
          <a:p>
            <a:pPr marL="825500" lvl="1">
              <a:spcBef>
                <a:spcPts val="300"/>
              </a:spcBef>
              <a:buClr>
                <a:prstClr val="black">
                  <a:lumMod val="75000"/>
                  <a:lumOff val="25000"/>
                </a:prstClr>
              </a:buClr>
            </a:pPr>
            <a:endParaRPr lang="en-US" altLang="ko-KR" sz="1000" i="1" dirty="0">
              <a:solidFill>
                <a:srgbClr val="FF0000"/>
              </a:solidFill>
              <a:ea typeface="Tahoma" pitchFamily="34" charset="0"/>
            </a:endParaRPr>
          </a:p>
          <a:p>
            <a:pPr marL="1225550" lvl="2">
              <a:spcBef>
                <a:spcPts val="600"/>
              </a:spcBef>
              <a:buClr>
                <a:prstClr val="black">
                  <a:lumMod val="75000"/>
                  <a:lumOff val="25000"/>
                </a:prstClr>
              </a:buClr>
            </a:pPr>
            <a:endParaRPr lang="en-US" altLang="ko-KR" sz="1100" i="1" dirty="0">
              <a:solidFill>
                <a:srgbClr val="FF0000"/>
              </a:solidFill>
              <a:ea typeface="Tahoma" pitchFamily="34" charset="0"/>
            </a:endParaRPr>
          </a:p>
        </p:txBody>
      </p:sp>
      <p:pic>
        <p:nvPicPr>
          <p:cNvPr id="3" name="Picture 2">
            <a:extLst>
              <a:ext uri="{FF2B5EF4-FFF2-40B4-BE49-F238E27FC236}">
                <a16:creationId xmlns:a16="http://schemas.microsoft.com/office/drawing/2014/main" id="{0051078B-E1AC-FB51-B504-9E70CC64B6CC}"/>
              </a:ext>
            </a:extLst>
          </p:cNvPr>
          <p:cNvPicPr>
            <a:picLocks noChangeAspect="1"/>
          </p:cNvPicPr>
          <p:nvPr/>
        </p:nvPicPr>
        <p:blipFill>
          <a:blip r:embed="rId3"/>
          <a:stretch>
            <a:fillRect/>
          </a:stretch>
        </p:blipFill>
        <p:spPr>
          <a:xfrm>
            <a:off x="4811666" y="1700711"/>
            <a:ext cx="4092247" cy="2958769"/>
          </a:xfrm>
          <a:prstGeom prst="rect">
            <a:avLst/>
          </a:prstGeom>
        </p:spPr>
      </p:pic>
    </p:spTree>
    <p:extLst>
      <p:ext uri="{BB962C8B-B14F-4D97-AF65-F5344CB8AC3E}">
        <p14:creationId xmlns:p14="http://schemas.microsoft.com/office/powerpoint/2010/main" val="2575153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제목 2"/>
          <p:cNvSpPr>
            <a:spLocks noGrp="1"/>
          </p:cNvSpPr>
          <p:nvPr>
            <p:ph type="title"/>
          </p:nvPr>
        </p:nvSpPr>
        <p:spPr/>
        <p:txBody>
          <a:bodyPr/>
          <a:lstStyle/>
          <a:p>
            <a:r>
              <a:rPr lang="en-US" altLang="ko-KR" sz="2400" dirty="0">
                <a:ea typeface="Tahoma" pitchFamily="34" charset="0"/>
              </a:rPr>
              <a:t>Indicator #2: Elderly Population </a:t>
            </a:r>
            <a:endParaRPr lang="en-US" altLang="ko-KR" sz="1200" b="1" dirty="0"/>
          </a:p>
        </p:txBody>
      </p:sp>
      <p:sp>
        <p:nvSpPr>
          <p:cNvPr id="3" name="텍스트 개체 틀 2"/>
          <p:cNvSpPr>
            <a:spLocks noGrp="1"/>
          </p:cNvSpPr>
          <p:nvPr>
            <p:ph type="body" sz="quarter" idx="10"/>
          </p:nvPr>
        </p:nvSpPr>
        <p:spPr>
          <a:xfrm>
            <a:off x="51366" y="780322"/>
            <a:ext cx="4520634" cy="5705124"/>
          </a:xfrm>
        </p:spPr>
        <p:txBody>
          <a:bodyPr/>
          <a:lstStyle/>
          <a:p>
            <a:pPr marL="425450" lvl="0">
              <a:spcBef>
                <a:spcPts val="300"/>
              </a:spcBef>
              <a:buClr>
                <a:prstClr val="black">
                  <a:lumMod val="75000"/>
                  <a:lumOff val="25000"/>
                </a:prstClr>
              </a:buClr>
            </a:pPr>
            <a:r>
              <a:rPr lang="en-US" altLang="ko-KR" sz="1600" dirty="0">
                <a:ea typeface="Tahoma" pitchFamily="34" charset="0"/>
              </a:rPr>
              <a:t>Overview of indicator</a:t>
            </a:r>
          </a:p>
          <a:p>
            <a:pPr marL="825500" lvl="1">
              <a:spcBef>
                <a:spcPts val="300"/>
              </a:spcBef>
              <a:buClr>
                <a:prstClr val="black">
                  <a:lumMod val="75000"/>
                  <a:lumOff val="25000"/>
                </a:prstClr>
              </a:buClr>
            </a:pPr>
            <a:r>
              <a:rPr lang="en-US" altLang="ko-KR" sz="1200" i="1" dirty="0">
                <a:solidFill>
                  <a:srgbClr val="FF0000"/>
                </a:solidFill>
                <a:ea typeface="Tahoma" pitchFamily="34" charset="0"/>
              </a:rPr>
              <a:t>Total Elderly Population</a:t>
            </a:r>
          </a:p>
          <a:p>
            <a:pPr marL="825500" lvl="1">
              <a:spcBef>
                <a:spcPts val="300"/>
              </a:spcBef>
              <a:buClr>
                <a:prstClr val="black">
                  <a:lumMod val="75000"/>
                  <a:lumOff val="25000"/>
                </a:prstClr>
              </a:buClr>
            </a:pPr>
            <a:r>
              <a:rPr lang="en-US" altLang="ko-KR" sz="1200" i="1" dirty="0">
                <a:solidFill>
                  <a:srgbClr val="FF0000"/>
                </a:solidFill>
                <a:ea typeface="Tahoma" pitchFamily="34" charset="0"/>
              </a:rPr>
              <a:t>Interprets the total elderly population of those over 65 years old and assesses the distribution of this demographic of residents throughout Seoul</a:t>
            </a:r>
            <a:endParaRPr lang="en-US" altLang="ko-KR" sz="1600" dirty="0">
              <a:ea typeface="Tahoma" pitchFamily="34" charset="0"/>
            </a:endParaRPr>
          </a:p>
          <a:p>
            <a:pPr marL="425450" lvl="0">
              <a:spcBef>
                <a:spcPts val="300"/>
              </a:spcBef>
              <a:buClr>
                <a:prstClr val="black">
                  <a:lumMod val="75000"/>
                  <a:lumOff val="25000"/>
                </a:prstClr>
              </a:buClr>
            </a:pPr>
            <a:r>
              <a:rPr lang="en-US" altLang="ko-KR" sz="1600" dirty="0">
                <a:ea typeface="Tahoma" pitchFamily="34" charset="0"/>
              </a:rPr>
              <a:t>Data sources</a:t>
            </a:r>
          </a:p>
          <a:p>
            <a:pPr marL="825500" lvl="1">
              <a:spcBef>
                <a:spcPts val="300"/>
              </a:spcBef>
              <a:buClr>
                <a:prstClr val="black">
                  <a:lumMod val="75000"/>
                  <a:lumOff val="25000"/>
                </a:prstClr>
              </a:buClr>
            </a:pPr>
            <a:r>
              <a:rPr lang="en-US" altLang="en-US" sz="1200" i="1" dirty="0">
                <a:solidFill>
                  <a:srgbClr val="FF0000"/>
                </a:solidFill>
                <a:ea typeface="Tahoma" pitchFamily="34" charset="0"/>
              </a:rPr>
              <a:t>Data source is from Seoul metropolitan government’s open data site. The specific data used is based on information about the elderly demographic in 2024. The scope of data covers all of Seoul’s districts with demographics also calculated for 2023. Its contents are inclusive of the genders of the elderly population as well as the population of registered aliens within this demographic. This data is publicly available: </a:t>
            </a:r>
            <a:r>
              <a:rPr lang="en-US" altLang="en-US" sz="900" i="1" u="sng" dirty="0">
                <a:solidFill>
                  <a:srgbClr val="FF0000"/>
                </a:solidFill>
                <a:ea typeface="Tahoma" pitchFamily="34" charset="0"/>
              </a:rPr>
              <a:t>https://data.seoul.go.kr/dataList/10020/S/2/datasetView.do?stcSrl=10020</a:t>
            </a:r>
            <a:endParaRPr lang="en-US" altLang="ko-KR" sz="900" i="1" u="sng" dirty="0">
              <a:solidFill>
                <a:srgbClr val="FF0000"/>
              </a:solidFill>
              <a:ea typeface="Tahoma" pitchFamily="34" charset="0"/>
            </a:endParaRPr>
          </a:p>
          <a:p>
            <a:pPr marL="425450" lvl="0">
              <a:spcBef>
                <a:spcPts val="300"/>
              </a:spcBef>
              <a:buClr>
                <a:prstClr val="black">
                  <a:lumMod val="75000"/>
                  <a:lumOff val="25000"/>
                </a:prstClr>
              </a:buClr>
            </a:pPr>
            <a:r>
              <a:rPr lang="en-US" altLang="ko-KR" sz="1600" dirty="0">
                <a:ea typeface="Tahoma" pitchFamily="34" charset="0"/>
              </a:rPr>
              <a:t>Analysis results</a:t>
            </a:r>
          </a:p>
          <a:p>
            <a:pPr marL="825500" lvl="1">
              <a:spcBef>
                <a:spcPts val="300"/>
              </a:spcBef>
              <a:buClr>
                <a:prstClr val="black">
                  <a:lumMod val="75000"/>
                  <a:lumOff val="25000"/>
                </a:prstClr>
              </a:buClr>
            </a:pPr>
            <a:r>
              <a:rPr lang="en-US" altLang="ko-KR" sz="1200" i="1" dirty="0" err="1">
                <a:solidFill>
                  <a:srgbClr val="FF0000"/>
                </a:solidFill>
                <a:ea typeface="Tahoma" pitchFamily="34" charset="0"/>
              </a:rPr>
              <a:t>Songpa-gu</a:t>
            </a:r>
            <a:r>
              <a:rPr lang="en-US" altLang="ko-KR" sz="1200" i="1" dirty="0">
                <a:solidFill>
                  <a:srgbClr val="FF0000"/>
                </a:solidFill>
                <a:ea typeface="Tahoma" pitchFamily="34" charset="0"/>
              </a:rPr>
              <a:t> has the highest concentration of elderly population followed closely by </a:t>
            </a:r>
            <a:r>
              <a:rPr lang="en-US" altLang="ko-KR" sz="1200" i="1" dirty="0" err="1">
                <a:solidFill>
                  <a:srgbClr val="FF0000"/>
                </a:solidFill>
                <a:ea typeface="Tahoma" pitchFamily="34" charset="0"/>
              </a:rPr>
              <a:t>Gangseo-gu</a:t>
            </a:r>
            <a:r>
              <a:rPr lang="en-US" altLang="ko-KR" sz="1200" i="1" dirty="0">
                <a:solidFill>
                  <a:srgbClr val="FF0000"/>
                </a:solidFill>
                <a:ea typeface="Tahoma" pitchFamily="34" charset="0"/>
              </a:rPr>
              <a:t> and </a:t>
            </a:r>
            <a:r>
              <a:rPr lang="en-US" altLang="en-US" sz="1200" i="1" dirty="0" err="1">
                <a:solidFill>
                  <a:srgbClr val="FF0000"/>
                </a:solidFill>
                <a:ea typeface="Tahoma" pitchFamily="34" charset="0"/>
              </a:rPr>
              <a:t>Eunpyeong-gu</a:t>
            </a:r>
            <a:r>
              <a:rPr lang="en-US" altLang="en-US" sz="1200" i="1" dirty="0">
                <a:solidFill>
                  <a:srgbClr val="FF0000"/>
                </a:solidFill>
                <a:ea typeface="Tahoma" pitchFamily="34" charset="0"/>
              </a:rPr>
              <a:t>. This greatly helps with doing vulnerability analysis as this demographic is highly vulnerable to many health-related risks. Understanding their distribution throughout Seoul’s districts can also help reduce or prevent risk during times of crisis and emergency like virus outbreaks or natural disasters. </a:t>
            </a:r>
            <a:endParaRPr lang="en-US" altLang="ko-KR" sz="1200" i="1" dirty="0">
              <a:solidFill>
                <a:srgbClr val="FF0000"/>
              </a:solidFill>
              <a:ea typeface="Tahoma" pitchFamily="34" charset="0"/>
            </a:endParaRPr>
          </a:p>
          <a:p>
            <a:pPr marL="1225550" lvl="2">
              <a:spcBef>
                <a:spcPts val="600"/>
              </a:spcBef>
              <a:buClr>
                <a:prstClr val="black">
                  <a:lumMod val="75000"/>
                  <a:lumOff val="25000"/>
                </a:prstClr>
              </a:buClr>
            </a:pPr>
            <a:endParaRPr lang="en-US" altLang="ko-KR" sz="1100" i="1" dirty="0">
              <a:solidFill>
                <a:srgbClr val="FF0000"/>
              </a:solidFill>
              <a:ea typeface="Tahoma" pitchFamily="34" charset="0"/>
            </a:endParaRPr>
          </a:p>
        </p:txBody>
      </p:sp>
      <p:sp>
        <p:nvSpPr>
          <p:cNvPr id="4" name="슬라이드 번호 개체 틀 3"/>
          <p:cNvSpPr>
            <a:spLocks noGrp="1"/>
          </p:cNvSpPr>
          <p:nvPr>
            <p:ph type="sldNum" sz="quarter" idx="4"/>
          </p:nvPr>
        </p:nvSpPr>
        <p:spPr/>
        <p:txBody>
          <a:bodyPr/>
          <a:lstStyle/>
          <a:p>
            <a:fld id="{017CFF8F-7CD1-4B8A-A277-DCA3FF98A5C8}" type="slidenum">
              <a:rPr lang="ko-KR" altLang="en-US" smtClean="0"/>
              <a:pPr/>
              <a:t>2</a:t>
            </a:fld>
            <a:endParaRPr lang="ko-KR" altLang="en-US" dirty="0"/>
          </a:p>
        </p:txBody>
      </p:sp>
      <p:sp>
        <p:nvSpPr>
          <p:cNvPr id="7" name="TextBox 6">
            <a:extLst>
              <a:ext uri="{FF2B5EF4-FFF2-40B4-BE49-F238E27FC236}">
                <a16:creationId xmlns:a16="http://schemas.microsoft.com/office/drawing/2014/main" id="{5C529712-DA22-448C-9190-8A1FA027F8C3}"/>
              </a:ext>
            </a:extLst>
          </p:cNvPr>
          <p:cNvSpPr txBox="1"/>
          <p:nvPr/>
        </p:nvSpPr>
        <p:spPr>
          <a:xfrm>
            <a:off x="4416688" y="5022224"/>
            <a:ext cx="4572000" cy="276999"/>
          </a:xfrm>
          <a:prstGeom prst="rect">
            <a:avLst/>
          </a:prstGeom>
          <a:noFill/>
        </p:spPr>
        <p:txBody>
          <a:bodyPr wrap="square">
            <a:spAutoFit/>
          </a:bodyPr>
          <a:lstStyle/>
          <a:p>
            <a:pPr marL="0" marR="0" lvl="1" algn="ctr" defTabSz="914400" rtl="0" eaLnBrk="1" fontAlgn="auto" latinLnBrk="0" hangingPunct="1">
              <a:lnSpc>
                <a:spcPct val="100000"/>
              </a:lnSpc>
              <a:spcBef>
                <a:spcPts val="300"/>
              </a:spcBef>
              <a:spcAft>
                <a:spcPts val="0"/>
              </a:spcAft>
              <a:buClr>
                <a:prstClr val="black">
                  <a:lumMod val="75000"/>
                  <a:lumOff val="25000"/>
                </a:prstClr>
              </a:buClr>
              <a:buSzTx/>
              <a:tabLst/>
              <a:defRPr/>
            </a:pPr>
            <a:r>
              <a:rPr lang="en-US" altLang="ko-KR" sz="1200" i="1" dirty="0">
                <a:solidFill>
                  <a:srgbClr val="FF0000"/>
                </a:solidFill>
                <a:latin typeface="Arial" panose="020B0604020202020204" pitchFamily="34" charset="0"/>
                <a:ea typeface="Tahoma" pitchFamily="34" charset="0"/>
              </a:rPr>
              <a:t>Figure 2: Elderly Population </a:t>
            </a:r>
            <a:endParaRPr kumimoji="0" lang="en-US" altLang="ko-KR" sz="1000" b="0" i="1" u="none" strike="noStrike" kern="1200" cap="none" spc="0" normalizeH="0" baseline="0" noProof="0" dirty="0">
              <a:ln>
                <a:noFill/>
              </a:ln>
              <a:solidFill>
                <a:srgbClr val="FF0000"/>
              </a:solidFill>
              <a:effectLst/>
              <a:uLnTx/>
              <a:uFillTx/>
              <a:latin typeface="Arial" panose="020B0604020202020204" pitchFamily="34" charset="0"/>
              <a:ea typeface="Tahoma" pitchFamily="34" charset="0"/>
              <a:cs typeface="+mn-cs"/>
            </a:endParaRPr>
          </a:p>
        </p:txBody>
      </p:sp>
      <p:pic>
        <p:nvPicPr>
          <p:cNvPr id="9" name="Picture 8">
            <a:extLst>
              <a:ext uri="{FF2B5EF4-FFF2-40B4-BE49-F238E27FC236}">
                <a16:creationId xmlns:a16="http://schemas.microsoft.com/office/drawing/2014/main" id="{D0832170-34DE-07FB-AEC1-623ABDA9203E}"/>
              </a:ext>
            </a:extLst>
          </p:cNvPr>
          <p:cNvPicPr>
            <a:picLocks noChangeAspect="1"/>
          </p:cNvPicPr>
          <p:nvPr/>
        </p:nvPicPr>
        <p:blipFill>
          <a:blip r:embed="rId3"/>
          <a:stretch>
            <a:fillRect/>
          </a:stretch>
        </p:blipFill>
        <p:spPr>
          <a:xfrm>
            <a:off x="4752419" y="1792942"/>
            <a:ext cx="4236270" cy="2940423"/>
          </a:xfrm>
          <a:prstGeom prst="rect">
            <a:avLst/>
          </a:prstGeom>
        </p:spPr>
      </p:pic>
    </p:spTree>
    <p:extLst>
      <p:ext uri="{BB962C8B-B14F-4D97-AF65-F5344CB8AC3E}">
        <p14:creationId xmlns:p14="http://schemas.microsoft.com/office/powerpoint/2010/main" val="2883099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제목 2"/>
          <p:cNvSpPr>
            <a:spLocks noGrp="1"/>
          </p:cNvSpPr>
          <p:nvPr>
            <p:ph type="title"/>
          </p:nvPr>
        </p:nvSpPr>
        <p:spPr/>
        <p:txBody>
          <a:bodyPr/>
          <a:lstStyle/>
          <a:p>
            <a:r>
              <a:rPr lang="en-US" altLang="ko-KR" sz="2400" dirty="0">
                <a:ea typeface="Tahoma" pitchFamily="34" charset="0"/>
              </a:rPr>
              <a:t>Indicator #3: Hospitals per Capita </a:t>
            </a:r>
            <a:endParaRPr lang="en-US" altLang="ko-KR" sz="1200" b="1" dirty="0"/>
          </a:p>
        </p:txBody>
      </p:sp>
      <p:sp>
        <p:nvSpPr>
          <p:cNvPr id="3" name="텍스트 개체 틀 2"/>
          <p:cNvSpPr>
            <a:spLocks noGrp="1"/>
          </p:cNvSpPr>
          <p:nvPr>
            <p:ph type="body" sz="quarter" idx="10"/>
          </p:nvPr>
        </p:nvSpPr>
        <p:spPr>
          <a:xfrm>
            <a:off x="51365" y="780322"/>
            <a:ext cx="4520635" cy="5705124"/>
          </a:xfrm>
        </p:spPr>
        <p:txBody>
          <a:bodyPr/>
          <a:lstStyle/>
          <a:p>
            <a:pPr marL="425450" lvl="0">
              <a:spcBef>
                <a:spcPts val="300"/>
              </a:spcBef>
              <a:buClr>
                <a:prstClr val="black">
                  <a:lumMod val="75000"/>
                  <a:lumOff val="25000"/>
                </a:prstClr>
              </a:buClr>
            </a:pPr>
            <a:r>
              <a:rPr lang="en-US" altLang="ko-KR" sz="1600" dirty="0">
                <a:ea typeface="Tahoma" pitchFamily="34" charset="0"/>
              </a:rPr>
              <a:t>Overview of indicator</a:t>
            </a:r>
          </a:p>
          <a:p>
            <a:pPr marL="825500" lvl="1">
              <a:spcBef>
                <a:spcPts val="300"/>
              </a:spcBef>
              <a:buClr>
                <a:prstClr val="black">
                  <a:lumMod val="75000"/>
                  <a:lumOff val="25000"/>
                </a:prstClr>
              </a:buClr>
            </a:pPr>
            <a:r>
              <a:rPr lang="en-US" altLang="ko-KR" sz="1200" i="1" dirty="0">
                <a:solidFill>
                  <a:srgbClr val="FF0000"/>
                </a:solidFill>
                <a:ea typeface="Tahoma" pitchFamily="34" charset="0"/>
              </a:rPr>
              <a:t>Number of Hospitals Per Capita for Elderly Population</a:t>
            </a:r>
          </a:p>
          <a:p>
            <a:pPr marL="825500" lvl="1">
              <a:spcBef>
                <a:spcPts val="300"/>
              </a:spcBef>
              <a:buClr>
                <a:prstClr val="black">
                  <a:lumMod val="75000"/>
                  <a:lumOff val="25000"/>
                </a:prstClr>
              </a:buClr>
            </a:pPr>
            <a:r>
              <a:rPr lang="en-US" altLang="ko-KR" sz="1200" i="1" dirty="0">
                <a:solidFill>
                  <a:srgbClr val="FF0000"/>
                </a:solidFill>
                <a:ea typeface="Tahoma" pitchFamily="34" charset="0"/>
              </a:rPr>
              <a:t>Examines the number of hospitals available per capita of the elderly population in Seoul districts to interpret the accessibility of healthcare for the elderly</a:t>
            </a:r>
          </a:p>
          <a:p>
            <a:pPr marL="82550" lvl="0" indent="0">
              <a:spcBef>
                <a:spcPts val="300"/>
              </a:spcBef>
              <a:buClr>
                <a:prstClr val="black">
                  <a:lumMod val="75000"/>
                  <a:lumOff val="25000"/>
                </a:prstClr>
              </a:buClr>
              <a:buNone/>
            </a:pPr>
            <a:endParaRPr lang="en-US" altLang="ko-KR" sz="1600" dirty="0">
              <a:ea typeface="Tahoma" pitchFamily="34" charset="0"/>
            </a:endParaRPr>
          </a:p>
          <a:p>
            <a:pPr marL="425450" lvl="0">
              <a:spcBef>
                <a:spcPts val="300"/>
              </a:spcBef>
              <a:buClr>
                <a:prstClr val="black">
                  <a:lumMod val="75000"/>
                  <a:lumOff val="25000"/>
                </a:prstClr>
              </a:buClr>
            </a:pPr>
            <a:r>
              <a:rPr lang="en-US" altLang="ko-KR" sz="1600" dirty="0">
                <a:ea typeface="Tahoma" pitchFamily="34" charset="0"/>
              </a:rPr>
              <a:t>Data sources (combination of the other sources)</a:t>
            </a:r>
          </a:p>
          <a:p>
            <a:pPr marL="825500" lvl="1">
              <a:spcBef>
                <a:spcPts val="300"/>
              </a:spcBef>
              <a:buClr>
                <a:prstClr val="black">
                  <a:lumMod val="75000"/>
                  <a:lumOff val="25000"/>
                </a:prstClr>
              </a:buClr>
            </a:pPr>
            <a:r>
              <a:rPr lang="en-US" altLang="en-US" sz="1200" i="1" u="sng" dirty="0">
                <a:solidFill>
                  <a:srgbClr val="FF0000"/>
                </a:solidFill>
                <a:ea typeface="Tahoma" pitchFamily="34" charset="0"/>
              </a:rPr>
              <a:t>https://blog.naver.com/lghmms/222758076422</a:t>
            </a:r>
            <a:endParaRPr lang="en-US" altLang="ko-KR" sz="1200" i="1" u="sng" dirty="0">
              <a:solidFill>
                <a:srgbClr val="FF0000"/>
              </a:solidFill>
              <a:ea typeface="Tahoma" pitchFamily="34" charset="0"/>
            </a:endParaRPr>
          </a:p>
          <a:p>
            <a:pPr marL="825500" lvl="1">
              <a:spcBef>
                <a:spcPts val="300"/>
              </a:spcBef>
              <a:buClr>
                <a:prstClr val="black">
                  <a:lumMod val="75000"/>
                  <a:lumOff val="25000"/>
                </a:prstClr>
              </a:buClr>
            </a:pPr>
            <a:r>
              <a:rPr lang="en-US" altLang="en-US" sz="1200" i="1" u="sng" dirty="0">
                <a:solidFill>
                  <a:srgbClr val="FF0000"/>
                </a:solidFill>
                <a:ea typeface="Tahoma" pitchFamily="34" charset="0"/>
              </a:rPr>
              <a:t>https://data.seoul.go.kr/dataList/10020/S/2/datasetView.do?stcSrl=10020</a:t>
            </a:r>
            <a:endParaRPr lang="en-US" altLang="ko-KR" sz="1200" i="1" u="sng" dirty="0">
              <a:solidFill>
                <a:srgbClr val="FF0000"/>
              </a:solidFill>
              <a:ea typeface="Tahoma" pitchFamily="34" charset="0"/>
            </a:endParaRPr>
          </a:p>
          <a:p>
            <a:pPr marL="539750" lvl="1" indent="0">
              <a:spcBef>
                <a:spcPts val="300"/>
              </a:spcBef>
              <a:buClr>
                <a:prstClr val="black">
                  <a:lumMod val="75000"/>
                  <a:lumOff val="25000"/>
                </a:prstClr>
              </a:buClr>
              <a:buNone/>
            </a:pPr>
            <a:endParaRPr lang="en-US" altLang="ko-KR" sz="1200" i="1" dirty="0">
              <a:solidFill>
                <a:srgbClr val="FF0000"/>
              </a:solidFill>
              <a:ea typeface="Tahoma" pitchFamily="34" charset="0"/>
            </a:endParaRPr>
          </a:p>
          <a:p>
            <a:pPr marL="425450" lvl="0">
              <a:spcBef>
                <a:spcPts val="300"/>
              </a:spcBef>
              <a:buClr>
                <a:prstClr val="black">
                  <a:lumMod val="75000"/>
                  <a:lumOff val="25000"/>
                </a:prstClr>
              </a:buClr>
            </a:pPr>
            <a:r>
              <a:rPr lang="en-US" altLang="ko-KR" sz="1600" dirty="0">
                <a:ea typeface="Tahoma" pitchFamily="34" charset="0"/>
              </a:rPr>
              <a:t>Analysis results</a:t>
            </a:r>
          </a:p>
          <a:p>
            <a:pPr marL="825500" lvl="1">
              <a:spcBef>
                <a:spcPts val="300"/>
              </a:spcBef>
              <a:buClr>
                <a:prstClr val="black">
                  <a:lumMod val="75000"/>
                  <a:lumOff val="25000"/>
                </a:prstClr>
              </a:buClr>
            </a:pPr>
            <a:r>
              <a:rPr lang="en-US" altLang="ko-KR" sz="1200" i="1" dirty="0">
                <a:solidFill>
                  <a:srgbClr val="FF0000"/>
                </a:solidFill>
                <a:ea typeface="Tahoma" pitchFamily="34" charset="0"/>
              </a:rPr>
              <a:t>Gangnam-</a:t>
            </a:r>
            <a:r>
              <a:rPr lang="en-US" altLang="ko-KR" sz="1200" i="1" dirty="0" err="1">
                <a:solidFill>
                  <a:srgbClr val="FF0000"/>
                </a:solidFill>
                <a:ea typeface="Tahoma" pitchFamily="34" charset="0"/>
              </a:rPr>
              <a:t>gu</a:t>
            </a:r>
            <a:r>
              <a:rPr lang="en-US" altLang="ko-KR" sz="1200" i="1" dirty="0">
                <a:solidFill>
                  <a:srgbClr val="FF0000"/>
                </a:solidFill>
                <a:ea typeface="Tahoma" pitchFamily="34" charset="0"/>
              </a:rPr>
              <a:t> has the highest number of hospitals per capita of the elderly population followed closely by </a:t>
            </a:r>
            <a:r>
              <a:rPr lang="en-US" altLang="ko-KR" sz="1200" i="1" dirty="0" err="1">
                <a:solidFill>
                  <a:srgbClr val="FF0000"/>
                </a:solidFill>
                <a:ea typeface="Tahoma" pitchFamily="34" charset="0"/>
              </a:rPr>
              <a:t>Seocho-gu</a:t>
            </a:r>
            <a:r>
              <a:rPr lang="en-US" altLang="ko-KR" sz="1200" i="1" dirty="0">
                <a:solidFill>
                  <a:srgbClr val="FF0000"/>
                </a:solidFill>
                <a:ea typeface="Tahoma" pitchFamily="34" charset="0"/>
              </a:rPr>
              <a:t>, Jongno-</a:t>
            </a:r>
            <a:r>
              <a:rPr lang="en-US" altLang="ko-KR" sz="1200" i="1" dirty="0" err="1">
                <a:solidFill>
                  <a:srgbClr val="FF0000"/>
                </a:solidFill>
                <a:ea typeface="Tahoma" pitchFamily="34" charset="0"/>
              </a:rPr>
              <a:t>gu</a:t>
            </a:r>
            <a:r>
              <a:rPr lang="en-US" altLang="ko-KR" sz="1200" i="1" dirty="0">
                <a:solidFill>
                  <a:srgbClr val="FF0000"/>
                </a:solidFill>
                <a:ea typeface="Tahoma" pitchFamily="34" charset="0"/>
              </a:rPr>
              <a:t>, and Jung-</a:t>
            </a:r>
            <a:r>
              <a:rPr lang="en-US" altLang="ko-KR" sz="1200" i="1" dirty="0" err="1">
                <a:solidFill>
                  <a:srgbClr val="FF0000"/>
                </a:solidFill>
                <a:ea typeface="Tahoma" pitchFamily="34" charset="0"/>
              </a:rPr>
              <a:t>gu</a:t>
            </a:r>
            <a:r>
              <a:rPr lang="en-US" altLang="ko-KR" sz="1200" i="1" dirty="0">
                <a:solidFill>
                  <a:srgbClr val="FF0000"/>
                </a:solidFill>
                <a:ea typeface="Tahoma" pitchFamily="34" charset="0"/>
              </a:rPr>
              <a:t>. This gives insight into Seoul’s healthcare infrastructure and its capacity to provide services to its elderly population. Districts with more hospitals per capita can better respond to risks and health hazards. Therefore, measures should be taken to increase the healthcare capacity of the other districts to help better respond to risk and protect this vulnerable population.</a:t>
            </a:r>
            <a:endParaRPr lang="en-US" altLang="ko-KR" sz="1000" i="1" dirty="0">
              <a:solidFill>
                <a:srgbClr val="FF0000"/>
              </a:solidFill>
              <a:ea typeface="Tahoma" pitchFamily="34" charset="0"/>
            </a:endParaRPr>
          </a:p>
          <a:p>
            <a:pPr marL="539750" lvl="1" indent="0">
              <a:spcBef>
                <a:spcPts val="300"/>
              </a:spcBef>
              <a:buClr>
                <a:prstClr val="black">
                  <a:lumMod val="75000"/>
                  <a:lumOff val="25000"/>
                </a:prstClr>
              </a:buClr>
              <a:buNone/>
            </a:pPr>
            <a:endParaRPr lang="en-US" altLang="ko-KR" sz="1000" i="1" dirty="0">
              <a:solidFill>
                <a:srgbClr val="FF0000"/>
              </a:solidFill>
              <a:ea typeface="Tahoma" pitchFamily="34" charset="0"/>
            </a:endParaRPr>
          </a:p>
          <a:p>
            <a:pPr marL="1225550" lvl="2">
              <a:spcBef>
                <a:spcPts val="600"/>
              </a:spcBef>
              <a:buClr>
                <a:prstClr val="black">
                  <a:lumMod val="75000"/>
                  <a:lumOff val="25000"/>
                </a:prstClr>
              </a:buClr>
            </a:pPr>
            <a:endParaRPr lang="en-US" altLang="ko-KR" sz="1100" i="1" dirty="0">
              <a:solidFill>
                <a:srgbClr val="FF0000"/>
              </a:solidFill>
              <a:ea typeface="Tahoma" pitchFamily="34" charset="0"/>
            </a:endParaRPr>
          </a:p>
        </p:txBody>
      </p:sp>
      <p:sp>
        <p:nvSpPr>
          <p:cNvPr id="4" name="슬라이드 번호 개체 틀 3"/>
          <p:cNvSpPr>
            <a:spLocks noGrp="1"/>
          </p:cNvSpPr>
          <p:nvPr>
            <p:ph type="sldNum" sz="quarter" idx="4"/>
          </p:nvPr>
        </p:nvSpPr>
        <p:spPr/>
        <p:txBody>
          <a:bodyPr/>
          <a:lstStyle/>
          <a:p>
            <a:fld id="{017CFF8F-7CD1-4B8A-A277-DCA3FF98A5C8}" type="slidenum">
              <a:rPr lang="ko-KR" altLang="en-US" smtClean="0"/>
              <a:pPr/>
              <a:t>3</a:t>
            </a:fld>
            <a:endParaRPr lang="ko-KR" altLang="en-US" dirty="0"/>
          </a:p>
        </p:txBody>
      </p:sp>
      <p:sp>
        <p:nvSpPr>
          <p:cNvPr id="7" name="TextBox 6">
            <a:extLst>
              <a:ext uri="{FF2B5EF4-FFF2-40B4-BE49-F238E27FC236}">
                <a16:creationId xmlns:a16="http://schemas.microsoft.com/office/drawing/2014/main" id="{5C529712-DA22-448C-9190-8A1FA027F8C3}"/>
              </a:ext>
            </a:extLst>
          </p:cNvPr>
          <p:cNvSpPr txBox="1"/>
          <p:nvPr/>
        </p:nvSpPr>
        <p:spPr>
          <a:xfrm>
            <a:off x="5302204" y="4890764"/>
            <a:ext cx="3686484" cy="279921"/>
          </a:xfrm>
          <a:prstGeom prst="rect">
            <a:avLst/>
          </a:prstGeom>
          <a:noFill/>
        </p:spPr>
        <p:txBody>
          <a:bodyPr wrap="square">
            <a:spAutoFit/>
          </a:bodyPr>
          <a:lstStyle/>
          <a:p>
            <a:pPr marL="0" marR="0" lvl="1" algn="ctr" defTabSz="914400" rtl="0" eaLnBrk="1" fontAlgn="auto" latinLnBrk="0" hangingPunct="1">
              <a:lnSpc>
                <a:spcPct val="100000"/>
              </a:lnSpc>
              <a:spcBef>
                <a:spcPts val="300"/>
              </a:spcBef>
              <a:spcAft>
                <a:spcPts val="0"/>
              </a:spcAft>
              <a:buClr>
                <a:prstClr val="black">
                  <a:lumMod val="75000"/>
                  <a:lumOff val="25000"/>
                </a:prstClr>
              </a:buClr>
              <a:buSzTx/>
              <a:tabLst/>
              <a:defRPr/>
            </a:pPr>
            <a:r>
              <a:rPr lang="en-US" altLang="ko-KR" sz="1200" i="1" dirty="0">
                <a:solidFill>
                  <a:srgbClr val="FF0000"/>
                </a:solidFill>
                <a:latin typeface="Arial" panose="020B0604020202020204" pitchFamily="34" charset="0"/>
                <a:ea typeface="Tahoma" pitchFamily="34" charset="0"/>
              </a:rPr>
              <a:t>Figure 3: Hospitals Per Capita of Elderly Population</a:t>
            </a:r>
            <a:endParaRPr kumimoji="0" lang="en-US" altLang="ko-KR" sz="1000" b="0" i="1" u="none" strike="noStrike" kern="1200" cap="none" spc="0" normalizeH="0" baseline="0" noProof="0" dirty="0">
              <a:ln>
                <a:noFill/>
              </a:ln>
              <a:solidFill>
                <a:srgbClr val="FF0000"/>
              </a:solidFill>
              <a:effectLst/>
              <a:uLnTx/>
              <a:uFillTx/>
              <a:latin typeface="Arial" panose="020B0604020202020204" pitchFamily="34" charset="0"/>
              <a:ea typeface="Tahoma" pitchFamily="34" charset="0"/>
              <a:cs typeface="+mn-cs"/>
            </a:endParaRPr>
          </a:p>
        </p:txBody>
      </p:sp>
      <p:pic>
        <p:nvPicPr>
          <p:cNvPr id="6" name="Picture 5">
            <a:extLst>
              <a:ext uri="{FF2B5EF4-FFF2-40B4-BE49-F238E27FC236}">
                <a16:creationId xmlns:a16="http://schemas.microsoft.com/office/drawing/2014/main" id="{ACCFF893-33CB-EC53-D26C-1111C39FEE7A}"/>
              </a:ext>
            </a:extLst>
          </p:cNvPr>
          <p:cNvPicPr>
            <a:picLocks noChangeAspect="1"/>
          </p:cNvPicPr>
          <p:nvPr/>
        </p:nvPicPr>
        <p:blipFill>
          <a:blip r:embed="rId3"/>
          <a:stretch>
            <a:fillRect/>
          </a:stretch>
        </p:blipFill>
        <p:spPr>
          <a:xfrm>
            <a:off x="4777102" y="1662563"/>
            <a:ext cx="4211586" cy="3218914"/>
          </a:xfrm>
          <a:prstGeom prst="rect">
            <a:avLst/>
          </a:prstGeom>
        </p:spPr>
      </p:pic>
    </p:spTree>
    <p:extLst>
      <p:ext uri="{BB962C8B-B14F-4D97-AF65-F5344CB8AC3E}">
        <p14:creationId xmlns:p14="http://schemas.microsoft.com/office/powerpoint/2010/main" val="3924975199"/>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사용자 지정 1">
      <a:majorFont>
        <a:latin typeface="Arial"/>
        <a:ea typeface="나눔고딕"/>
        <a:cs typeface=""/>
      </a:majorFont>
      <a:minorFont>
        <a:latin typeface="Arial"/>
        <a:ea typeface="나눔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11156</TotalTime>
  <Words>582</Words>
  <Application>Microsoft Office PowerPoint</Application>
  <PresentationFormat>On-screen Show (4:3)</PresentationFormat>
  <Paragraphs>36</Paragraphs>
  <Slides>3</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Tahoma</vt:lpstr>
      <vt:lpstr>Arial</vt:lpstr>
      <vt:lpstr>Gill Sans MT</vt:lpstr>
      <vt:lpstr>나눔고딕 ExtraBold</vt:lpstr>
      <vt:lpstr>Wingdings</vt:lpstr>
      <vt:lpstr>나눔고딕</vt:lpstr>
      <vt:lpstr>Office 테마</vt:lpstr>
      <vt:lpstr>Indicator #1: Number of Hospital Buildings</vt:lpstr>
      <vt:lpstr>Indicator #2: Elderly Population </vt:lpstr>
      <vt:lpstr>Indicator #3: Hospitals per Capita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c216</dc:creator>
  <cp:lastModifiedBy>Arsema</cp:lastModifiedBy>
  <cp:revision>1472</cp:revision>
  <cp:lastPrinted>2019-08-29T14:35:34Z</cp:lastPrinted>
  <dcterms:created xsi:type="dcterms:W3CDTF">2010-01-21T05:16:23Z</dcterms:created>
  <dcterms:modified xsi:type="dcterms:W3CDTF">2024-06-07T10:17:02Z</dcterms:modified>
</cp:coreProperties>
</file>