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18"/>
  </p:notesMasterIdLst>
  <p:sldIdLst>
    <p:sldId id="256" r:id="rId2"/>
    <p:sldId id="257" r:id="rId3"/>
    <p:sldId id="258" r:id="rId4"/>
    <p:sldId id="259" r:id="rId5"/>
    <p:sldId id="260" r:id="rId6"/>
    <p:sldId id="261" r:id="rId7"/>
    <p:sldId id="270" r:id="rId8"/>
    <p:sldId id="262" r:id="rId9"/>
    <p:sldId id="271" r:id="rId10"/>
    <p:sldId id="269" r:id="rId11"/>
    <p:sldId id="272" r:id="rId12"/>
    <p:sldId id="263" r:id="rId13"/>
    <p:sldId id="264" r:id="rId14"/>
    <p:sldId id="265" r:id="rId15"/>
    <p:sldId id="268" r:id="rId16"/>
    <p:sldId id="273"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1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454337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9956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1927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927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0654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03501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0419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4329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484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547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4046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055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2984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3323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6063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7766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5274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2632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4842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726018" y="2590186"/>
            <a:ext cx="8610600" cy="2308324"/>
          </a:xfrm>
          <a:prstGeom prst="rect">
            <a:avLst/>
          </a:prstGeom>
          <a:noFill/>
        </p:spPr>
        <p:txBody>
          <a:bodyPr wrap="square" rtlCol="0">
            <a:spAutoFit/>
          </a:bodyPr>
          <a:lstStyle/>
          <a:p>
            <a:pPr algn="ctr"/>
            <a:r>
              <a:rPr lang="en-US" sz="2400" b="1" dirty="0"/>
              <a:t>STUDENT NAME</a:t>
            </a:r>
            <a:r>
              <a:rPr lang="en-US" sz="2400" b="1" dirty="0" smtClean="0"/>
              <a:t>: DHASHANA.R</a:t>
            </a:r>
            <a:endParaRPr lang="en-US" sz="2400" b="1" dirty="0"/>
          </a:p>
          <a:p>
            <a:pPr algn="ctr"/>
            <a:r>
              <a:rPr lang="en-US" sz="2400" b="1" dirty="0"/>
              <a:t>REGISTER NO</a:t>
            </a:r>
            <a:r>
              <a:rPr lang="en-US" sz="2400" b="1" dirty="0" smtClean="0"/>
              <a:t>: 312215906</a:t>
            </a:r>
            <a:endParaRPr lang="en-US" sz="2400" b="1" dirty="0"/>
          </a:p>
          <a:p>
            <a:pPr algn="ctr"/>
            <a:r>
              <a:rPr lang="en-US" sz="2400" b="1" dirty="0" smtClean="0"/>
              <a:t>DEPARTMENT:B.COM ACCOUNTING AND FINANCE</a:t>
            </a:r>
            <a:endParaRPr lang="en-US" sz="2400" b="1" dirty="0"/>
          </a:p>
          <a:p>
            <a:pPr algn="ctr"/>
            <a:r>
              <a:rPr lang="en-US" sz="2400" b="1" dirty="0" smtClean="0"/>
              <a:t>COLLEGE: SHRI SHANKARLAL SUNDARBAI SHASUN JAIN COLLEGE FOR WOMENS</a:t>
            </a:r>
            <a:endParaRPr lang="en-US" sz="2400" b="1" dirty="0"/>
          </a:p>
          <a:p>
            <a:pPr algn="ct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533400" y="2438400"/>
            <a:ext cx="10515600" cy="3785652"/>
          </a:xfrm>
          <a:prstGeom prst="rect">
            <a:avLst/>
          </a:prstGeom>
        </p:spPr>
        <p:txBody>
          <a:bodyPr wrap="square">
            <a:spAutoFit/>
          </a:bodyPr>
          <a:lstStyle/>
          <a:p>
            <a:r>
              <a:rPr lang="en-US" dirty="0"/>
              <a:t>* </a:t>
            </a:r>
            <a:r>
              <a:rPr lang="en-US" sz="2400" b="1" dirty="0">
                <a:latin typeface="Bahnschrift" panose="020B0502040204020203" pitchFamily="34" charset="0"/>
              </a:rPr>
              <a:t>Employee data set taken from the KAGGLE.</a:t>
            </a:r>
          </a:p>
          <a:p>
            <a:r>
              <a:rPr lang="en-US" sz="2400" b="1" dirty="0">
                <a:latin typeface="Bahnschrift" panose="020B0502040204020203" pitchFamily="34" charset="0"/>
              </a:rPr>
              <a:t>* In dataset , out of 26 data I took only 9 features out of it.</a:t>
            </a:r>
          </a:p>
          <a:p>
            <a:r>
              <a:rPr lang="en-US" sz="2400" b="1" dirty="0">
                <a:latin typeface="Bahnschrift" panose="020B0502040204020203" pitchFamily="34" charset="0"/>
              </a:rPr>
              <a:t>*The selected 10 features are listed below :</a:t>
            </a:r>
          </a:p>
          <a:p>
            <a:endParaRPr lang="en-US" sz="2400" b="1" dirty="0">
              <a:latin typeface="Bahnschrift" panose="020B0502040204020203" pitchFamily="34" charset="0"/>
            </a:endParaRPr>
          </a:p>
          <a:p>
            <a:r>
              <a:rPr lang="en-US" sz="2400" b="1" dirty="0">
                <a:latin typeface="Bahnschrift" panose="020B0502040204020203" pitchFamily="34" charset="0"/>
              </a:rPr>
              <a:t>1.Employee ID </a:t>
            </a:r>
          </a:p>
          <a:p>
            <a:r>
              <a:rPr lang="en-US" sz="2400" b="1" dirty="0" smtClean="0">
                <a:latin typeface="Bahnschrift" panose="020B0502040204020203" pitchFamily="34" charset="0"/>
              </a:rPr>
              <a:t>2.First </a:t>
            </a:r>
            <a:r>
              <a:rPr lang="en-US" sz="2400" b="1" dirty="0">
                <a:latin typeface="Bahnschrift" panose="020B0502040204020203" pitchFamily="34" charset="0"/>
              </a:rPr>
              <a:t>name</a:t>
            </a:r>
          </a:p>
          <a:p>
            <a:r>
              <a:rPr lang="en-US" sz="2400" b="1" dirty="0" smtClean="0">
                <a:latin typeface="Bahnschrift" panose="020B0502040204020203" pitchFamily="34" charset="0"/>
              </a:rPr>
              <a:t>3.Last </a:t>
            </a:r>
            <a:r>
              <a:rPr lang="en-US" sz="2400" b="1" dirty="0">
                <a:latin typeface="Bahnschrift" panose="020B0502040204020203" pitchFamily="34" charset="0"/>
              </a:rPr>
              <a:t>name</a:t>
            </a:r>
          </a:p>
          <a:p>
            <a:r>
              <a:rPr lang="en-US" sz="2400" b="1" dirty="0" smtClean="0">
                <a:latin typeface="Bahnschrift" panose="020B0502040204020203" pitchFamily="34" charset="0"/>
              </a:rPr>
              <a:t>4.Business </a:t>
            </a:r>
            <a:r>
              <a:rPr lang="en-US" sz="2400" b="1" dirty="0">
                <a:latin typeface="Bahnschrift" panose="020B0502040204020203" pitchFamily="34" charset="0"/>
              </a:rPr>
              <a:t>unit</a:t>
            </a:r>
          </a:p>
          <a:p>
            <a:r>
              <a:rPr lang="en-US" sz="2400" b="1" dirty="0">
                <a:latin typeface="Bahnschrift" panose="020B0502040204020203" pitchFamily="34" charset="0"/>
              </a:rPr>
              <a:t>5.Employee type</a:t>
            </a:r>
          </a:p>
          <a:p>
            <a:endParaRPr lang="en-US" sz="2400" b="1" dirty="0">
              <a:latin typeface="Bahnschrift" panose="020B0502040204020203"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Rectangle 2"/>
          <p:cNvSpPr/>
          <p:nvPr/>
        </p:nvSpPr>
        <p:spPr>
          <a:xfrm>
            <a:off x="914400" y="2819400"/>
            <a:ext cx="6096000" cy="2554545"/>
          </a:xfrm>
          <a:prstGeom prst="rect">
            <a:avLst/>
          </a:prstGeom>
        </p:spPr>
        <p:txBody>
          <a:bodyPr>
            <a:spAutoFit/>
          </a:bodyPr>
          <a:lstStyle/>
          <a:p>
            <a:r>
              <a:rPr lang="en-IN" sz="3200" dirty="0">
                <a:latin typeface="Bahnschrift" panose="020B0502040204020203" pitchFamily="34" charset="0"/>
              </a:rPr>
              <a:t>6.Employee status</a:t>
            </a:r>
          </a:p>
          <a:p>
            <a:r>
              <a:rPr lang="en-IN" sz="3200" dirty="0" smtClean="0">
                <a:latin typeface="Bahnschrift" panose="020B0502040204020203" pitchFamily="34" charset="0"/>
              </a:rPr>
              <a:t>7.Employee </a:t>
            </a:r>
            <a:r>
              <a:rPr lang="en-IN" sz="3200" dirty="0">
                <a:latin typeface="Bahnschrift" panose="020B0502040204020203" pitchFamily="34" charset="0"/>
              </a:rPr>
              <a:t>classification type</a:t>
            </a:r>
          </a:p>
          <a:p>
            <a:r>
              <a:rPr lang="en-IN" sz="3200" dirty="0" smtClean="0">
                <a:latin typeface="Bahnschrift" panose="020B0502040204020203" pitchFamily="34" charset="0"/>
              </a:rPr>
              <a:t>8.Gender </a:t>
            </a:r>
            <a:r>
              <a:rPr lang="en-IN" sz="3200" dirty="0">
                <a:latin typeface="Bahnschrift" panose="020B0502040204020203" pitchFamily="34" charset="0"/>
              </a:rPr>
              <a:t>Code</a:t>
            </a:r>
          </a:p>
          <a:p>
            <a:r>
              <a:rPr lang="en-IN" sz="3200" dirty="0" smtClean="0">
                <a:latin typeface="Bahnschrift" panose="020B0502040204020203" pitchFamily="34" charset="0"/>
              </a:rPr>
              <a:t>9.Performance </a:t>
            </a:r>
            <a:r>
              <a:rPr lang="en-IN" sz="3200" dirty="0">
                <a:latin typeface="Bahnschrift" panose="020B0502040204020203" pitchFamily="34" charset="0"/>
              </a:rPr>
              <a:t>score</a:t>
            </a:r>
          </a:p>
          <a:p>
            <a:r>
              <a:rPr lang="en-IN" sz="3200" dirty="0" smtClean="0">
                <a:latin typeface="Bahnschrift" panose="020B0502040204020203" pitchFamily="34" charset="0"/>
              </a:rPr>
              <a:t>10.Current </a:t>
            </a:r>
            <a:r>
              <a:rPr lang="en-IN" sz="3200" dirty="0">
                <a:latin typeface="Bahnschrift" panose="020B0502040204020203" pitchFamily="34" charset="0"/>
              </a:rPr>
              <a:t>employee rating</a:t>
            </a:r>
          </a:p>
        </p:txBody>
      </p:sp>
    </p:spTree>
    <p:extLst>
      <p:ext uri="{BB962C8B-B14F-4D97-AF65-F5344CB8AC3E}">
        <p14:creationId xmlns:p14="http://schemas.microsoft.com/office/powerpoint/2010/main" val="743133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3" cstate="print"/>
          <a:stretch>
            <a:fillRect/>
          </a:stretch>
        </p:blipFill>
        <p:spPr>
          <a:xfrm>
            <a:off x="10896599" y="4775200"/>
            <a:ext cx="1295401" cy="2057400"/>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739775" y="2831756"/>
            <a:ext cx="9067800" cy="3046988"/>
          </a:xfrm>
          <a:prstGeom prst="rect">
            <a:avLst/>
          </a:prstGeom>
        </p:spPr>
        <p:txBody>
          <a:bodyPr wrap="square">
            <a:spAutoFit/>
          </a:bodyPr>
          <a:lstStyle/>
          <a:p>
            <a:pPr marL="342900" indent="-342900">
              <a:buAutoNum type="arabicPeriod"/>
            </a:pPr>
            <a:r>
              <a:rPr lang="en-US" sz="2400" dirty="0" smtClean="0">
                <a:latin typeface="Bahnschrift" panose="020B0502040204020203" pitchFamily="34" charset="0"/>
              </a:rPr>
              <a:t>Accurate </a:t>
            </a:r>
            <a:r>
              <a:rPr lang="en-US" sz="2400" dirty="0">
                <a:latin typeface="Bahnschrift" panose="020B0502040204020203" pitchFamily="34" charset="0"/>
              </a:rPr>
              <a:t>and Consistent </a:t>
            </a:r>
            <a:r>
              <a:rPr lang="en-US" sz="2400" dirty="0" smtClean="0">
                <a:latin typeface="Bahnschrift" panose="020B0502040204020203" pitchFamily="34" charset="0"/>
              </a:rPr>
              <a:t>Evaluations</a:t>
            </a:r>
          </a:p>
          <a:p>
            <a:r>
              <a:rPr lang="en-US" sz="2400" dirty="0" smtClean="0">
                <a:latin typeface="Bahnschrift" panose="020B0502040204020203" pitchFamily="34" charset="0"/>
              </a:rPr>
              <a:t>2</a:t>
            </a:r>
            <a:r>
              <a:rPr lang="en-US" sz="2400" dirty="0">
                <a:latin typeface="Bahnschrift" panose="020B0502040204020203" pitchFamily="34" charset="0"/>
              </a:rPr>
              <a:t>. Data-Driven </a:t>
            </a:r>
            <a:r>
              <a:rPr lang="en-US" sz="2400" dirty="0" smtClean="0">
                <a:latin typeface="Bahnschrift" panose="020B0502040204020203" pitchFamily="34" charset="0"/>
              </a:rPr>
              <a:t>Decision-Making</a:t>
            </a:r>
          </a:p>
          <a:p>
            <a:r>
              <a:rPr lang="en-US" sz="2400" dirty="0" smtClean="0">
                <a:latin typeface="Bahnschrift" panose="020B0502040204020203" pitchFamily="34" charset="0"/>
              </a:rPr>
              <a:t>3.Improved </a:t>
            </a:r>
            <a:r>
              <a:rPr lang="en-US" sz="2400" dirty="0">
                <a:latin typeface="Bahnschrift" panose="020B0502040204020203" pitchFamily="34" charset="0"/>
              </a:rPr>
              <a:t>Employee Engagement and </a:t>
            </a:r>
            <a:r>
              <a:rPr lang="en-US" sz="2400" dirty="0" smtClean="0">
                <a:latin typeface="Bahnschrift" panose="020B0502040204020203" pitchFamily="34" charset="0"/>
              </a:rPr>
              <a:t>Development</a:t>
            </a:r>
          </a:p>
          <a:p>
            <a:r>
              <a:rPr lang="en-US" sz="2400" dirty="0" smtClean="0">
                <a:latin typeface="Bahnschrift" panose="020B0502040204020203" pitchFamily="34" charset="0"/>
              </a:rPr>
              <a:t>4.Enhanced </a:t>
            </a:r>
            <a:r>
              <a:rPr lang="en-US" sz="2400" dirty="0">
                <a:latin typeface="Bahnschrift" panose="020B0502040204020203" pitchFamily="34" charset="0"/>
              </a:rPr>
              <a:t>Managerial </a:t>
            </a:r>
            <a:r>
              <a:rPr lang="en-US" sz="2400" dirty="0" smtClean="0">
                <a:latin typeface="Bahnschrift" panose="020B0502040204020203" pitchFamily="34" charset="0"/>
              </a:rPr>
              <a:t>Effectiveness</a:t>
            </a:r>
          </a:p>
          <a:p>
            <a:r>
              <a:rPr lang="en-US" sz="2400" dirty="0" smtClean="0">
                <a:latin typeface="Bahnschrift" panose="020B0502040204020203" pitchFamily="34" charset="0"/>
              </a:rPr>
              <a:t>5</a:t>
            </a:r>
            <a:r>
              <a:rPr lang="en-US" sz="2400" dirty="0">
                <a:latin typeface="Bahnschrift" panose="020B0502040204020203" pitchFamily="34" charset="0"/>
              </a:rPr>
              <a:t>. Streamlined Performance Management </a:t>
            </a:r>
            <a:r>
              <a:rPr lang="en-US" sz="2400" dirty="0" smtClean="0">
                <a:latin typeface="Bahnschrift" panose="020B0502040204020203" pitchFamily="34" charset="0"/>
              </a:rPr>
              <a:t>Processes</a:t>
            </a:r>
          </a:p>
          <a:p>
            <a:r>
              <a:rPr lang="en-US" sz="2400" dirty="0" smtClean="0">
                <a:latin typeface="Bahnschrift" panose="020B0502040204020203" pitchFamily="34" charset="0"/>
              </a:rPr>
              <a:t>6</a:t>
            </a:r>
            <a:r>
              <a:rPr lang="en-US" sz="2400" dirty="0">
                <a:latin typeface="Bahnschrift" panose="020B0502040204020203" pitchFamily="34" charset="0"/>
              </a:rPr>
              <a:t>. Better Alignment with Organizational </a:t>
            </a:r>
            <a:r>
              <a:rPr lang="en-US" sz="2400" dirty="0" smtClean="0">
                <a:latin typeface="Bahnschrift" panose="020B0502040204020203" pitchFamily="34" charset="0"/>
              </a:rPr>
              <a:t>Objectives</a:t>
            </a:r>
          </a:p>
          <a:p>
            <a:r>
              <a:rPr lang="en-US" sz="2400" dirty="0" smtClean="0">
                <a:latin typeface="Bahnschrift" panose="020B0502040204020203" pitchFamily="34" charset="0"/>
              </a:rPr>
              <a:t>7</a:t>
            </a:r>
            <a:r>
              <a:rPr lang="en-US" sz="2400" dirty="0">
                <a:latin typeface="Bahnschrift" panose="020B0502040204020203" pitchFamily="34" charset="0"/>
              </a:rPr>
              <a:t>. Identified Talent Gaps and Succession </a:t>
            </a:r>
            <a:r>
              <a:rPr lang="en-US" sz="2400" dirty="0" smtClean="0">
                <a:latin typeface="Bahnschrift" panose="020B0502040204020203" pitchFamily="34" charset="0"/>
              </a:rPr>
              <a:t>Planning</a:t>
            </a:r>
          </a:p>
          <a:p>
            <a:r>
              <a:rPr lang="en-US" sz="2400" dirty="0" smtClean="0">
                <a:latin typeface="Bahnschrift" panose="020B0502040204020203" pitchFamily="34" charset="0"/>
              </a:rPr>
              <a:t>8</a:t>
            </a:r>
            <a:r>
              <a:rPr lang="en-US" sz="2400" dirty="0">
                <a:latin typeface="Bahnschrift" panose="020B0502040204020203" pitchFamily="34" charset="0"/>
              </a:rPr>
              <a:t>. Unbiased and Fair Performance Evaluations</a:t>
            </a:r>
            <a:endParaRPr lang="en-IN" sz="2400" dirty="0">
              <a:latin typeface="Bahnschrift" panose="020B05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838200" y="6032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bg1"/>
                </a:solidFill>
                <a:latin typeface="Trebuchet MS"/>
                <a:cs typeface="Trebuchet MS"/>
              </a:rPr>
              <a:t>M</a:t>
            </a:r>
            <a:r>
              <a:rPr sz="4800" b="1" dirty="0">
                <a:solidFill>
                  <a:schemeClr val="bg1"/>
                </a:solidFill>
                <a:latin typeface="Trebuchet MS"/>
                <a:cs typeface="Trebuchet MS"/>
              </a:rPr>
              <a:t>O</a:t>
            </a:r>
            <a:r>
              <a:rPr sz="4800" b="1" spc="-15" dirty="0">
                <a:solidFill>
                  <a:schemeClr val="bg1"/>
                </a:solidFill>
                <a:latin typeface="Trebuchet MS"/>
                <a:cs typeface="Trebuchet MS"/>
              </a:rPr>
              <a:t>D</a:t>
            </a:r>
            <a:r>
              <a:rPr sz="4800" b="1" spc="-35" dirty="0">
                <a:solidFill>
                  <a:schemeClr val="bg1"/>
                </a:solidFill>
                <a:latin typeface="Trebuchet MS"/>
                <a:cs typeface="Trebuchet MS"/>
              </a:rPr>
              <a:t>E</a:t>
            </a:r>
            <a:r>
              <a:rPr sz="4800" b="1" spc="-30" dirty="0">
                <a:solidFill>
                  <a:schemeClr val="bg1"/>
                </a:solidFill>
                <a:latin typeface="Trebuchet MS"/>
                <a:cs typeface="Trebuchet MS"/>
              </a:rPr>
              <a:t>LL</a:t>
            </a:r>
            <a:r>
              <a:rPr sz="4800" b="1" spc="-5" dirty="0">
                <a:solidFill>
                  <a:schemeClr val="bg1"/>
                </a:solidFill>
                <a:latin typeface="Trebuchet MS"/>
                <a:cs typeface="Trebuchet MS"/>
              </a:rPr>
              <a:t>I</a:t>
            </a:r>
            <a:r>
              <a:rPr sz="4800" b="1" spc="30" dirty="0">
                <a:solidFill>
                  <a:schemeClr val="bg1"/>
                </a:solidFill>
                <a:latin typeface="Trebuchet MS"/>
                <a:cs typeface="Trebuchet MS"/>
              </a:rPr>
              <a:t>N</a:t>
            </a:r>
            <a:r>
              <a:rPr sz="4800" b="1" spc="5" dirty="0">
                <a:solidFill>
                  <a:schemeClr val="bg1"/>
                </a:solidFill>
                <a:latin typeface="Trebuchet MS"/>
                <a:cs typeface="Trebuchet MS"/>
              </a:rPr>
              <a:t>G</a:t>
            </a:r>
            <a:endParaRPr sz="4800" dirty="0">
              <a:solidFill>
                <a:schemeClr val="bg1"/>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838200" y="1564065"/>
            <a:ext cx="10439018" cy="4524315"/>
          </a:xfrm>
          <a:prstGeom prst="rect">
            <a:avLst/>
          </a:prstGeom>
        </p:spPr>
        <p:txBody>
          <a:bodyPr wrap="square">
            <a:spAutoFit/>
          </a:bodyPr>
          <a:lstStyle/>
          <a:p>
            <a:r>
              <a:rPr lang="en-US" sz="2400" dirty="0">
                <a:solidFill>
                  <a:schemeClr val="bg1"/>
                </a:solidFill>
                <a:latin typeface="Bahnschrift" panose="020B0502040204020203" pitchFamily="34" charset="0"/>
              </a:rPr>
              <a:t>DATA COLLECTION :The data has been collected through </a:t>
            </a:r>
            <a:r>
              <a:rPr lang="en-US" sz="2400" dirty="0" err="1">
                <a:solidFill>
                  <a:schemeClr val="bg1"/>
                </a:solidFill>
                <a:latin typeface="Bahnschrift" panose="020B0502040204020203" pitchFamily="34" charset="0"/>
              </a:rPr>
              <a:t>Edunet</a:t>
            </a:r>
            <a:r>
              <a:rPr lang="en-US" sz="2400" dirty="0">
                <a:solidFill>
                  <a:schemeClr val="bg1"/>
                </a:solidFill>
                <a:latin typeface="Bahnschrift" panose="020B0502040204020203" pitchFamily="34" charset="0"/>
              </a:rPr>
              <a:t> dash board.</a:t>
            </a:r>
          </a:p>
          <a:p>
            <a:r>
              <a:rPr lang="en-US" sz="2400" dirty="0">
                <a:solidFill>
                  <a:schemeClr val="bg1"/>
                </a:solidFill>
                <a:latin typeface="Bahnschrift" panose="020B0502040204020203" pitchFamily="34" charset="0"/>
              </a:rPr>
              <a:t> FEATURE COLLECTION :The listed 10 features were taken for the analyses of data.</a:t>
            </a:r>
          </a:p>
          <a:p>
            <a:r>
              <a:rPr lang="en-US" sz="2400" dirty="0">
                <a:solidFill>
                  <a:schemeClr val="bg1"/>
                </a:solidFill>
                <a:latin typeface="Bahnschrift" panose="020B0502040204020203" pitchFamily="34" charset="0"/>
              </a:rPr>
              <a:t>DATA CLEANING : Identifying the missing values . Filtering of those missing values.</a:t>
            </a:r>
          </a:p>
          <a:p>
            <a:r>
              <a:rPr lang="en-US" sz="2400" dirty="0">
                <a:solidFill>
                  <a:schemeClr val="bg1"/>
                </a:solidFill>
                <a:latin typeface="Bahnschrift" panose="020B0502040204020203" pitchFamily="34" charset="0"/>
              </a:rPr>
              <a:t>CALCULATION OF PERFORMANCE : considering the current employee rating, </a:t>
            </a:r>
            <a:r>
              <a:rPr lang="en-US" sz="2400" dirty="0" smtClean="0">
                <a:solidFill>
                  <a:schemeClr val="bg1"/>
                </a:solidFill>
                <a:latin typeface="Bahnschrift" panose="020B0502040204020203" pitchFamily="34" charset="0"/>
              </a:rPr>
              <a:t>found </a:t>
            </a:r>
            <a:r>
              <a:rPr lang="en-US" sz="2400" dirty="0">
                <a:solidFill>
                  <a:schemeClr val="bg1"/>
                </a:solidFill>
                <a:latin typeface="Bahnschrift" panose="020B0502040204020203" pitchFamily="34" charset="0"/>
              </a:rPr>
              <a:t>the performance level using the formula.</a:t>
            </a:r>
          </a:p>
          <a:p>
            <a:r>
              <a:rPr lang="en-US" sz="2400" dirty="0">
                <a:solidFill>
                  <a:schemeClr val="bg1"/>
                </a:solidFill>
                <a:latin typeface="Bahnschrift" panose="020B0502040204020203" pitchFamily="34" charset="0"/>
              </a:rPr>
              <a:t>SUMMARY OF PIVOT LEVEL :Segregating od certain features to rows, columns, heading and so on.</a:t>
            </a:r>
          </a:p>
          <a:p>
            <a:r>
              <a:rPr lang="en-US" sz="2400" dirty="0">
                <a:solidFill>
                  <a:schemeClr val="bg1"/>
                </a:solidFill>
                <a:latin typeface="Bahnschrift" panose="020B0502040204020203" pitchFamily="34" charset="0"/>
              </a:rPr>
              <a:t> VISUALIZATION : Once completed with pivot table, created the graph for precise visualization</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396942" y="2971800"/>
            <a:ext cx="5892084" cy="3502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075536" y="1488043"/>
            <a:ext cx="4233851" cy="369332"/>
          </a:xfrm>
          <a:prstGeom prst="rect">
            <a:avLst/>
          </a:prstGeom>
        </p:spPr>
        <p:txBody>
          <a:bodyPr wrap="none">
            <a:spAutoFit/>
          </a:bodyPr>
          <a:lstStyle/>
          <a:p>
            <a:r>
              <a:rPr lang="en-IN" b="1" dirty="0">
                <a:solidFill>
                  <a:schemeClr val="bg1"/>
                </a:solidFill>
              </a:rPr>
              <a:t>EMPLOYEE PERFORMANCE ANALYSIS</a:t>
            </a:r>
          </a:p>
        </p:txBody>
      </p:sp>
      <p:pic>
        <p:nvPicPr>
          <p:cNvPr id="10" name="Picture 9"/>
          <p:cNvPicPr>
            <a:picLocks noChangeAspect="1"/>
          </p:cNvPicPr>
          <p:nvPr/>
        </p:nvPicPr>
        <p:blipFill>
          <a:blip r:embed="rId4"/>
          <a:stretch>
            <a:fillRect/>
          </a:stretch>
        </p:blipFill>
        <p:spPr>
          <a:xfrm>
            <a:off x="6681561" y="2971799"/>
            <a:ext cx="5218465" cy="3495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000966" y="2743200"/>
            <a:ext cx="9667033" cy="3046988"/>
          </a:xfrm>
          <a:prstGeom prst="rect">
            <a:avLst/>
          </a:prstGeom>
        </p:spPr>
        <p:txBody>
          <a:bodyPr wrap="square">
            <a:spAutoFit/>
          </a:bodyPr>
          <a:lstStyle/>
          <a:p>
            <a:r>
              <a:rPr lang="en-US" sz="2400" dirty="0">
                <a:latin typeface="Bahnschrift" panose="020B0502040204020203" pitchFamily="34" charset="0"/>
              </a:rPr>
              <a:t>Effective employee performance analysis is crucial for driving business success, improving talent management, and enhancing organizational competitiveness. By implementing a comprehensive performance analysis system, organizations can:- Accurately evaluate employee performance and potential- Identify areas for growth and development- Inform data-driven talent management decisions- Enhance employee engagement and retention- Align performance with organizational objectives</a:t>
            </a:r>
            <a:endParaRPr lang="en-IN" sz="2400" dirty="0">
              <a:latin typeface="Bahnschrift" panose="020B0502040204020203"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2514600"/>
            <a:ext cx="6705600" cy="1446550"/>
          </a:xfrm>
          <a:prstGeom prst="rect">
            <a:avLst/>
          </a:prstGeom>
          <a:noFill/>
        </p:spPr>
        <p:txBody>
          <a:bodyPr wrap="square" lIns="91440" tIns="45720" rIns="91440" bIns="45720">
            <a:spAutoFit/>
          </a:bodyPr>
          <a:lstStyle/>
          <a:p>
            <a:pPr algn="ctr"/>
            <a:r>
              <a:rPr lang="en-US" sz="8800" b="1" cap="none" spc="50" dirty="0" smtClean="0">
                <a:ln w="0"/>
                <a:solidFill>
                  <a:schemeClr val="bg2"/>
                </a:solidFill>
                <a:effectLst>
                  <a:innerShdw blurRad="63500" dist="50800" dir="13500000">
                    <a:srgbClr val="000000">
                      <a:alpha val="50000"/>
                    </a:srgbClr>
                  </a:innerShdw>
                </a:effectLst>
              </a:rPr>
              <a:t>Thank you</a:t>
            </a:r>
            <a:endParaRPr lang="en-US" sz="88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54636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8612" y="0"/>
            <a:ext cx="4743796"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809625"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1888877" y="0"/>
              <a:ext cx="303399"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43724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381000" y="2333685"/>
            <a:ext cx="7415630" cy="4524315"/>
          </a:xfrm>
          <a:prstGeom prst="rect">
            <a:avLst/>
          </a:prstGeom>
        </p:spPr>
        <p:txBody>
          <a:bodyPr wrap="square">
            <a:spAutoFit/>
          </a:bodyPr>
          <a:lstStyle/>
          <a:p>
            <a:r>
              <a:rPr lang="en-US" sz="2400" dirty="0">
                <a:latin typeface="Bahnschrift" panose="020B0502040204020203" pitchFamily="34" charset="0"/>
              </a:rPr>
              <a:t>Here's a potential problem statement for employee performance analysis</a:t>
            </a:r>
            <a:r>
              <a:rPr lang="en-US" sz="2400" dirty="0" smtClean="0">
                <a:latin typeface="Bahnschrift" panose="020B0502040204020203" pitchFamily="34" charset="0"/>
              </a:rPr>
              <a:t>:</a:t>
            </a:r>
          </a:p>
          <a:p>
            <a:r>
              <a:rPr lang="en-US" sz="2400" b="1" dirty="0">
                <a:latin typeface="Bahnschrift" panose="020B0502040204020203" pitchFamily="34" charset="0"/>
              </a:rPr>
              <a:t>Our organization struggles to accurately and consistently evaluate employee performance, leading to inconsistent promotions, inaccurate salary adjustments, and inadequate training and development opportunities. We need a comprehensive and data-driven approach to analyze employee performance, identify areas of strength and weakness, and provide actionable insights to support informed decision-making and drive business growth</a:t>
            </a:r>
            <a:r>
              <a:rPr lang="en-US" sz="2400" b="1" dirty="0" smtClean="0">
                <a:latin typeface="Bahnschrift" panose="020B0502040204020203" pitchFamily="34" charset="0"/>
              </a:rPr>
              <a:t>.</a:t>
            </a:r>
            <a:endParaRPr lang="en-IN" sz="2400" b="1" dirty="0">
              <a:latin typeface="Bahnschrif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82200" y="4621757"/>
            <a:ext cx="2695575" cy="22669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6516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381000" y="2133600"/>
            <a:ext cx="11201400" cy="3416320"/>
          </a:xfrm>
          <a:prstGeom prst="rect">
            <a:avLst/>
          </a:prstGeom>
          <a:noFill/>
        </p:spPr>
        <p:txBody>
          <a:bodyPr wrap="square" rtlCol="0">
            <a:spAutoFit/>
          </a:bodyPr>
          <a:lstStyle/>
          <a:p>
            <a:r>
              <a:rPr lang="en-US" sz="2400" dirty="0">
                <a:solidFill>
                  <a:srgbClr val="0D0D0D"/>
                </a:solidFill>
                <a:latin typeface="Bahnschrift" panose="020B0502040204020203" pitchFamily="34" charset="0"/>
                <a:cs typeface="Times New Roman" panose="02020603050405020304" pitchFamily="18" charset="0"/>
              </a:rPr>
              <a:t>This project overview provides a general outline of the project's objectives, scope, deliverables, timeline, stakeholders, resources, and budget. It can be tailored to fit the specific needs and requirements of your organization.</a:t>
            </a:r>
            <a:endParaRPr lang="en-US" sz="2400" b="0" i="0" dirty="0">
              <a:solidFill>
                <a:srgbClr val="0D0D0D"/>
              </a:solidFill>
              <a:effectLst/>
              <a:latin typeface="Bahnschrift" panose="020B0502040204020203" pitchFamily="34" charset="0"/>
              <a:cs typeface="Times New Roman" panose="02020603050405020304" pitchFamily="18" charset="0"/>
            </a:endParaRPr>
          </a:p>
          <a:p>
            <a:endParaRPr lang="en-US" sz="2400" dirty="0" smtClean="0">
              <a:latin typeface="Bahnschrift" panose="020B0502040204020203" pitchFamily="34" charset="0"/>
              <a:cs typeface="Times New Roman" panose="02020603050405020304" pitchFamily="18" charset="0"/>
            </a:endParaRPr>
          </a:p>
          <a:p>
            <a:endParaRPr lang="en-US" sz="2400" dirty="0">
              <a:latin typeface="Bahnschrift" panose="020B0502040204020203" pitchFamily="34"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F050B57B-77CA-84FA-9910-3F41C17BBB48}"/>
              </a:ext>
            </a:extLst>
          </p:cNvPr>
          <p:cNvSpPr txBox="1"/>
          <p:nvPr/>
        </p:nvSpPr>
        <p:spPr>
          <a:xfrm>
            <a:off x="348018" y="3246829"/>
            <a:ext cx="11049000" cy="3416320"/>
          </a:xfrm>
          <a:prstGeom prst="rect">
            <a:avLst/>
          </a:prstGeom>
          <a:noFill/>
        </p:spPr>
        <p:txBody>
          <a:bodyPr wrap="square" rtlCol="0">
            <a:spAutoFit/>
          </a:bodyPr>
          <a:lstStyle/>
          <a:p>
            <a:r>
              <a:rPr lang="en-US" sz="2400" dirty="0">
                <a:latin typeface="Bahnschrift" panose="020B0502040204020203" pitchFamily="34" charset="0"/>
                <a:cs typeface="Times New Roman" panose="02020603050405020304" pitchFamily="18" charset="0"/>
              </a:rPr>
              <a:t>Excel is a versatile tool that can be used to effectively analyze employee performance data. By leveraging its functions and </a:t>
            </a:r>
            <a:r>
              <a:rPr lang="en-US" sz="2400" dirty="0" smtClean="0">
                <a:latin typeface="Bahnschrift" panose="020B0502040204020203" pitchFamily="34" charset="0"/>
                <a:cs typeface="Times New Roman" panose="02020603050405020304" pitchFamily="18" charset="0"/>
              </a:rPr>
              <a:t>capabilities</a:t>
            </a:r>
            <a:endParaRPr lang="en-US" sz="2400" b="1" i="1" u="sng" dirty="0">
              <a:latin typeface="Bahnschrift" panose="020B0502040204020203" pitchFamily="34" charset="0"/>
              <a:cs typeface="Times New Roman" panose="02020603050405020304" pitchFamily="18" charset="0"/>
            </a:endParaRPr>
          </a:p>
          <a:p>
            <a:r>
              <a:rPr lang="en-US" sz="2400" b="1" i="1" u="sng" dirty="0">
                <a:latin typeface="Bahnschrift" panose="020B0502040204020203" pitchFamily="34" charset="0"/>
                <a:cs typeface="Times New Roman" panose="02020603050405020304" pitchFamily="18" charset="0"/>
              </a:rPr>
              <a:t>Common Excel Functions Used in Employee Performance Analysis </a:t>
            </a:r>
            <a:r>
              <a:rPr lang="en-US" sz="2400" dirty="0">
                <a:latin typeface="Bahnschrift" panose="020B0502040204020203" pitchFamily="34" charset="0"/>
                <a:cs typeface="Times New Roman" panose="02020603050405020304" pitchFamily="18" charset="0"/>
              </a:rPr>
              <a:t>:</a:t>
            </a:r>
          </a:p>
          <a:p>
            <a:r>
              <a:rPr lang="en-US" sz="2400" b="1" i="1" dirty="0" smtClean="0">
                <a:latin typeface="Bahnschrift" panose="020B0502040204020203" pitchFamily="34" charset="0"/>
                <a:cs typeface="Times New Roman" panose="02020603050405020304" pitchFamily="18" charset="0"/>
              </a:rPr>
              <a:t>AVERAGE</a:t>
            </a:r>
            <a:r>
              <a:rPr lang="en-US" sz="2400" dirty="0">
                <a:latin typeface="Bahnschrift" panose="020B0502040204020203" pitchFamily="34" charset="0"/>
                <a:cs typeface="Times New Roman" panose="02020603050405020304" pitchFamily="18" charset="0"/>
              </a:rPr>
              <a:t>: Calculates the average value of a range of cells.</a:t>
            </a:r>
          </a:p>
          <a:p>
            <a:r>
              <a:rPr lang="en-US" sz="2400" b="1" i="1" dirty="0" smtClean="0">
                <a:latin typeface="Bahnschrift" panose="020B0502040204020203" pitchFamily="34" charset="0"/>
                <a:cs typeface="Times New Roman" panose="02020603050405020304" pitchFamily="18" charset="0"/>
              </a:rPr>
              <a:t>COUNTIF</a:t>
            </a:r>
            <a:r>
              <a:rPr lang="en-US" sz="2400" dirty="0">
                <a:latin typeface="Bahnschrift" panose="020B0502040204020203" pitchFamily="34" charset="0"/>
                <a:cs typeface="Times New Roman" panose="02020603050405020304" pitchFamily="18" charset="0"/>
              </a:rPr>
              <a:t>: Counts the number of cells within a range that meet a specified criterion.</a:t>
            </a:r>
          </a:p>
          <a:p>
            <a:r>
              <a:rPr lang="en-US" sz="2400" b="1" i="1" dirty="0" smtClean="0">
                <a:latin typeface="Bahnschrift" panose="020B0502040204020203" pitchFamily="34" charset="0"/>
                <a:cs typeface="Times New Roman" panose="02020603050405020304" pitchFamily="18" charset="0"/>
              </a:rPr>
              <a:t>SUMIF</a:t>
            </a:r>
            <a:r>
              <a:rPr lang="en-US" sz="2400" dirty="0">
                <a:latin typeface="Bahnschrift" panose="020B0502040204020203" pitchFamily="34" charset="0"/>
                <a:cs typeface="Times New Roman" panose="02020603050405020304" pitchFamily="18" charset="0"/>
              </a:rPr>
              <a:t>: Adds up the values in a range that meet a specified criterion.</a:t>
            </a:r>
          </a:p>
          <a:p>
            <a:r>
              <a:rPr lang="en-US" sz="2400" dirty="0">
                <a:latin typeface="Bahnschrift" panose="020B0502040204020203" pitchFamily="34" charset="0"/>
                <a:cs typeface="Times New Roman" panose="02020603050405020304" pitchFamily="18" charset="0"/>
              </a:rPr>
              <a:t>V</a:t>
            </a:r>
            <a:r>
              <a:rPr lang="en-US" sz="2400" b="1" i="1" dirty="0" smtClean="0">
                <a:latin typeface="Bahnschrift" panose="020B0502040204020203" pitchFamily="34" charset="0"/>
                <a:cs typeface="Times New Roman" panose="02020603050405020304" pitchFamily="18" charset="0"/>
              </a:rPr>
              <a:t>LOOKUP</a:t>
            </a:r>
            <a:r>
              <a:rPr lang="en-US" sz="2400" dirty="0">
                <a:latin typeface="Bahnschrift" panose="020B0502040204020203" pitchFamily="34" charset="0"/>
                <a:cs typeface="Times New Roman" panose="02020603050405020304" pitchFamily="18" charset="0"/>
              </a:rPr>
              <a:t>: Looks up a value in the first column of a table and returns the corresponding value from a specified column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99452" y="891793"/>
            <a:ext cx="6158548"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533400" y="2286601"/>
            <a:ext cx="11187748" cy="4154984"/>
          </a:xfrm>
          <a:prstGeom prst="rect">
            <a:avLst/>
          </a:prstGeom>
        </p:spPr>
        <p:txBody>
          <a:bodyPr wrap="square">
            <a:spAutoFit/>
          </a:bodyPr>
          <a:lstStyle/>
          <a:p>
            <a:pPr marL="342900" indent="-342900">
              <a:buAutoNum type="arabicPeriod"/>
            </a:pPr>
            <a:r>
              <a:rPr lang="en-US" sz="2400" dirty="0" smtClean="0">
                <a:latin typeface="Bahnschrift" panose="020B0502040204020203" pitchFamily="34" charset="0"/>
              </a:rPr>
              <a:t>HR </a:t>
            </a:r>
            <a:r>
              <a:rPr lang="en-US" sz="2400" dirty="0">
                <a:latin typeface="Bahnschrift" panose="020B0502040204020203" pitchFamily="34" charset="0"/>
              </a:rPr>
              <a:t>Generalists/Analysts: Responsible for implementing and managing the performance evaluation process, analyzing data, and providing insights to support talent development and management decisions</a:t>
            </a:r>
            <a:r>
              <a:rPr lang="en-US" sz="2400" dirty="0" smtClean="0">
                <a:latin typeface="Bahnschrift" panose="020B0502040204020203" pitchFamily="34" charset="0"/>
              </a:rPr>
              <a:t>.</a:t>
            </a:r>
          </a:p>
          <a:p>
            <a:pPr marL="342900" indent="-342900">
              <a:buAutoNum type="arabicPeriod"/>
            </a:pPr>
            <a:r>
              <a:rPr lang="en-US" sz="2400" dirty="0" smtClean="0">
                <a:latin typeface="Bahnschrift" panose="020B0502040204020203" pitchFamily="34" charset="0"/>
              </a:rPr>
              <a:t>Managers/Supervisors</a:t>
            </a:r>
            <a:r>
              <a:rPr lang="en-US" sz="2400" dirty="0">
                <a:latin typeface="Bahnschrift" panose="020B0502040204020203" pitchFamily="34" charset="0"/>
              </a:rPr>
              <a:t>: Use the system to evaluate employee performance, provide feedback and coaching, and make informed decisions about promotions, salary adjustments, and training </a:t>
            </a:r>
            <a:r>
              <a:rPr lang="en-US" sz="2400" dirty="0" smtClean="0">
                <a:latin typeface="Bahnschrift" panose="020B0502040204020203" pitchFamily="34" charset="0"/>
              </a:rPr>
              <a:t>needs</a:t>
            </a:r>
          </a:p>
          <a:p>
            <a:pPr marL="342900" indent="-342900">
              <a:buAutoNum type="arabicPeriod"/>
            </a:pPr>
            <a:r>
              <a:rPr lang="en-US" sz="2400" dirty="0" smtClean="0">
                <a:latin typeface="Bahnschrift" panose="020B0502040204020203" pitchFamily="34" charset="0"/>
              </a:rPr>
              <a:t>Employees</a:t>
            </a:r>
            <a:r>
              <a:rPr lang="en-US" sz="2400" dirty="0">
                <a:latin typeface="Bahnschrift" panose="020B0502040204020203" pitchFamily="34" charset="0"/>
              </a:rPr>
              <a:t>: Utilize the system to understand their performance expectations, receive feedback and coaching, and track their progress and </a:t>
            </a:r>
            <a:r>
              <a:rPr lang="en-US" sz="2400" dirty="0" smtClean="0">
                <a:latin typeface="Bahnschrift" panose="020B0502040204020203" pitchFamily="34" charset="0"/>
              </a:rPr>
              <a:t>development</a:t>
            </a:r>
          </a:p>
          <a:p>
            <a:pPr marL="342900" indent="-342900">
              <a:buAutoNum type="arabicPeriod"/>
            </a:pPr>
            <a:r>
              <a:rPr lang="en-US" sz="2400" dirty="0" smtClean="0">
                <a:latin typeface="Bahnschrift" panose="020B0502040204020203" pitchFamily="34" charset="0"/>
              </a:rPr>
              <a:t> Senior </a:t>
            </a:r>
            <a:r>
              <a:rPr lang="en-US" sz="2400" dirty="0">
                <a:latin typeface="Bahnschrift" panose="020B0502040204020203" pitchFamily="34" charset="0"/>
              </a:rPr>
              <a:t>Leaders/Executives: Leverage the system to gain visibility into organizational performance, identify talent gaps, and make strategic decisions about resource allocation and talent </a:t>
            </a:r>
            <a:r>
              <a:rPr lang="en-US" sz="2400" dirty="0" smtClean="0">
                <a:latin typeface="Bahnschrift" panose="020B0502040204020203" pitchFamily="34" charset="0"/>
              </a:rPr>
              <a:t>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smtClean="0"/>
              <a:t>U</a:t>
            </a:r>
            <a:r>
              <a:rPr lang="en-US" spc="10" dirty="0" smtClean="0"/>
              <a:t>S</a:t>
            </a:r>
            <a:r>
              <a:rPr lang="en-US" spc="-25" dirty="0" smtClean="0"/>
              <a:t>E</a:t>
            </a:r>
            <a:r>
              <a:rPr lang="en-US" spc="-10" dirty="0" smtClean="0"/>
              <a:t>R</a:t>
            </a:r>
            <a:r>
              <a:rPr lang="en-US" spc="5" dirty="0" smtClean="0"/>
              <a:t>S?</a:t>
            </a:r>
            <a:endParaRPr lang="en-IN" dirty="0"/>
          </a:p>
        </p:txBody>
      </p:sp>
      <p:sp>
        <p:nvSpPr>
          <p:cNvPr id="5" name="Rectangle 4"/>
          <p:cNvSpPr/>
          <p:nvPr/>
        </p:nvSpPr>
        <p:spPr>
          <a:xfrm>
            <a:off x="304800" y="2286000"/>
            <a:ext cx="9306767" cy="4154984"/>
          </a:xfrm>
          <a:prstGeom prst="rect">
            <a:avLst/>
          </a:prstGeom>
        </p:spPr>
        <p:txBody>
          <a:bodyPr wrap="square">
            <a:spAutoFit/>
          </a:bodyPr>
          <a:lstStyle/>
          <a:p>
            <a:r>
              <a:rPr lang="en-US" sz="2400" dirty="0" smtClean="0">
                <a:latin typeface="Bahnschrift" panose="020B0502040204020203" pitchFamily="34" charset="0"/>
              </a:rPr>
              <a:t>5.Talent </a:t>
            </a:r>
            <a:r>
              <a:rPr lang="en-US" sz="2400" dirty="0">
                <a:latin typeface="Bahnschrift" panose="020B0502040204020203" pitchFamily="34" charset="0"/>
              </a:rPr>
              <a:t>Development/Training Professionals: Use the system to identify training needs, design targeted development programs, and measure the effectiveness of training initiatives.</a:t>
            </a:r>
            <a:endParaRPr lang="en-IN" sz="2400" dirty="0">
              <a:latin typeface="Bahnschrift" panose="020B0502040204020203" pitchFamily="34" charset="0"/>
            </a:endParaRPr>
          </a:p>
          <a:p>
            <a:r>
              <a:rPr lang="en-US" sz="2400" dirty="0" smtClean="0">
                <a:latin typeface="Bahnschrift" panose="020B0502040204020203" pitchFamily="34" charset="0"/>
              </a:rPr>
              <a:t>6</a:t>
            </a:r>
            <a:r>
              <a:rPr lang="en-US" sz="2400" dirty="0">
                <a:latin typeface="Bahnschrift" panose="020B0502040204020203" pitchFamily="34" charset="0"/>
              </a:rPr>
              <a:t>. Compensation and Benefits Professionals: Utilize the system to inform salary adjustments, bonuses, and other compensation </a:t>
            </a:r>
            <a:r>
              <a:rPr lang="en-US" sz="2400" dirty="0" smtClean="0">
                <a:latin typeface="Bahnschrift" panose="020B0502040204020203" pitchFamily="34" charset="0"/>
              </a:rPr>
              <a:t>decisions.</a:t>
            </a:r>
          </a:p>
          <a:p>
            <a:r>
              <a:rPr lang="en-US" sz="2400" dirty="0" smtClean="0">
                <a:latin typeface="Bahnschrift" panose="020B0502040204020203" pitchFamily="34" charset="0"/>
              </a:rPr>
              <a:t>7</a:t>
            </a:r>
            <a:r>
              <a:rPr lang="en-US" sz="2400" dirty="0">
                <a:latin typeface="Bahnschrift" panose="020B0502040204020203" pitchFamily="34" charset="0"/>
              </a:rPr>
              <a:t>. Succession Planning Professionals: Use the system to identify and develop future leaders, and create succession plans</a:t>
            </a:r>
            <a:r>
              <a:rPr lang="en-US" sz="2400" dirty="0" smtClean="0">
                <a:latin typeface="Bahnschrift" panose="020B0502040204020203" pitchFamily="34" charset="0"/>
              </a:rPr>
              <a:t>.</a:t>
            </a:r>
          </a:p>
          <a:p>
            <a:r>
              <a:rPr lang="en-US" sz="2400" dirty="0" smtClean="0">
                <a:latin typeface="Bahnschrift" panose="020B0502040204020203" pitchFamily="34" charset="0"/>
              </a:rPr>
              <a:t>8</a:t>
            </a:r>
            <a:r>
              <a:rPr lang="en-US" sz="2400" dirty="0">
                <a:latin typeface="Bahnschrift" panose="020B0502040204020203" pitchFamily="34" charset="0"/>
              </a:rPr>
              <a:t>. Diversity, Equity, and Inclusion (DEI) Professionals: Leverage the system to analyze and address potential biases in performance evaluations and talent development decisions</a:t>
            </a:r>
            <a:r>
              <a:rPr lang="en-US" dirty="0"/>
              <a:t>.</a:t>
            </a:r>
            <a:endParaRPr lang="en-IN" dirty="0"/>
          </a:p>
        </p:txBody>
      </p:sp>
      <p:pic>
        <p:nvPicPr>
          <p:cNvPr id="6" name="Picture 5"/>
          <p:cNvPicPr>
            <a:picLocks noChangeAspect="1"/>
          </p:cNvPicPr>
          <p:nvPr/>
        </p:nvPicPr>
        <p:blipFill>
          <a:blip r:embed="rId2"/>
          <a:stretch>
            <a:fillRect/>
          </a:stretch>
        </p:blipFill>
        <p:spPr>
          <a:xfrm>
            <a:off x="10058400" y="3352800"/>
            <a:ext cx="1790700" cy="1790700"/>
          </a:xfrm>
          <a:prstGeom prst="rect">
            <a:avLst/>
          </a:prstGeom>
        </p:spPr>
      </p:pic>
    </p:spTree>
    <p:extLst>
      <p:ext uri="{BB962C8B-B14F-4D97-AF65-F5344CB8AC3E}">
        <p14:creationId xmlns:p14="http://schemas.microsoft.com/office/powerpoint/2010/main" val="318870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82514" y="4953000"/>
            <a:ext cx="1524000" cy="204787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676275" y="857885"/>
            <a:ext cx="964501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470125" y="2703016"/>
            <a:ext cx="10301514" cy="4154984"/>
          </a:xfrm>
          <a:prstGeom prst="rect">
            <a:avLst/>
          </a:prstGeom>
        </p:spPr>
        <p:txBody>
          <a:bodyPr wrap="square">
            <a:spAutoFit/>
          </a:bodyPr>
          <a:lstStyle/>
          <a:p>
            <a:r>
              <a:rPr lang="en-US" sz="2400" dirty="0" smtClean="0">
                <a:latin typeface="Bahnschrift" panose="020B0502040204020203" pitchFamily="34" charset="0"/>
              </a:rPr>
              <a:t>Conditional formatting: for finding out the missing values in given databases</a:t>
            </a:r>
          </a:p>
          <a:p>
            <a:endParaRPr lang="en-US" sz="2400" dirty="0" smtClean="0">
              <a:latin typeface="Bahnschrift" panose="020B0502040204020203" pitchFamily="34" charset="0"/>
            </a:endParaRPr>
          </a:p>
          <a:p>
            <a:r>
              <a:rPr lang="en-US" sz="2400" dirty="0" smtClean="0">
                <a:latin typeface="Bahnschrift" panose="020B0502040204020203" pitchFamily="34" charset="0"/>
              </a:rPr>
              <a:t>Filters</a:t>
            </a:r>
            <a:r>
              <a:rPr lang="en-US" sz="2400" dirty="0">
                <a:latin typeface="Bahnschrift" panose="020B0502040204020203" pitchFamily="34" charset="0"/>
              </a:rPr>
              <a:t>: Manages large datasets, enabling you to focus on specific segments of data and make informed decisions based on the filtered results.</a:t>
            </a:r>
          </a:p>
          <a:p>
            <a:endParaRPr lang="en-US" sz="2400" dirty="0">
              <a:latin typeface="Bahnschrift" panose="020B0502040204020203" pitchFamily="34" charset="0"/>
            </a:endParaRPr>
          </a:p>
          <a:p>
            <a:r>
              <a:rPr lang="en-US" sz="2400" dirty="0">
                <a:latin typeface="Bahnschrift" panose="020B0502040204020203" pitchFamily="34" charset="0"/>
              </a:rPr>
              <a:t>Formulas: Performs a wide range of tasks from basic arithmetic to complex data analysis to analyze data, automate tasks, and make informed decisions</a:t>
            </a:r>
          </a:p>
          <a:p>
            <a:r>
              <a:rPr lang="en-US" sz="2400" dirty="0" smtClean="0">
                <a:latin typeface="Bahnschrift" panose="020B0502040204020203" pitchFamily="34" charset="0"/>
              </a:rPr>
              <a:t>.</a:t>
            </a:r>
            <a:endParaRPr lang="en-US" sz="2400" dirty="0">
              <a:latin typeface="Bahnschrift"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73668"/>
            <a:ext cx="10668000" cy="706964"/>
          </a:xfrm>
        </p:spPr>
        <p:txBody>
          <a:bodyPr/>
          <a:lstStyle/>
          <a:p>
            <a:r>
              <a:rPr lang="en-US" spc="10" dirty="0"/>
              <a:t>O</a:t>
            </a:r>
            <a:r>
              <a:rPr lang="en-US" spc="25" dirty="0"/>
              <a:t>U</a:t>
            </a:r>
            <a:r>
              <a:rPr lang="en-US" dirty="0"/>
              <a:t>R</a:t>
            </a:r>
            <a:r>
              <a:rPr lang="en-US" spc="5" dirty="0"/>
              <a:t> </a:t>
            </a:r>
            <a:r>
              <a:rPr lang="en-US" spc="25" dirty="0"/>
              <a:t>S</a:t>
            </a:r>
            <a:r>
              <a:rPr lang="en-US" spc="10" dirty="0"/>
              <a:t>O</a:t>
            </a:r>
            <a:r>
              <a:rPr lang="en-US" spc="25" dirty="0"/>
              <a:t>LU</a:t>
            </a:r>
            <a:r>
              <a:rPr lang="en-US" spc="-35" dirty="0"/>
              <a:t>T</a:t>
            </a:r>
            <a:r>
              <a:rPr lang="en-US" spc="-30" dirty="0"/>
              <a:t>I</a:t>
            </a:r>
            <a:r>
              <a:rPr lang="en-US" spc="10" dirty="0"/>
              <a:t>O</a:t>
            </a:r>
            <a:r>
              <a:rPr lang="en-US" dirty="0"/>
              <a:t>N</a:t>
            </a:r>
            <a:r>
              <a:rPr lang="en-US" spc="-345" dirty="0"/>
              <a:t> </a:t>
            </a:r>
            <a:r>
              <a:rPr lang="en-US" spc="-35" dirty="0"/>
              <a:t>A</a:t>
            </a:r>
            <a:r>
              <a:rPr lang="en-US" spc="-5" dirty="0"/>
              <a:t>N</a:t>
            </a:r>
            <a:r>
              <a:rPr lang="en-US" dirty="0"/>
              <a:t>D</a:t>
            </a:r>
            <a:r>
              <a:rPr lang="en-US" spc="35" dirty="0"/>
              <a:t> </a:t>
            </a:r>
            <a:r>
              <a:rPr lang="en-US" spc="-30" dirty="0"/>
              <a:t>I</a:t>
            </a:r>
            <a:r>
              <a:rPr lang="en-US" spc="-35" dirty="0"/>
              <a:t>T</a:t>
            </a:r>
            <a:r>
              <a:rPr lang="en-US" dirty="0"/>
              <a:t>S</a:t>
            </a:r>
            <a:r>
              <a:rPr lang="en-US" spc="60" dirty="0"/>
              <a:t> </a:t>
            </a:r>
            <a:r>
              <a:rPr lang="en-US" spc="-295" dirty="0"/>
              <a:t>V</a:t>
            </a:r>
            <a:r>
              <a:rPr lang="en-US" spc="-35" dirty="0"/>
              <a:t>A</a:t>
            </a:r>
            <a:r>
              <a:rPr lang="en-US" spc="25" dirty="0"/>
              <a:t>LU</a:t>
            </a:r>
            <a:r>
              <a:rPr lang="en-US" dirty="0"/>
              <a:t>E</a:t>
            </a:r>
            <a:r>
              <a:rPr lang="en-US" spc="-65" dirty="0"/>
              <a:t> </a:t>
            </a:r>
            <a:r>
              <a:rPr lang="en-US" spc="-15" dirty="0"/>
              <a:t>P</a:t>
            </a:r>
            <a:r>
              <a:rPr lang="en-US" spc="-30" dirty="0"/>
              <a:t>R</a:t>
            </a:r>
            <a:r>
              <a:rPr lang="en-US" spc="10" dirty="0"/>
              <a:t>O</a:t>
            </a:r>
            <a:r>
              <a:rPr lang="en-US" spc="-15" dirty="0"/>
              <a:t>P</a:t>
            </a:r>
            <a:r>
              <a:rPr lang="en-US" spc="10" dirty="0"/>
              <a:t>O</a:t>
            </a:r>
            <a:r>
              <a:rPr lang="en-US" spc="25" dirty="0"/>
              <a:t>S</a:t>
            </a:r>
            <a:r>
              <a:rPr lang="en-US" spc="-30" dirty="0"/>
              <a:t>I</a:t>
            </a:r>
            <a:r>
              <a:rPr lang="en-US" spc="-35" dirty="0"/>
              <a:t>T</a:t>
            </a:r>
            <a:r>
              <a:rPr lang="en-US" spc="-30" dirty="0"/>
              <a:t>I</a:t>
            </a:r>
            <a:r>
              <a:rPr lang="en-US" spc="10" dirty="0"/>
              <a:t>O</a:t>
            </a:r>
            <a:r>
              <a:rPr lang="en-US" dirty="0"/>
              <a:t>N</a:t>
            </a:r>
            <a:endParaRPr lang="en-IN" dirty="0"/>
          </a:p>
        </p:txBody>
      </p:sp>
      <p:sp>
        <p:nvSpPr>
          <p:cNvPr id="3" name="Rectangle 2"/>
          <p:cNvSpPr/>
          <p:nvPr/>
        </p:nvSpPr>
        <p:spPr>
          <a:xfrm>
            <a:off x="457201" y="3244334"/>
            <a:ext cx="10363199" cy="369332"/>
          </a:xfrm>
          <a:prstGeom prst="rect">
            <a:avLst/>
          </a:prstGeom>
        </p:spPr>
        <p:txBody>
          <a:bodyPr wrap="square">
            <a:spAutoFit/>
          </a:bodyPr>
          <a:lstStyle/>
          <a:p>
            <a:endParaRPr lang="en-IN" dirty="0"/>
          </a:p>
        </p:txBody>
      </p:sp>
      <p:sp>
        <p:nvSpPr>
          <p:cNvPr id="4" name="Rectangle 3"/>
          <p:cNvSpPr/>
          <p:nvPr/>
        </p:nvSpPr>
        <p:spPr>
          <a:xfrm>
            <a:off x="2438401" y="3244334"/>
            <a:ext cx="7772400" cy="2862322"/>
          </a:xfrm>
          <a:prstGeom prst="rect">
            <a:avLst/>
          </a:prstGeom>
        </p:spPr>
        <p:txBody>
          <a:bodyPr wrap="square">
            <a:spAutoFit/>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
        <p:nvSpPr>
          <p:cNvPr id="5" name="Rectangle 4"/>
          <p:cNvSpPr/>
          <p:nvPr/>
        </p:nvSpPr>
        <p:spPr>
          <a:xfrm>
            <a:off x="457201" y="2895600"/>
            <a:ext cx="10363199" cy="3046988"/>
          </a:xfrm>
          <a:prstGeom prst="rect">
            <a:avLst/>
          </a:prstGeom>
        </p:spPr>
        <p:txBody>
          <a:bodyPr wrap="square">
            <a:spAutoFit/>
          </a:bodyPr>
          <a:lstStyle/>
          <a:p>
            <a:r>
              <a:rPr lang="en-US" sz="2400" dirty="0">
                <a:latin typeface="Bahnschrift" panose="020B0502040204020203" pitchFamily="34" charset="0"/>
              </a:rPr>
              <a:t>PivotTables: Powerful tools for data analysis that allow you to summarize, analyze, explore, and present data in various ways. It allows you to easily reorganize and summarize selected columns and rows of data to obtain the desired report without altering the original data.</a:t>
            </a:r>
          </a:p>
          <a:p>
            <a:endParaRPr lang="en-US" sz="2400" dirty="0">
              <a:latin typeface="Bahnschrift" panose="020B0502040204020203" pitchFamily="34" charset="0"/>
            </a:endParaRPr>
          </a:p>
          <a:p>
            <a:r>
              <a:rPr lang="en-US" sz="2400" dirty="0">
                <a:latin typeface="Bahnschrift" panose="020B0502040204020203" pitchFamily="34" charset="0"/>
              </a:rPr>
              <a:t>Graphs: Represent data in a graphical format, making it easier to understand patterns, trends, and relationships in your data. Depending on the nature of your data and the kind of analysis you can choose the graph</a:t>
            </a:r>
            <a:r>
              <a:rPr lang="en-US" dirty="0"/>
              <a:t>.</a:t>
            </a:r>
          </a:p>
        </p:txBody>
      </p:sp>
    </p:spTree>
    <p:extLst>
      <p:ext uri="{BB962C8B-B14F-4D97-AF65-F5344CB8AC3E}">
        <p14:creationId xmlns:p14="http://schemas.microsoft.com/office/powerpoint/2010/main" val="2268082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937</Words>
  <Application>Microsoft Office PowerPoint</Application>
  <PresentationFormat>Widescreen</PresentationFormat>
  <Paragraphs>113</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Bahnschrift</vt:lpstr>
      <vt:lpstr>Calibri</vt:lpstr>
      <vt:lpstr>Century Gothic</vt:lpstr>
      <vt:lpstr>Roboto</vt:lpstr>
      <vt:lpstr>Times New Roman</vt:lpstr>
      <vt:lpstr>Trebuchet MS</vt:lpstr>
      <vt:lpstr>Wingdings 3</vt:lpstr>
      <vt:lpstr>Ion Boardroom</vt:lpstr>
      <vt:lpstr>Employee Data Analysis using Excel  </vt:lpstr>
      <vt:lpstr>PROJECT TITLE</vt:lpstr>
      <vt:lpstr>AGENDA</vt:lpstr>
      <vt:lpstr>PROBLEM STATEMENT</vt:lpstr>
      <vt:lpstr>PROJECT OVERVIEW</vt:lpstr>
      <vt:lpstr>WHO ARE THE END USERS?</vt:lpstr>
      <vt:lpstr>WHO ARE THE END USERS?</vt:lpstr>
      <vt:lpstr>OUR SOLUTION AND ITS VALUE PROPOSITION</vt:lpstr>
      <vt:lpstr>OUR SOLUTION AND ITS VALUE PROPOSITION</vt:lpstr>
      <vt:lpstr>Dataset Description</vt:lpstr>
      <vt:lpstr>Dataset Description</vt:lpstr>
      <vt:lpstr>THE "WOW" IN OUR SOLUTION</vt:lpstr>
      <vt:lpstr>PowerPoint Presentation</vt:lpstr>
      <vt:lpstr>RESULTS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18</cp:revision>
  <dcterms:created xsi:type="dcterms:W3CDTF">2024-03-29T15:07:22Z</dcterms:created>
  <dcterms:modified xsi:type="dcterms:W3CDTF">2024-08-31T17:28:58Z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