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15"/>
  </p:notesMasterIdLst>
  <p:handoutMasterIdLst>
    <p:handoutMasterId r:id="rId16"/>
  </p:handoutMasterIdLst>
  <p:sldIdLst>
    <p:sldId id="349" r:id="rId3"/>
    <p:sldId id="256" r:id="rId4"/>
    <p:sldId id="350" r:id="rId5"/>
    <p:sldId id="351" r:id="rId6"/>
    <p:sldId id="259" r:id="rId7"/>
    <p:sldId id="260" r:id="rId8"/>
    <p:sldId id="261" r:id="rId9"/>
    <p:sldId id="262" r:id="rId10"/>
    <p:sldId id="329" r:id="rId11"/>
    <p:sldId id="328" r:id="rId12"/>
    <p:sldId id="352" r:id="rId13"/>
    <p:sldId id="42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74"/>
  </p:normalViewPr>
  <p:slideViewPr>
    <p:cSldViewPr>
      <p:cViewPr varScale="1">
        <p:scale>
          <a:sx n="119" d="100"/>
          <a:sy n="119" d="100"/>
        </p:scale>
        <p:origin x="11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9C54975-BA7B-0445-B50E-50607185CE3A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1EAB2E5-0502-9841-8377-73CCFAA9BE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C21BB84-D16E-4B43-BBAB-EBC92793D6B9}" type="datetime1">
              <a:rPr lang="en-US" altLang="x-none"/>
              <a:pPr/>
              <a:t>1/3/2023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322C0-F809-8D41-882A-03330DCD982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22C0-F809-8D41-882A-03330DCD982E}" type="slidenum">
              <a:rPr lang="en-US" altLang="x-none" smtClean="0"/>
              <a:pPr/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046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6717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3283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791566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56F93E-4233-0A41-83DA-D6CB3A70FAE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01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4C092F-3552-A843-9E61-FB291AFB60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09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49DA31-B70A-0B44-9CF6-9EDAE2FC0A1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7852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BBB1D-9C06-DE41-A399-C7490FB66C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362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D04FDE-6069-B440-A1AF-7B937D84548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2692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6AE4D-2E32-EA4B-AB9E-5357F95E300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7972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54496-602B-B648-A56C-19AA22BD535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5364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4AC89-429D-684B-8B40-E77EE8C5998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9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614487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444A7-9250-E741-9FEE-C1FDE3ACDD0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3694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A3B90-ABE6-3F40-B430-399B7FE8CB0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21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x-none" altLang="x-non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F767E-E8AB-C441-9EFE-BB8E066A9EB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962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3289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7900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120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83757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1767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218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325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dirty="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x-none" altLang="x-non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0D362AA-DE08-2442-9ED7-F0CE1CC1C0D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uej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clipse.org/downloads/packages/release/kepler/sr1/eclipse-ide-java-develop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986F-AFD8-472D-90EF-BECF81A5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7C25-5864-44BA-8E24-7D4C98A0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is a software platform devised by Sun Microsystems with a specific emphasis on Object-Oriented Programming (OOP) and portability</a:t>
            </a:r>
          </a:p>
          <a:p>
            <a:r>
              <a:rPr lang="en-US" dirty="0"/>
              <a:t>Most software </a:t>
            </a:r>
            <a:r>
              <a:rPr lang="en-US" dirty="0" err="1"/>
              <a:t>devs</a:t>
            </a:r>
            <a:r>
              <a:rPr lang="en-US" dirty="0"/>
              <a:t> regard Java as an “ecosystem.” </a:t>
            </a:r>
          </a:p>
          <a:p>
            <a:pPr lvl="1"/>
            <a:r>
              <a:rPr lang="en-US" dirty="0"/>
              <a:t>There is a set of Java specifications and principles.</a:t>
            </a:r>
          </a:p>
          <a:p>
            <a:pPr lvl="1"/>
            <a:r>
              <a:rPr lang="en-US" dirty="0"/>
              <a:t>There is a Java programming language.</a:t>
            </a:r>
          </a:p>
          <a:p>
            <a:pPr lvl="1"/>
            <a:r>
              <a:rPr lang="en-US" dirty="0"/>
              <a:t>There are multiple Java IDEs (“Big 3”+ others).</a:t>
            </a:r>
          </a:p>
          <a:p>
            <a:pPr lvl="1"/>
            <a:r>
              <a:rPr lang="en-US" dirty="0"/>
              <a:t>There are multiple Java compilers.</a:t>
            </a:r>
          </a:p>
          <a:p>
            <a:pPr lvl="1"/>
            <a:r>
              <a:rPr lang="en-US" dirty="0"/>
              <a:t>There are multiple Java virtual machines.  </a:t>
            </a:r>
          </a:p>
          <a:p>
            <a:r>
              <a:rPr lang="en-US" dirty="0"/>
              <a:t>One focus of this course is the Java programming language, but OOP and (to a lesser extent) IDEs are points of emphasis.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C7769-3B4B-475C-B39E-8FB306EFE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9635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Secondary Memory Devices</a:t>
            </a:r>
          </a:p>
        </p:txBody>
      </p:sp>
      <p:grpSp>
        <p:nvGrpSpPr>
          <p:cNvPr id="34818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4834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4835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4836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4819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2570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Information is moved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between main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secondary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as needed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283200" y="3352800"/>
            <a:ext cx="2590800" cy="2686050"/>
            <a:chOff x="5283548" y="3352800"/>
            <a:chExt cx="2590273" cy="2686110"/>
          </a:xfrm>
        </p:grpSpPr>
        <p:pic>
          <p:nvPicPr>
            <p:cNvPr id="34828" name="Picture 13" descr="hardDisk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3733800"/>
              <a:ext cx="838200" cy="82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9" name="Picture 14" descr="flashDriv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5181600"/>
              <a:ext cx="831850" cy="446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30" name="AutoShape 12"/>
            <p:cNvSpPr>
              <a:spLocks noChangeArrowheads="1"/>
            </p:cNvSpPr>
            <p:nvPr/>
          </p:nvSpPr>
          <p:spPr bwMode="auto">
            <a:xfrm rot="4254370">
              <a:off x="5569298" y="3903663"/>
              <a:ext cx="304800" cy="876300"/>
            </a:xfrm>
            <a:prstGeom prst="upDownArrow">
              <a:avLst>
                <a:gd name="adj1" fmla="val 50000"/>
                <a:gd name="adj2" fmla="val 5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31" name="AutoShape 13"/>
            <p:cNvSpPr>
              <a:spLocks noChangeArrowheads="1"/>
            </p:cNvSpPr>
            <p:nvPr/>
          </p:nvSpPr>
          <p:spPr bwMode="auto">
            <a:xfrm rot="6672108">
              <a:off x="5569298" y="4589463"/>
              <a:ext cx="304800" cy="876300"/>
            </a:xfrm>
            <a:prstGeom prst="upDownArrow">
              <a:avLst>
                <a:gd name="adj1" fmla="val 50000"/>
                <a:gd name="adj2" fmla="val 5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32" name="Text Box 14"/>
            <p:cNvSpPr txBox="1">
              <a:spLocks noChangeArrowheads="1"/>
            </p:cNvSpPr>
            <p:nvPr/>
          </p:nvSpPr>
          <p:spPr bwMode="auto">
            <a:xfrm>
              <a:off x="6065396" y="3352800"/>
              <a:ext cx="13260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chemeClr val="tx2"/>
                  </a:solidFill>
                  <a:latin typeface="Arial Unicode MS" charset="0"/>
                </a:rPr>
                <a:t>Hard Disk</a:t>
              </a:r>
            </a:p>
          </p:txBody>
        </p:sp>
        <p:sp>
          <p:nvSpPr>
            <p:cNvPr id="34833" name="Text Box 14"/>
            <p:cNvSpPr txBox="1">
              <a:spLocks noChangeArrowheads="1"/>
            </p:cNvSpPr>
            <p:nvPr/>
          </p:nvSpPr>
          <p:spPr bwMode="auto">
            <a:xfrm>
              <a:off x="5791200" y="5638800"/>
              <a:ext cx="20826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solidFill>
                    <a:schemeClr val="tx2"/>
                  </a:solidFill>
                  <a:latin typeface="Arial Unicode MS" charset="0"/>
                </a:rPr>
                <a:t>USB Flash Drive</a:t>
              </a:r>
            </a:p>
          </p:txBody>
        </p:sp>
      </p:grpSp>
      <p:grpSp>
        <p:nvGrpSpPr>
          <p:cNvPr id="34822" name="Group 19"/>
          <p:cNvGrpSpPr>
            <a:grpSpLocks/>
          </p:cNvGrpSpPr>
          <p:nvPr/>
        </p:nvGrpSpPr>
        <p:grpSpPr bwMode="auto">
          <a:xfrm>
            <a:off x="914400" y="1447800"/>
            <a:ext cx="2913063" cy="2017713"/>
            <a:chOff x="914400" y="1447800"/>
            <a:chExt cx="2913567" cy="2017037"/>
          </a:xfrm>
        </p:grpSpPr>
        <p:sp>
          <p:nvSpPr>
            <p:cNvPr id="34824" name="AutoShape 18"/>
            <p:cNvSpPr>
              <a:spLocks noChangeArrowheads="1"/>
            </p:cNvSpPr>
            <p:nvPr/>
          </p:nvSpPr>
          <p:spPr bwMode="auto">
            <a:xfrm rot="-4903557">
              <a:off x="3064380" y="1604963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4825" name="AutoShape 19"/>
            <p:cNvSpPr>
              <a:spLocks noChangeArrowheads="1"/>
            </p:cNvSpPr>
            <p:nvPr/>
          </p:nvSpPr>
          <p:spPr bwMode="auto">
            <a:xfrm rot="4511145">
              <a:off x="3142167" y="2209800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pic>
          <p:nvPicPr>
            <p:cNvPr id="34826" name="Picture 22" descr="keyboar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71800"/>
              <a:ext cx="1925637" cy="49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7" name="Picture 23" descr="monito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447800"/>
              <a:ext cx="1265794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762000" y="4495800"/>
            <a:ext cx="2416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Secondary memory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devices provide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long-term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Devices and Java</a:t>
            </a:r>
          </a:p>
        </p:txBody>
      </p:sp>
      <p:sp>
        <p:nvSpPr>
          <p:cNvPr id="34819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2DBB792-92BE-4B05-A091-39D82F78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700" kern="0" dirty="0"/>
              <a:t>Java has several simple (and likely familiar) means of accessing devices through the </a:t>
            </a:r>
            <a:r>
              <a:rPr lang="en-US" altLang="x-none" sz="2700" i="1" kern="0" dirty="0"/>
              <a:t>System</a:t>
            </a:r>
            <a:r>
              <a:rPr lang="en-US" altLang="x-none" sz="2700" kern="0" dirty="0"/>
              <a:t> class.</a:t>
            </a:r>
            <a:r>
              <a:rPr lang="en-US" sz="2700" dirty="0"/>
              <a:t> </a:t>
            </a:r>
          </a:p>
          <a:p>
            <a:pPr lvl="1"/>
            <a:r>
              <a:rPr lang="en-US" altLang="x-none" kern="0" dirty="0" err="1"/>
              <a:t>System.out</a:t>
            </a:r>
            <a:r>
              <a:rPr lang="en-US" altLang="x-none" kern="0" dirty="0"/>
              <a:t> is the standard output stream (e.g. for outputting information to a display device)</a:t>
            </a:r>
            <a:endParaRPr lang="en-US" dirty="0"/>
          </a:p>
          <a:p>
            <a:pPr lvl="1"/>
            <a:r>
              <a:rPr lang="en-US" dirty="0"/>
              <a:t>System.in is the standard input stream (e.g. for reading keyboard input).</a:t>
            </a:r>
          </a:p>
          <a:p>
            <a:pPr lvl="1"/>
            <a:r>
              <a:rPr lang="en-US" dirty="0" err="1"/>
              <a:t>System.err</a:t>
            </a:r>
            <a:r>
              <a:rPr lang="en-US" dirty="0"/>
              <a:t> is the standard error stream.</a:t>
            </a:r>
          </a:p>
          <a:p>
            <a:r>
              <a:rPr lang="en-US" sz="2600" dirty="0"/>
              <a:t>The extensive collection of Java libraries permits far more fine-tuned device control and information.</a:t>
            </a:r>
          </a:p>
          <a:p>
            <a:pPr lvl="1"/>
            <a:r>
              <a:rPr lang="en-US" dirty="0"/>
              <a:t>For example, the </a:t>
            </a:r>
            <a:r>
              <a:rPr lang="en-US" dirty="0" err="1"/>
              <a:t>FileStore</a:t>
            </a:r>
            <a:r>
              <a:rPr lang="en-US" dirty="0"/>
              <a:t> class lets us retrieve a great deal of information about a storage device (storage type, total capacity, available space, etc.)</a:t>
            </a:r>
          </a:p>
        </p:txBody>
      </p:sp>
    </p:spTree>
    <p:extLst>
      <p:ext uri="{BB962C8B-B14F-4D97-AF65-F5344CB8AC3E}">
        <p14:creationId xmlns:p14="http://schemas.microsoft.com/office/powerpoint/2010/main" val="162798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What’s Next?</a:t>
            </a:r>
          </a:p>
        </p:txBody>
      </p:sp>
      <p:sp>
        <p:nvSpPr>
          <p:cNvPr id="34819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2DBB792-92BE-4B05-A091-39D82F78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2700" kern="0" dirty="0"/>
              <a:t>The remainder of this chapter is devoted to introductory material.</a:t>
            </a:r>
          </a:p>
          <a:p>
            <a:pPr lvl="1"/>
            <a:r>
              <a:rPr lang="en-US" altLang="x-none" sz="2300" kern="0" dirty="0"/>
              <a:t>We first address some software and hardware fundamentals.</a:t>
            </a:r>
          </a:p>
          <a:p>
            <a:pPr lvl="1"/>
            <a:r>
              <a:rPr lang="en-US" altLang="x-none" sz="2300" kern="0" dirty="0"/>
              <a:t>We then talk a little bit about networks in practice.</a:t>
            </a:r>
          </a:p>
          <a:p>
            <a:pPr lvl="1"/>
            <a:r>
              <a:rPr lang="en-US" altLang="x-none" sz="2300" kern="0" dirty="0"/>
              <a:t>Lastly, we introduce the Java programming language in the context of software and coding, and compare/contrast it to other languages.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1</a:t>
            </a:r>
            <a:br>
              <a:rPr lang="en-US" altLang="x-none"/>
            </a:br>
            <a:r>
              <a:rPr lang="en-US" altLang="x-none"/>
              <a:t>Introduction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/>
              <a:t>Java Software Solutions</a:t>
            </a:r>
            <a:endParaRPr lang="en-US" altLang="x-none"/>
          </a:p>
          <a:p>
            <a:pPr eaLnBrk="1" hangingPunct="1"/>
            <a:r>
              <a:rPr lang="en-US" altLang="x-none"/>
              <a:t>Foundations of Program Design</a:t>
            </a:r>
          </a:p>
          <a:p>
            <a:pPr eaLnBrk="1" hangingPunct="1"/>
            <a:r>
              <a:rPr lang="en-US" altLang="x-none"/>
              <a:t>9</a:t>
            </a:r>
            <a:r>
              <a:rPr lang="en-US" altLang="x-none" baseline="30000"/>
              <a:t>th</a:t>
            </a:r>
            <a:r>
              <a:rPr lang="en-US" altLang="x-none"/>
              <a:t> Edition</a:t>
            </a:r>
          </a:p>
          <a:p>
            <a:pPr algn="r" eaLnBrk="1" hangingPunct="1"/>
            <a:endParaRPr lang="en-US" altLang="x-none"/>
          </a:p>
        </p:txBody>
      </p:sp>
      <p:sp>
        <p:nvSpPr>
          <p:cNvPr id="27652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John Lewis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/>
              <a:t>William Loftus</a:t>
            </a:r>
          </a:p>
        </p:txBody>
      </p:sp>
      <p:pic>
        <p:nvPicPr>
          <p:cNvPr id="2765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1981200"/>
            <a:ext cx="3011487" cy="372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986F-AFD8-472D-90EF-BECF81A5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715962"/>
          </a:xfrm>
        </p:spPr>
        <p:txBody>
          <a:bodyPr/>
          <a:lstStyle/>
          <a:p>
            <a:r>
              <a:rPr lang="en-US" dirty="0"/>
              <a:t>What is Object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7C25-5864-44BA-8E24-7D4C98A0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334000"/>
          </a:xfrm>
        </p:spPr>
        <p:txBody>
          <a:bodyPr/>
          <a:lstStyle/>
          <a:p>
            <a:r>
              <a:rPr lang="en-US" sz="2700" b="1" dirty="0"/>
              <a:t>Object oriented programming</a:t>
            </a:r>
            <a:r>
              <a:rPr lang="en-US" sz="2700" dirty="0"/>
              <a:t> (OOP) is a paradigm based on a hierarchy consisting of archetypes (classes), individual entities (objects), descriptive attributes (fields) and procedures (methods).</a:t>
            </a:r>
          </a:p>
          <a:p>
            <a:pPr lvl="1"/>
            <a:r>
              <a:rPr lang="en-US" sz="2300" dirty="0"/>
              <a:t>The classic alternative to OOP is functional programming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OOP or a hybrid approach are common in practice.</a:t>
            </a:r>
          </a:p>
          <a:p>
            <a:r>
              <a:rPr lang="en-US" dirty="0"/>
              <a:t>OOP has four guiding concepts.</a:t>
            </a:r>
          </a:p>
          <a:p>
            <a:pPr lvl="1"/>
            <a:r>
              <a:rPr lang="en-US" b="1" dirty="0"/>
              <a:t>Encapsulation</a:t>
            </a:r>
            <a:r>
              <a:rPr lang="en-US" dirty="0"/>
              <a:t> isolates code capabilities.</a:t>
            </a:r>
          </a:p>
          <a:p>
            <a:pPr lvl="1"/>
            <a:r>
              <a:rPr lang="en-US" b="1" dirty="0"/>
              <a:t>Abstraction</a:t>
            </a:r>
            <a:r>
              <a:rPr lang="en-US" dirty="0"/>
              <a:t> isolates user code responsibilities.</a:t>
            </a:r>
          </a:p>
          <a:p>
            <a:pPr lvl="1"/>
            <a:r>
              <a:rPr lang="en-US" b="1" dirty="0"/>
              <a:t>Inheritance</a:t>
            </a:r>
            <a:r>
              <a:rPr lang="en-US" dirty="0"/>
              <a:t> adds versatility through class reusability.</a:t>
            </a:r>
          </a:p>
          <a:p>
            <a:pPr lvl="1"/>
            <a:r>
              <a:rPr lang="en-US" b="1" dirty="0"/>
              <a:t>Polymorphism</a:t>
            </a:r>
            <a:r>
              <a:rPr lang="en-US" dirty="0"/>
              <a:t> adds versatility through method reusability.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C7769-3B4B-475C-B39E-8FB306EFE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12866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986F-AFD8-472D-90EF-BECF81A5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4638"/>
            <a:ext cx="9067800" cy="715962"/>
          </a:xfrm>
        </p:spPr>
        <p:txBody>
          <a:bodyPr/>
          <a:lstStyle/>
          <a:p>
            <a:r>
              <a:rPr lang="en-US" dirty="0"/>
              <a:t>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7C25-5864-44BA-8E24-7D4C98A0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Integrated Development Environment (IDE) </a:t>
            </a:r>
            <a:r>
              <a:rPr lang="en-US" dirty="0"/>
              <a:t>is a user-friendly application that assists a programmer in performing the major steps of program development (writing, debugging, optimizing, etc.)</a:t>
            </a:r>
          </a:p>
          <a:p>
            <a:r>
              <a:rPr lang="en-US" dirty="0"/>
              <a:t>Actual elements of IDEs vary, but almost always include a text (code) editor, debugging capabilities, and compilers/interpreters/VMs as appropriate.</a:t>
            </a:r>
          </a:p>
          <a:p>
            <a:r>
              <a:rPr lang="en-US" dirty="0"/>
              <a:t>In this course we look at two IDEs (2nd optional):</a:t>
            </a:r>
          </a:p>
          <a:p>
            <a:pPr lvl="1"/>
            <a:r>
              <a:rPr lang="en-US" dirty="0">
                <a:hlinkClick r:id="rId3"/>
              </a:rPr>
              <a:t>BlueJ</a:t>
            </a:r>
            <a:r>
              <a:rPr lang="en-US" dirty="0"/>
              <a:t>: a teaching IDE that covers Java and OOP basics.</a:t>
            </a:r>
          </a:p>
          <a:p>
            <a:pPr lvl="1"/>
            <a:r>
              <a:rPr lang="en-US" dirty="0">
                <a:hlinkClick r:id="rId4"/>
              </a:rPr>
              <a:t>Eclipse</a:t>
            </a:r>
            <a:r>
              <a:rPr lang="en-US" dirty="0"/>
              <a:t>: a full-scale Java production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C7769-3B4B-475C-B39E-8FB306EFE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x-none"/>
              <a:t>Copyright © 2017 Pearson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450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Introduction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We start with the fundamentals of computer processing (setting the stage for OOP and Java)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Chapter 1 focuses on: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x-none" dirty="0"/>
              <a:t>components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how computers store and manipulate information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computer networks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Internet and the World Wide Web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programming and programming languages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an introduction to Java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an overview of object-oriented concepts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667000" y="1293813"/>
            <a:ext cx="5078413" cy="356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Computer Processing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Hardware Components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Networks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The Java Programming Language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Program Development</a:t>
            </a:r>
          </a:p>
          <a:p>
            <a:pPr eaLnBrk="1" hangingPunct="1">
              <a:spcBef>
                <a:spcPct val="70000"/>
              </a:spcBef>
              <a:buFontTx/>
              <a:buNone/>
            </a:pPr>
            <a:r>
              <a:rPr lang="en-US" altLang="x-none" sz="2400" b="1"/>
              <a:t>Object-Oriented Programming</a:t>
            </a: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1828800" y="13716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x-none" altLang="x-none" sz="1800"/>
          </a:p>
        </p:txBody>
      </p:sp>
      <p:sp>
        <p:nvSpPr>
          <p:cNvPr id="30724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Hardware and Software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0668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Hardware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physical, tangible parts of a computer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keyboard, monitor, disks, wires, chips, etc.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programs and data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a </a:t>
            </a:r>
            <a:r>
              <a:rPr lang="en-US" altLang="x-none" i="1" dirty="0"/>
              <a:t>program</a:t>
            </a:r>
            <a:r>
              <a:rPr lang="en-US" altLang="x-none" dirty="0"/>
              <a:t> is a series of instructions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computer requires both hardware and software for practical operation.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Programs typically rely on input and output to permit software to </a:t>
            </a:r>
            <a:r>
              <a:rPr lang="en-US" altLang="x-none" i="1" dirty="0"/>
              <a:t>interface</a:t>
            </a:r>
            <a:r>
              <a:rPr lang="en-US" altLang="x-none" dirty="0"/>
              <a:t> with hardware.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CPU and Main Memory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2774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2775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2776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14343" name="AutoShape 7"/>
          <p:cNvSpPr>
            <a:spLocks/>
          </p:cNvSpPr>
          <p:nvPr/>
        </p:nvSpPr>
        <p:spPr bwMode="auto">
          <a:xfrm>
            <a:off x="5791200" y="1958975"/>
            <a:ext cx="2590800" cy="708025"/>
          </a:xfrm>
          <a:prstGeom prst="accentCallout2">
            <a:avLst>
              <a:gd name="adj1" fmla="val 5912"/>
              <a:gd name="adj2" fmla="val -2940"/>
              <a:gd name="adj3" fmla="val 5912"/>
              <a:gd name="adj4" fmla="val -14398"/>
              <a:gd name="adj5" fmla="val 30051"/>
              <a:gd name="adj6" fmla="val -26407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Chip that executes program commands</a:t>
            </a:r>
          </a:p>
        </p:txBody>
      </p:sp>
      <p:sp>
        <p:nvSpPr>
          <p:cNvPr id="14344" name="AutoShape 8"/>
          <p:cNvSpPr>
            <a:spLocks/>
          </p:cNvSpPr>
          <p:nvPr/>
        </p:nvSpPr>
        <p:spPr bwMode="auto">
          <a:xfrm>
            <a:off x="228600" y="3657600"/>
            <a:ext cx="2895600" cy="1631950"/>
          </a:xfrm>
          <a:prstGeom prst="accentCallout2">
            <a:avLst>
              <a:gd name="adj1" fmla="val 5912"/>
              <a:gd name="adj2" fmla="val 102778"/>
              <a:gd name="adj3" fmla="val 5912"/>
              <a:gd name="adj4" fmla="val 112384"/>
              <a:gd name="adj5" fmla="val 30870"/>
              <a:gd name="adj6" fmla="val 122282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Primary storage area for programs and data that are in active use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x-none" sz="2000" b="1">
              <a:solidFill>
                <a:srgbClr val="008000"/>
              </a:solidFill>
              <a:latin typeface="Arial Unicode MS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x-none" sz="2000" b="1">
                <a:solidFill>
                  <a:srgbClr val="008000"/>
                </a:solidFill>
                <a:latin typeface="Arial Unicode MS" charset="0"/>
              </a:rPr>
              <a:t>Synonymous with RAM</a:t>
            </a:r>
          </a:p>
        </p:txBody>
      </p:sp>
      <p:sp>
        <p:nvSpPr>
          <p:cNvPr id="32773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 autoUpdateAnimBg="0"/>
      <p:bldP spid="1434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Input / Output Devices</a:t>
            </a:r>
          </a:p>
        </p:txBody>
      </p:sp>
      <p:grpSp>
        <p:nvGrpSpPr>
          <p:cNvPr id="33794" name="Group 10"/>
          <p:cNvGrpSpPr>
            <a:grpSpLocks/>
          </p:cNvGrpSpPr>
          <p:nvPr/>
        </p:nvGrpSpPr>
        <p:grpSpPr bwMode="auto">
          <a:xfrm>
            <a:off x="3733800" y="1981200"/>
            <a:ext cx="1524000" cy="3200400"/>
            <a:chOff x="4267200" y="1981200"/>
            <a:chExt cx="1524000" cy="3200400"/>
          </a:xfrm>
        </p:grpSpPr>
        <p:sp>
          <p:nvSpPr>
            <p:cNvPr id="33803" name="AutoShape 3"/>
            <p:cNvSpPr>
              <a:spLocks noChangeArrowheads="1"/>
            </p:cNvSpPr>
            <p:nvPr/>
          </p:nvSpPr>
          <p:spPr bwMode="auto">
            <a:xfrm>
              <a:off x="4267200" y="1981200"/>
              <a:ext cx="1524000" cy="914400"/>
            </a:xfrm>
            <a:prstGeom prst="hexagon">
              <a:avLst>
                <a:gd name="adj" fmla="val 32986"/>
                <a:gd name="vf" fmla="val 115470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Central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Processing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Unit</a:t>
              </a:r>
              <a:endParaRPr lang="en-US" altLang="x-none" sz="2400">
                <a:latin typeface="Arial Unicode MS" charset="0"/>
              </a:endParaRPr>
            </a:p>
          </p:txBody>
        </p:sp>
        <p:sp>
          <p:nvSpPr>
            <p:cNvPr id="33804" name="AutoShape 5"/>
            <p:cNvSpPr>
              <a:spLocks noChangeArrowheads="1"/>
            </p:cNvSpPr>
            <p:nvPr/>
          </p:nvSpPr>
          <p:spPr bwMode="auto">
            <a:xfrm>
              <a:off x="4267200" y="4267200"/>
              <a:ext cx="1524000" cy="914400"/>
            </a:xfrm>
            <a:prstGeom prst="cube">
              <a:avLst>
                <a:gd name="adj" fmla="val 15153"/>
              </a:avLst>
            </a:prstGeom>
            <a:solidFill>
              <a:srgbClr val="FFCC66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Main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x-none" sz="2000" b="1">
                  <a:latin typeface="Arial Unicode MS" charset="0"/>
                </a:rPr>
                <a:t>Memory</a:t>
              </a:r>
            </a:p>
          </p:txBody>
        </p:sp>
        <p:sp>
          <p:nvSpPr>
            <p:cNvPr id="33805" name="AutoShape 6"/>
            <p:cNvSpPr>
              <a:spLocks noChangeArrowheads="1"/>
            </p:cNvSpPr>
            <p:nvPr/>
          </p:nvSpPr>
          <p:spPr bwMode="auto">
            <a:xfrm>
              <a:off x="4876800" y="2971800"/>
              <a:ext cx="304800" cy="1219200"/>
            </a:xfrm>
            <a:prstGeom prst="upDownArrow">
              <a:avLst>
                <a:gd name="adj1" fmla="val 50000"/>
                <a:gd name="adj2" fmla="val 800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</p:grpSp>
      <p:sp>
        <p:nvSpPr>
          <p:cNvPr id="33795" name="Footer Placeholder 9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x-none" sz="1100"/>
              <a:t>Copyright © 2017 Pearson Education, Inc.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940295" y="4519612"/>
            <a:ext cx="18811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Monitor screen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Keyboard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Mouse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i="1" dirty="0">
                <a:solidFill>
                  <a:srgbClr val="008000"/>
                </a:solidFill>
                <a:latin typeface="Arial Unicode MS" charset="0"/>
              </a:rPr>
              <a:t>Touch screen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62000" y="3733800"/>
            <a:ext cx="272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I/O devices facilitate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x-none" sz="2000" b="1" dirty="0">
                <a:solidFill>
                  <a:srgbClr val="008000"/>
                </a:solidFill>
                <a:latin typeface="Arial Unicode MS" charset="0"/>
              </a:rPr>
              <a:t>user interaction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914400" y="1447800"/>
            <a:ext cx="2913063" cy="2017713"/>
            <a:chOff x="914400" y="1447800"/>
            <a:chExt cx="2913567" cy="2017037"/>
          </a:xfrm>
        </p:grpSpPr>
        <p:sp>
          <p:nvSpPr>
            <p:cNvPr id="33799" name="AutoShape 18"/>
            <p:cNvSpPr>
              <a:spLocks noChangeArrowheads="1"/>
            </p:cNvSpPr>
            <p:nvPr/>
          </p:nvSpPr>
          <p:spPr bwMode="auto">
            <a:xfrm rot="-4903557">
              <a:off x="3064380" y="1604963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sp>
          <p:nvSpPr>
            <p:cNvPr id="33800" name="AutoShape 19"/>
            <p:cNvSpPr>
              <a:spLocks noChangeArrowheads="1"/>
            </p:cNvSpPr>
            <p:nvPr/>
          </p:nvSpPr>
          <p:spPr bwMode="auto">
            <a:xfrm rot="4511145">
              <a:off x="3142167" y="2209800"/>
              <a:ext cx="304800" cy="1066800"/>
            </a:xfrm>
            <a:prstGeom prst="upArrow">
              <a:avLst>
                <a:gd name="adj1" fmla="val 50000"/>
                <a:gd name="adj2" fmla="val 87500"/>
              </a:avLst>
            </a:prstGeom>
            <a:solidFill>
              <a:srgbClr val="FF3300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x-none" altLang="x-none" sz="1800"/>
            </a:p>
          </p:txBody>
        </p:sp>
        <p:pic>
          <p:nvPicPr>
            <p:cNvPr id="33801" name="Picture 14" descr="keyboar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971800"/>
              <a:ext cx="1925637" cy="493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15" descr="monito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447800"/>
              <a:ext cx="1265794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785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Default Design</vt:lpstr>
      <vt:lpstr>Custom Design</vt:lpstr>
      <vt:lpstr>What is Java?</vt:lpstr>
      <vt:lpstr>Chapter 1 Introduction</vt:lpstr>
      <vt:lpstr>What is Object Oriented Programming?</vt:lpstr>
      <vt:lpstr>Integrated Development Environments</vt:lpstr>
      <vt:lpstr>Introduction</vt:lpstr>
      <vt:lpstr>Outline</vt:lpstr>
      <vt:lpstr>Hardware and Software</vt:lpstr>
      <vt:lpstr>CPU and Main Memory</vt:lpstr>
      <vt:lpstr>Input / Output Devices</vt:lpstr>
      <vt:lpstr>Secondary Memory Devices</vt:lpstr>
      <vt:lpstr>Devices and Java</vt:lpstr>
      <vt:lpstr>What’s Next?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Andrew Karem</cp:lastModifiedBy>
  <cp:revision>155</cp:revision>
  <dcterms:created xsi:type="dcterms:W3CDTF">2014-02-27T13:35:41Z</dcterms:created>
  <dcterms:modified xsi:type="dcterms:W3CDTF">2023-01-04T00:39:01Z</dcterms:modified>
</cp:coreProperties>
</file>