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43"/>
  </p:notesMasterIdLst>
  <p:handoutMasterIdLst>
    <p:handoutMasterId r:id="rId44"/>
  </p:handoutMasterIdLst>
  <p:sldIdLst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74"/>
  </p:normalViewPr>
  <p:slideViewPr>
    <p:cSldViewPr>
      <p:cViewPr varScale="1">
        <p:scale>
          <a:sx n="119" d="100"/>
          <a:sy n="119" d="100"/>
        </p:scale>
        <p:origin x="11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C54975-BA7B-0445-B50E-50607185CE3A}" type="datetime1">
              <a:rPr lang="en-US" altLang="x-none"/>
              <a:pPr/>
              <a:t>1/3/2023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EAB2E5-0502-9841-8377-73CCFAA9BE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C21BB84-D16E-4B43-BBAB-EBC92793D6B9}" type="datetime1">
              <a:rPr lang="en-US" altLang="x-none"/>
              <a:pPr/>
              <a:t>1/3/2023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C322C0-F809-8D41-882A-03330DCD982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8C3A73-9195-F741-9B22-692EB5482C8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717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28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915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6F93E-4233-0A41-83DA-D6CB3A70FA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1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C092F-3552-A843-9E61-FB291AFB60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09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9DA31-B70A-0B44-9CF6-9EDAE2FC0A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85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BBB1D-9C06-DE41-A399-C7490FB66C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362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04FDE-6069-B440-A1AF-7B937D8454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269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6AE4D-2E32-EA4B-AB9E-5357F95E30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97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4496-602B-B648-A56C-19AA22BD53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5364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4AC89-429D-684B-8B40-E77EE8C599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9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4487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444A7-9250-E741-9FEE-C1FDE3ACDD0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3694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A3B90-ABE6-3F40-B430-399B7FE8CB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2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F767E-E8AB-C441-9EFE-BB8E066A9E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962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328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0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202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375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176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218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32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0D362AA-DE08-2442-9ED7-F0CE1CC1C0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Software Categories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controls all machine activities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provides the user interface to the computer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manages resources such as the CPU and memory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Windows, Mac OS, Unix, Linux 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generic term for any other kind of software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word processors, missile control systems, games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Most operating systems and many application programs have a </a:t>
            </a:r>
            <a:r>
              <a:rPr lang="en-US" altLang="x-none" i="1" dirty="0"/>
              <a:t>graphical user interface</a:t>
            </a:r>
            <a:r>
              <a:rPr lang="en-US" altLang="x-none" dirty="0"/>
              <a:t> (GUI)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One of the better-known features of Java is its extensive set of libraries for GUI design.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2491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many bits would you need to represent each of the 50 United States using a unique permutation of bits?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465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many bits would you need to represent each of the 50 United States using a unique permutation of bits?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3048000"/>
            <a:ext cx="43434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Five bits wouldn't be enough, because 2</a:t>
            </a:r>
            <a:r>
              <a:rPr lang="en-US" altLang="x-none" baseline="30000" dirty="0"/>
              <a:t>5</a:t>
            </a:r>
            <a:r>
              <a:rPr lang="en-US" altLang="x-none" dirty="0"/>
              <a:t> is 32.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>
                <a:solidFill>
                  <a:srgbClr val="3366FF"/>
                </a:solidFill>
              </a:rPr>
              <a:t>Six bits </a:t>
            </a:r>
            <a:r>
              <a:rPr lang="en-US" altLang="x-none" dirty="0"/>
              <a:t>would give us 64 permutations, and some wouldn't be used.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2667000"/>
            <a:ext cx="30480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dirty="0"/>
              <a:t>00000   Alabama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dirty="0"/>
              <a:t>00001   Alaska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dirty="0"/>
              <a:t>00010   Arizona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dirty="0"/>
              <a:t>00011   Arkansas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dirty="0"/>
              <a:t>00100   California</a:t>
            </a:r>
            <a:br>
              <a:rPr lang="en-US" altLang="x-none" sz="2400" dirty="0"/>
            </a:br>
            <a:r>
              <a:rPr lang="en-US" altLang="x-none" sz="2400" dirty="0"/>
              <a:t>00101   Colorado</a:t>
            </a:r>
            <a:br>
              <a:rPr lang="en-US" altLang="x-none" sz="2400" dirty="0"/>
            </a:br>
            <a:r>
              <a:rPr lang="en-US" altLang="x-none" sz="2400" dirty="0"/>
              <a:t>…</a:t>
            </a:r>
            <a:br>
              <a:rPr lang="en-US" altLang="x-none" sz="2400" dirty="0"/>
            </a:br>
            <a:r>
              <a:rPr lang="en-US" altLang="x-none" sz="2400" dirty="0"/>
              <a:t>11111	  Minnesota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" y="5739597"/>
            <a:ext cx="5029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>
                <a:solidFill>
                  <a:srgbClr val="C00000"/>
                </a:solidFill>
              </a:rPr>
              <a:t>In general, for x states you require ceil(log</a:t>
            </a:r>
            <a:r>
              <a:rPr lang="en-US" altLang="x-none" baseline="-25000" dirty="0">
                <a:solidFill>
                  <a:srgbClr val="C00000"/>
                </a:solidFill>
              </a:rPr>
              <a:t>2</a:t>
            </a:r>
            <a:r>
              <a:rPr lang="en-US" altLang="x-none" dirty="0">
                <a:solidFill>
                  <a:srgbClr val="C00000"/>
                </a:solidFill>
              </a:rPr>
              <a:t>(x)) bits.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384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20193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4813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4152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 Computer Specification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dirty="0"/>
              <a:t>Consider the following specification for a personal computer: </a:t>
            </a:r>
          </a:p>
          <a:p>
            <a:pPr lvl="1">
              <a:lnSpc>
                <a:spcPct val="90000"/>
              </a:lnSpc>
              <a:spcBef>
                <a:spcPts val="2328"/>
              </a:spcBef>
            </a:pPr>
            <a:r>
              <a:rPr lang="en-US" altLang="x-none" dirty="0"/>
              <a:t>Intel Dual-Core i7 processor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4 GB RAM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750 GB Hard Disk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15” High Definition Display with 1366 x 768 resolution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802.11 wireless card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7677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Computer Architecture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50179" name="Group 10"/>
          <p:cNvGrpSpPr>
            <a:grpSpLocks/>
          </p:cNvGrpSpPr>
          <p:nvPr/>
        </p:nvGrpSpPr>
        <p:grpSpPr bwMode="auto">
          <a:xfrm>
            <a:off x="533400" y="1219200"/>
            <a:ext cx="8077200" cy="4800600"/>
            <a:chOff x="533400" y="1219200"/>
            <a:chExt cx="8077200" cy="4800600"/>
          </a:xfrm>
        </p:grpSpPr>
        <p:sp>
          <p:nvSpPr>
            <p:cNvPr id="50180" name="TextBox 5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8077200" cy="480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0181" name="Picture 9" descr="fig01_09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371600"/>
              <a:ext cx="7578725" cy="443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262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0" y="1219200"/>
            <a:ext cx="4724400" cy="4841875"/>
            <a:chOff x="1728" y="838"/>
            <a:chExt cx="2976" cy="3050"/>
          </a:xfrm>
        </p:grpSpPr>
        <p:grpSp>
          <p:nvGrpSpPr>
            <p:cNvPr id="51207" name="Group 4"/>
            <p:cNvGrpSpPr>
              <a:grpSpLocks/>
            </p:cNvGrpSpPr>
            <p:nvPr/>
          </p:nvGrpSpPr>
          <p:grpSpPr bwMode="auto">
            <a:xfrm>
              <a:off x="1728" y="838"/>
              <a:ext cx="912" cy="3050"/>
              <a:chOff x="1728" y="838"/>
              <a:chExt cx="912" cy="3050"/>
            </a:xfrm>
          </p:grpSpPr>
          <p:grpSp>
            <p:nvGrpSpPr>
              <p:cNvPr id="51209" name="Group 5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51224" name="Oval 6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5" name="Oval 7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6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</p:grpSp>
          <p:grpSp>
            <p:nvGrpSpPr>
              <p:cNvPr id="51210" name="Group 9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51221" name="Oval 10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2" name="Oval 11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3" name="Oval 12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</p:grpSp>
          <p:grpSp>
            <p:nvGrpSpPr>
              <p:cNvPr id="51211" name="Group 13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51212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3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4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5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6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9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</p:grpSp>
        </p:grpSp>
        <p:sp>
          <p:nvSpPr>
            <p:cNvPr id="51208" name="Text Box 23"/>
            <p:cNvSpPr txBox="1">
              <a:spLocks noChangeArrowheads="1"/>
            </p:cNvSpPr>
            <p:nvPr/>
          </p:nvSpPr>
          <p:spPr bwMode="auto">
            <a:xfrm>
              <a:off x="2880" y="1414"/>
              <a:ext cx="182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Main memory is divided into many memory locations (or </a:t>
              </a:r>
              <a:r>
                <a:rPr lang="en-US" altLang="x-none" sz="2000" b="1" i="1" dirty="0">
                  <a:solidFill>
                    <a:srgbClr val="008000"/>
                  </a:solidFill>
                  <a:latin typeface="Arial Unicode MS" charset="0"/>
                </a:rPr>
                <a:t>cells</a:t>
              </a: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81200" y="1905000"/>
            <a:ext cx="5943600" cy="3451225"/>
            <a:chOff x="1296" y="1200"/>
            <a:chExt cx="3744" cy="2174"/>
          </a:xfrm>
        </p:grpSpPr>
        <p:sp>
          <p:nvSpPr>
            <p:cNvPr id="51205" name="Rectangle 25"/>
            <p:cNvSpPr>
              <a:spLocks noChangeArrowheads="1"/>
            </p:cNvSpPr>
            <p:nvPr/>
          </p:nvSpPr>
          <p:spPr bwMode="auto">
            <a:xfrm>
              <a:off x="1296" y="1200"/>
              <a:ext cx="628" cy="2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9278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9279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9280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9281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9282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9283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9284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9285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Arial Unicode MS" charset="0"/>
                </a:rPr>
                <a:t>9286</a:t>
              </a:r>
            </a:p>
          </p:txBody>
        </p:sp>
        <p:sp>
          <p:nvSpPr>
            <p:cNvPr id="51206" name="Text Box 26"/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Each memory cell has a numeric </a:t>
              </a:r>
              <a:r>
                <a:rPr lang="en-US" altLang="x-none" sz="2000" b="1" i="1" dirty="0">
                  <a:solidFill>
                    <a:srgbClr val="008000"/>
                  </a:solidFill>
                  <a:latin typeface="Arial Unicode MS" charset="0"/>
                </a:rPr>
                <a:t>address</a:t>
              </a: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, which uniquely identifies it</a:t>
              </a:r>
            </a:p>
          </p:txBody>
        </p:sp>
      </p:grpSp>
      <p:sp>
        <p:nvSpPr>
          <p:cNvPr id="51204" name="Footer Placeholder 2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166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Storing Information</a:t>
            </a:r>
          </a:p>
        </p:txBody>
      </p:sp>
      <p:grpSp>
        <p:nvGrpSpPr>
          <p:cNvPr id="52226" name="Group 4"/>
          <p:cNvGrpSpPr>
            <a:grpSpLocks/>
          </p:cNvGrpSpPr>
          <p:nvPr/>
        </p:nvGrpSpPr>
        <p:grpSpPr bwMode="auto">
          <a:xfrm>
            <a:off x="3048000" y="1219200"/>
            <a:ext cx="1447800" cy="4841875"/>
            <a:chOff x="1728" y="838"/>
            <a:chExt cx="912" cy="3050"/>
          </a:xfrm>
        </p:grpSpPr>
        <p:grpSp>
          <p:nvGrpSpPr>
            <p:cNvPr id="52239" name="Group 5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52254" name="Oval 6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5" name="Oval 7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6" name="Oval 8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</p:grpSp>
        <p:grpSp>
          <p:nvGrpSpPr>
            <p:cNvPr id="52240" name="Group 9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52251" name="Oval 10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2" name="Oval 11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3" name="Oval 12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</p:grpSp>
        <p:grpSp>
          <p:nvGrpSpPr>
            <p:cNvPr id="52241" name="Group 13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52242" name="Rectangle 14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3" name="Rectangle 15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4" name="Rectangle 16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5" name="Rectangle 17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6" name="Rectangle 18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7" name="Rectangle 19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8" name="Rectangle 2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9" name="Rectangle 21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0" name="Rectangle 22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</p:grpSp>
      </p:grpSp>
      <p:sp>
        <p:nvSpPr>
          <p:cNvPr id="52227" name="Rectangle 25"/>
          <p:cNvSpPr>
            <a:spLocks noChangeArrowheads="1"/>
          </p:cNvSpPr>
          <p:nvPr/>
        </p:nvSpPr>
        <p:spPr bwMode="auto">
          <a:xfrm>
            <a:off x="1981200" y="1905000"/>
            <a:ext cx="99695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9279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9286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24400" y="3352800"/>
            <a:ext cx="3140075" cy="1006475"/>
            <a:chOff x="2784" y="2182"/>
            <a:chExt cx="1978" cy="634"/>
          </a:xfrm>
        </p:grpSpPr>
        <p:sp>
          <p:nvSpPr>
            <p:cNvPr id="52237" name="Rectangle 28"/>
            <p:cNvSpPr>
              <a:spLocks noChangeArrowheads="1"/>
            </p:cNvSpPr>
            <p:nvPr/>
          </p:nvSpPr>
          <p:spPr bwMode="auto">
            <a:xfrm>
              <a:off x="2986" y="2182"/>
              <a:ext cx="17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Large values are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stored in consecutive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memory locations</a:t>
              </a:r>
            </a:p>
          </p:txBody>
        </p:sp>
        <p:sp>
          <p:nvSpPr>
            <p:cNvPr id="52238" name="AutoShape 29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48000" y="3429000"/>
            <a:ext cx="1447800" cy="762000"/>
            <a:chOff x="4128" y="1920"/>
            <a:chExt cx="912" cy="480"/>
          </a:xfrm>
        </p:grpSpPr>
        <p:sp>
          <p:nvSpPr>
            <p:cNvPr id="52235" name="Rectangle 31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52236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3067050" y="2270125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10011010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638675" y="1981200"/>
            <a:ext cx="3743325" cy="1311275"/>
            <a:chOff x="2730" y="1318"/>
            <a:chExt cx="2358" cy="826"/>
          </a:xfrm>
        </p:grpSpPr>
        <p:sp>
          <p:nvSpPr>
            <p:cNvPr id="52233" name="Text Box 35"/>
            <p:cNvSpPr txBox="1">
              <a:spLocks noChangeArrowheads="1"/>
            </p:cNvSpPr>
            <p:nvPr/>
          </p:nvSpPr>
          <p:spPr bwMode="auto">
            <a:xfrm>
              <a:off x="3031" y="1318"/>
              <a:ext cx="205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Each memory cell stores a set number of bits (usually 8 bits, or one </a:t>
              </a:r>
              <a:r>
                <a:rPr lang="en-US" altLang="x-none" sz="2000" b="1" i="1">
                  <a:solidFill>
                    <a:srgbClr val="008000"/>
                  </a:solidFill>
                  <a:latin typeface="Arial Unicode MS" charset="0"/>
                </a:rPr>
                <a:t>byte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)</a:t>
              </a:r>
            </a:p>
          </p:txBody>
        </p:sp>
        <p:sp>
          <p:nvSpPr>
            <p:cNvPr id="52234" name="Line 36"/>
            <p:cNvSpPr>
              <a:spLocks noChangeShapeType="1"/>
            </p:cNvSpPr>
            <p:nvPr/>
          </p:nvSpPr>
          <p:spPr bwMode="auto">
            <a:xfrm>
              <a:off x="2730" y="1636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2" name="Footer Placeholder 3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380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Storage Capacity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1658938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dirty="0"/>
              <a:t>Every memory device has a </a:t>
            </a:r>
            <a:r>
              <a:rPr lang="en-US" altLang="x-none" i="1" dirty="0"/>
              <a:t>storage capacity</a:t>
            </a:r>
            <a:r>
              <a:rPr lang="en-US" altLang="x-none" dirty="0"/>
              <a:t>, indicating the number of bytes it can hold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Capacities are expressed in various units:</a:t>
            </a:r>
          </a:p>
        </p:txBody>
      </p:sp>
      <p:sp>
        <p:nvSpPr>
          <p:cNvPr id="5325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00541"/>
              </p:ext>
            </p:extLst>
          </p:nvPr>
        </p:nvGraphicFramePr>
        <p:xfrm>
          <a:off x="1447800" y="3352800"/>
          <a:ext cx="6324600" cy="2228850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Number of Bytes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kilobyte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KB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1024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megabyte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(over one million)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gigabyte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(over one billion)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(over one trillion)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(over one quadrillion)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Memory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65000"/>
              </a:spcBef>
            </a:pPr>
            <a:r>
              <a:rPr lang="en-US" altLang="x-none" sz="2400" dirty="0"/>
              <a:t>Main memory is </a:t>
            </a:r>
            <a:r>
              <a:rPr lang="en-US" altLang="x-none" sz="2400" i="1" dirty="0"/>
              <a:t>volatile</a:t>
            </a:r>
            <a:r>
              <a:rPr lang="en-US" altLang="x-none" sz="2400" dirty="0"/>
              <a:t>  -  stored information is lost if the electric power is removed</a:t>
            </a:r>
          </a:p>
          <a:p>
            <a:pPr>
              <a:spcBef>
                <a:spcPct val="65000"/>
              </a:spcBef>
            </a:pPr>
            <a:r>
              <a:rPr lang="en-US" altLang="x-none" sz="2400" dirty="0"/>
              <a:t>Secondary memory devices are </a:t>
            </a:r>
            <a:r>
              <a:rPr lang="en-US" altLang="x-none" sz="2400" i="1" dirty="0"/>
              <a:t>nonvolatile (information must be maintained if powered off)</a:t>
            </a:r>
          </a:p>
          <a:p>
            <a:pPr>
              <a:spcBef>
                <a:spcPct val="65000"/>
              </a:spcBef>
            </a:pPr>
            <a:r>
              <a:rPr lang="en-US" altLang="x-none" sz="2400" dirty="0"/>
              <a:t>Main memory and disks are </a:t>
            </a:r>
            <a:r>
              <a:rPr lang="en-US" altLang="x-none" sz="2400" i="1" dirty="0"/>
              <a:t>direct access</a:t>
            </a:r>
            <a:r>
              <a:rPr lang="en-US" altLang="x-none" sz="2400" dirty="0"/>
              <a:t> devices - information can be reached directly</a:t>
            </a:r>
          </a:p>
          <a:p>
            <a:pPr>
              <a:spcBef>
                <a:spcPct val="65000"/>
              </a:spcBef>
            </a:pPr>
            <a:r>
              <a:rPr lang="en-US" altLang="x-none" sz="2400" dirty="0"/>
              <a:t>The terms </a:t>
            </a:r>
            <a:r>
              <a:rPr lang="en-US" altLang="x-none" sz="2400" i="1" dirty="0"/>
              <a:t>direct access</a:t>
            </a:r>
            <a:r>
              <a:rPr lang="en-US" altLang="x-none" sz="2400" dirty="0"/>
              <a:t> and </a:t>
            </a:r>
            <a:r>
              <a:rPr lang="en-US" altLang="x-none" sz="2400" i="1" dirty="0"/>
              <a:t>random access</a:t>
            </a:r>
            <a:r>
              <a:rPr lang="en-US" altLang="x-none" sz="2400" dirty="0"/>
              <a:t> often are used interchangeably</a:t>
            </a:r>
          </a:p>
          <a:p>
            <a:pPr>
              <a:spcBef>
                <a:spcPct val="65000"/>
              </a:spcBef>
            </a:pPr>
            <a:r>
              <a:rPr lang="en-US" altLang="x-none" sz="2400" dirty="0"/>
              <a:t>A magnetic tape is a </a:t>
            </a:r>
            <a:r>
              <a:rPr lang="en-US" altLang="x-none" sz="2400" i="1" dirty="0"/>
              <a:t>sequential access</a:t>
            </a:r>
            <a:r>
              <a:rPr lang="en-US" altLang="x-none" sz="2400" dirty="0"/>
              <a:t> device since its data is arranged in a linear order  -  you must get by the intervening data in order to access other information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0317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Hard Disk Drive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55299" name="Group 8"/>
          <p:cNvGrpSpPr>
            <a:grpSpLocks/>
          </p:cNvGrpSpPr>
          <p:nvPr/>
        </p:nvGrpSpPr>
        <p:grpSpPr bwMode="auto">
          <a:xfrm>
            <a:off x="1676400" y="1219200"/>
            <a:ext cx="5334000" cy="4800600"/>
            <a:chOff x="1676400" y="1219200"/>
            <a:chExt cx="5334000" cy="4800600"/>
          </a:xfrm>
        </p:grpSpPr>
        <p:sp>
          <p:nvSpPr>
            <p:cNvPr id="55300" name="TextBox 5"/>
            <p:cNvSpPr txBox="1">
              <a:spLocks noChangeArrowheads="1"/>
            </p:cNvSpPr>
            <p:nvPr/>
          </p:nvSpPr>
          <p:spPr bwMode="auto">
            <a:xfrm>
              <a:off x="1676400" y="1219200"/>
              <a:ext cx="5334000" cy="480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5301" name="Picture 7" descr="fig01_1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524000"/>
              <a:ext cx="4233862" cy="4168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4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Analog vs. Digital Data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</p:spPr>
        <p:txBody>
          <a:bodyPr/>
          <a:lstStyle/>
          <a:p>
            <a:r>
              <a:rPr lang="en-US" altLang="x-none" sz="2400" b="1" dirty="0"/>
              <a:t>Data</a:t>
            </a:r>
            <a:r>
              <a:rPr lang="en-US" altLang="x-none" sz="2400" dirty="0"/>
              <a:t> represent recorded information and/or measurements, usually collected with a goal in mind.</a:t>
            </a:r>
          </a:p>
          <a:p>
            <a:r>
              <a:rPr lang="en-US" altLang="x-none" sz="2400" dirty="0"/>
              <a:t>There are two basic ways to store and manage data:</a:t>
            </a:r>
            <a:br>
              <a:rPr lang="en-US" altLang="x-none" sz="2400" dirty="0"/>
            </a:br>
            <a:r>
              <a:rPr lang="en-US" altLang="x-none" sz="2400" i="1" dirty="0"/>
              <a:t>Analog</a:t>
            </a:r>
            <a:endParaRPr lang="en-US" altLang="x-none" sz="2400" dirty="0"/>
          </a:p>
          <a:p>
            <a:pPr lvl="1"/>
            <a:r>
              <a:rPr lang="en-US" altLang="x-none" sz="2000" dirty="0"/>
              <a:t>continuous, in direct proportion to the data represented</a:t>
            </a:r>
          </a:p>
          <a:p>
            <a:pPr lvl="1"/>
            <a:r>
              <a:rPr lang="en-US" altLang="x-none" sz="2000" dirty="0"/>
              <a:t>music on a record album - a needle rides on ridges in the grooves that are directly proportional to the voltages sent to the speaker</a:t>
            </a:r>
          </a:p>
          <a:p>
            <a:pPr>
              <a:spcBef>
                <a:spcPct val="75000"/>
              </a:spcBef>
            </a:pPr>
            <a:r>
              <a:rPr lang="en-US" altLang="x-none" sz="2400" i="1" dirty="0"/>
              <a:t>Digital</a:t>
            </a:r>
            <a:endParaRPr lang="en-US" altLang="x-none" sz="2400" dirty="0"/>
          </a:p>
          <a:p>
            <a:pPr lvl="1"/>
            <a:r>
              <a:rPr lang="en-US" altLang="x-none" sz="2000" dirty="0"/>
              <a:t>the information is broken down into pieces, and each piece is represented separately</a:t>
            </a:r>
          </a:p>
          <a:p>
            <a:pPr lvl="1"/>
            <a:r>
              <a:rPr lang="en-US" altLang="x-none" sz="2000" i="1" dirty="0"/>
              <a:t>sampling </a:t>
            </a:r>
            <a:r>
              <a:rPr lang="en-US" altLang="x-none" sz="2000" dirty="0"/>
              <a:t>– record discrete values of the analog representation</a:t>
            </a:r>
          </a:p>
          <a:p>
            <a:pPr lvl="1"/>
            <a:r>
              <a:rPr lang="en-US" altLang="x-none" sz="2000" dirty="0"/>
              <a:t>music on a compact disc - the disc stores numbers representing specific voltage levels sampled at specific times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841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RAM vs. ROM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sz="2400" i="1" dirty="0"/>
              <a:t>RAM</a:t>
            </a:r>
            <a:r>
              <a:rPr lang="en-US" altLang="x-none" sz="2400" dirty="0"/>
              <a:t>  -  Random Access Memory (direct access)</a:t>
            </a:r>
          </a:p>
          <a:p>
            <a:pPr>
              <a:spcBef>
                <a:spcPct val="75000"/>
              </a:spcBef>
            </a:pPr>
            <a:r>
              <a:rPr lang="en-US" altLang="x-none" sz="2400" i="1" dirty="0"/>
              <a:t>ROM</a:t>
            </a:r>
            <a:r>
              <a:rPr lang="en-US" altLang="x-none" sz="2400" dirty="0"/>
              <a:t>  -  Read-Only Memory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The terms RAM and main memory are effectively interchangeable for most machines.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ROM could be a set of memory chips, or a separate device, such as a CD ROM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Both RAM and ROM are random (direct) access devices!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RAM probably should be called Read-Write Memory in practice.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716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Compact Discs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 dirty="0"/>
              <a:t>A CD-ROM is portable read-only memory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 dirty="0"/>
              <a:t>A microscopic pit on a CD represents a binary 1 and a smooth area represents a binary 0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 dirty="0"/>
              <a:t>A low-intensity laser reflects strongly from a smooth area and weakly from a pit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 dirty="0"/>
              <a:t>A CD-Recordable (CD-R) drive can be used to write information to a CD once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 dirty="0"/>
              <a:t>The speed of a CD drive indicates how fast (max) it can read and write information to a CD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0840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DVDs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DVD is the same physical size as a CD, but can store much more information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format of a DVD stores more bits per square inch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CD can store 650 MB, while a standard DVD can store 4.7 GB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/>
              <a:t>A double sided DVD can store 9.4 GB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/>
              <a:t>Other advanced techniques can bring the capacity up to 17.0 GB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Like CDs, there are DVD-R discs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295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Legacy Technology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i="1" dirty="0"/>
              <a:t>Legacy technologies</a:t>
            </a:r>
            <a:r>
              <a:rPr lang="en-US" altLang="x-none" dirty="0"/>
              <a:t> are those that have largely been made obsolete by something more powerful or convenient.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/>
              <a:t>Early CPUs and memory are considered legacy.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/>
              <a:t>CD-ROMs and DVDs are largely legacy technologies (i.e. due to the relative convenience of Flash-drives).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/>
              <a:t>HDDs are generally </a:t>
            </a:r>
            <a:r>
              <a:rPr lang="en-US" altLang="x-none" i="1" dirty="0"/>
              <a:t>not</a:t>
            </a:r>
            <a:r>
              <a:rPr lang="en-US" altLang="x-none" dirty="0"/>
              <a:t> considered legacy technology, despite the emergence of SSDs.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x-none" dirty="0"/>
              <a:t>The storage/cost ratio of SSDs is much higher.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Legacy technologies are potentially not supported by modern hardware, platforms, etc.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868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Central Processing Unit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558" y="1012826"/>
            <a:ext cx="8534400" cy="167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CPU is on a chip called a </a:t>
            </a:r>
            <a:r>
              <a:rPr lang="en-US" altLang="x-none" i="1" dirty="0"/>
              <a:t>microprocessor</a:t>
            </a:r>
            <a:r>
              <a:rPr lang="en-US" altLang="x-none" dirty="0"/>
              <a:t>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It continuously follows the </a:t>
            </a:r>
            <a:r>
              <a:rPr lang="en-US" altLang="x-none" i="1" dirty="0"/>
              <a:t>fetch-decode-execute cycle:</a:t>
            </a: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-33684">
            <a:off x="2736850" y="3689350"/>
            <a:ext cx="6858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46250" y="3005138"/>
            <a:ext cx="5362575" cy="1203325"/>
            <a:chOff x="1200" y="1681"/>
            <a:chExt cx="3378" cy="758"/>
          </a:xfrm>
        </p:grpSpPr>
        <p:sp>
          <p:nvSpPr>
            <p:cNvPr id="59406" name="AutoShape 6"/>
            <p:cNvSpPr>
              <a:spLocks noChangeArrowheads="1"/>
            </p:cNvSpPr>
            <p:nvPr/>
          </p:nvSpPr>
          <p:spPr bwMode="auto">
            <a:xfrm>
              <a:off x="2296" y="2007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>
                  <a:latin typeface="Arial Unicode MS" charset="0"/>
                </a:rPr>
                <a:t>fetch</a:t>
              </a:r>
            </a:p>
          </p:txBody>
        </p:sp>
        <p:sp>
          <p:nvSpPr>
            <p:cNvPr id="59407" name="Text Box 7"/>
            <p:cNvSpPr txBox="1">
              <a:spLocks noChangeArrowheads="1"/>
            </p:cNvSpPr>
            <p:nvPr/>
          </p:nvSpPr>
          <p:spPr bwMode="auto">
            <a:xfrm>
              <a:off x="1200" y="1681"/>
              <a:ext cx="33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Retrieve an instruction from main memory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70450" y="3763963"/>
            <a:ext cx="3206750" cy="2332037"/>
            <a:chOff x="3168" y="2159"/>
            <a:chExt cx="2020" cy="1469"/>
          </a:xfrm>
        </p:grpSpPr>
        <p:sp>
          <p:nvSpPr>
            <p:cNvPr id="59403" name="AutoShape 9"/>
            <p:cNvSpPr>
              <a:spLocks noChangeArrowheads="1"/>
            </p:cNvSpPr>
            <p:nvPr/>
          </p:nvSpPr>
          <p:spPr bwMode="auto">
            <a:xfrm>
              <a:off x="3168" y="268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>
                  <a:latin typeface="Arial Unicode MS" charset="0"/>
                </a:rPr>
                <a:t>decode</a:t>
              </a:r>
            </a:p>
          </p:txBody>
        </p:sp>
        <p:sp>
          <p:nvSpPr>
            <p:cNvPr id="59404" name="AutoShape 10"/>
            <p:cNvSpPr>
              <a:spLocks noChangeArrowheads="1"/>
            </p:cNvSpPr>
            <p:nvPr/>
          </p:nvSpPr>
          <p:spPr bwMode="auto">
            <a:xfrm rot="5435213">
              <a:off x="3336" y="2135"/>
              <a:ext cx="432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50 w 21600"/>
                <a:gd name="T13" fmla="*/ 2925 h 21600"/>
                <a:gd name="T14" fmla="*/ 18250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Text Box 11"/>
            <p:cNvSpPr txBox="1">
              <a:spLocks noChangeArrowheads="1"/>
            </p:cNvSpPr>
            <p:nvPr/>
          </p:nvSpPr>
          <p:spPr bwMode="auto">
            <a:xfrm>
              <a:off x="3536" y="3186"/>
              <a:ext cx="16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Determine what the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instruction is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63663" y="4603750"/>
            <a:ext cx="3354387" cy="1492250"/>
            <a:chOff x="959" y="2688"/>
            <a:chExt cx="2113" cy="940"/>
          </a:xfrm>
        </p:grpSpPr>
        <p:sp>
          <p:nvSpPr>
            <p:cNvPr id="59400" name="AutoShape 13"/>
            <p:cNvSpPr>
              <a:spLocks noChangeArrowheads="1"/>
            </p:cNvSpPr>
            <p:nvPr/>
          </p:nvSpPr>
          <p:spPr bwMode="auto">
            <a:xfrm>
              <a:off x="1488" y="268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>
                  <a:latin typeface="Arial Unicode MS" charset="0"/>
                </a:rPr>
                <a:t>execute</a:t>
              </a:r>
            </a:p>
          </p:txBody>
        </p:sp>
        <p:sp>
          <p:nvSpPr>
            <p:cNvPr id="59401" name="AutoShape 14"/>
            <p:cNvSpPr>
              <a:spLocks noChangeArrowheads="1"/>
            </p:cNvSpPr>
            <p:nvPr/>
          </p:nvSpPr>
          <p:spPr bwMode="auto">
            <a:xfrm>
              <a:off x="2496" y="2776"/>
              <a:ext cx="576" cy="28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59402" name="Text Box 15"/>
            <p:cNvSpPr txBox="1">
              <a:spLocks noChangeArrowheads="1"/>
            </p:cNvSpPr>
            <p:nvPr/>
          </p:nvSpPr>
          <p:spPr bwMode="auto">
            <a:xfrm>
              <a:off x="959" y="3186"/>
              <a:ext cx="11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Carry out the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instruction</a:t>
              </a:r>
            </a:p>
          </p:txBody>
        </p:sp>
      </p:grpSp>
      <p:sp>
        <p:nvSpPr>
          <p:cNvPr id="59399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369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Central Processing Unit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4196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dirty="0"/>
              <a:t>The speed of a CPU is controlled by the </a:t>
            </a:r>
            <a:r>
              <a:rPr lang="en-US" altLang="x-none" i="1" dirty="0"/>
              <a:t>system clock</a:t>
            </a:r>
          </a:p>
          <a:p>
            <a:pPr>
              <a:spcBef>
                <a:spcPct val="75000"/>
              </a:spcBef>
            </a:pPr>
            <a:r>
              <a:rPr lang="en-US" altLang="x-none" dirty="0"/>
              <a:t>The system clock generates an electronic pulse at regular intervals</a:t>
            </a:r>
          </a:p>
          <a:p>
            <a:pPr>
              <a:spcBef>
                <a:spcPct val="75000"/>
              </a:spcBef>
            </a:pPr>
            <a:r>
              <a:rPr lang="en-US" altLang="x-none" dirty="0"/>
              <a:t>The pulses coordinate the activities of the CPU</a:t>
            </a:r>
          </a:p>
          <a:p>
            <a:pPr>
              <a:spcBef>
                <a:spcPct val="75000"/>
              </a:spcBef>
            </a:pPr>
            <a:r>
              <a:rPr lang="en-US" altLang="x-none" dirty="0"/>
              <a:t>The speed is usually measured in </a:t>
            </a:r>
            <a:r>
              <a:rPr lang="en-US" altLang="x-none" i="1" dirty="0"/>
              <a:t>gigahertz</a:t>
            </a:r>
            <a:r>
              <a:rPr lang="en-US" altLang="x-none" dirty="0"/>
              <a:t> (GHz)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3074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Monitor/ Display Unit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size of a monitor (15.6") is measured diagonally, like a television screen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monitor has a certain maximum </a:t>
            </a:r>
            <a:r>
              <a:rPr lang="en-US" altLang="x-none" i="1" dirty="0"/>
              <a:t>resolution</a:t>
            </a:r>
            <a:r>
              <a:rPr lang="en-US" altLang="x-none" dirty="0"/>
              <a:t> , indicating the number of picture elements, called </a:t>
            </a:r>
            <a:r>
              <a:rPr lang="en-US" altLang="x-none" i="1" dirty="0"/>
              <a:t>pixels</a:t>
            </a:r>
            <a:r>
              <a:rPr lang="en-US" altLang="x-none" dirty="0"/>
              <a:t>, that it can display (such as 1366 by 768)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High resolution (more pixels) produces sharper pictures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Java has a variety of means of displaying graphics to the monitor – some use direct, low-level commands, while other rely on more sophisticated libraries.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4898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26336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349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4741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Networks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network</a:t>
            </a:r>
            <a:r>
              <a:rPr lang="en-US" altLang="x-none" dirty="0"/>
              <a:t> is two or more computers that are connected so that data and resources can be shared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In the modern world, most computers are connected to some kind of network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Each computer has its own </a:t>
            </a:r>
            <a:r>
              <a:rPr lang="en-US" altLang="x-none" i="1" dirty="0"/>
              <a:t>network address</a:t>
            </a:r>
            <a:r>
              <a:rPr lang="en-US" altLang="x-none" dirty="0"/>
              <a:t>, which uniquely identifies it among the others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file server</a:t>
            </a:r>
            <a:r>
              <a:rPr lang="en-US" altLang="x-none" dirty="0"/>
              <a:t> is a network computer dedicated to storing programs and data that are shared among network users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53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Network Connections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1981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Each computer in a network could be directly connected to every other computer in the network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These are called</a:t>
            </a:r>
            <a:r>
              <a:rPr lang="en-US" altLang="x-none" i="1" dirty="0"/>
              <a:t> point-to-point </a:t>
            </a:r>
            <a:r>
              <a:rPr lang="en-US" altLang="x-none" dirty="0"/>
              <a:t>connections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7475" y="3835400"/>
            <a:ext cx="1314450" cy="844550"/>
            <a:chOff x="3528" y="2463"/>
            <a:chExt cx="828" cy="532"/>
          </a:xfrm>
        </p:grpSpPr>
        <p:sp>
          <p:nvSpPr>
            <p:cNvPr id="65564" name="Line 5"/>
            <p:cNvSpPr>
              <a:spLocks noChangeShapeType="1"/>
            </p:cNvSpPr>
            <p:nvPr/>
          </p:nvSpPr>
          <p:spPr bwMode="auto">
            <a:xfrm>
              <a:off x="3542" y="2463"/>
              <a:ext cx="8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Line 6"/>
            <p:cNvSpPr>
              <a:spLocks noChangeShapeType="1"/>
            </p:cNvSpPr>
            <p:nvPr/>
          </p:nvSpPr>
          <p:spPr bwMode="auto">
            <a:xfrm>
              <a:off x="4333" y="2477"/>
              <a:ext cx="0" cy="5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Line 7"/>
            <p:cNvSpPr>
              <a:spLocks noChangeShapeType="1"/>
            </p:cNvSpPr>
            <p:nvPr/>
          </p:nvSpPr>
          <p:spPr bwMode="auto">
            <a:xfrm flipV="1">
              <a:off x="3528" y="2463"/>
              <a:ext cx="828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65725" y="3379788"/>
            <a:ext cx="1327150" cy="1241425"/>
            <a:chOff x="3508" y="2176"/>
            <a:chExt cx="836" cy="782"/>
          </a:xfrm>
        </p:grpSpPr>
        <p:sp>
          <p:nvSpPr>
            <p:cNvPr id="65560" name="Line 9"/>
            <p:cNvSpPr>
              <a:spLocks noChangeShapeType="1"/>
            </p:cNvSpPr>
            <p:nvPr/>
          </p:nvSpPr>
          <p:spPr bwMode="auto">
            <a:xfrm>
              <a:off x="3907" y="2185"/>
              <a:ext cx="437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Line 10"/>
            <p:cNvSpPr>
              <a:spLocks noChangeShapeType="1"/>
            </p:cNvSpPr>
            <p:nvPr/>
          </p:nvSpPr>
          <p:spPr bwMode="auto">
            <a:xfrm flipH="1">
              <a:off x="3508" y="2176"/>
              <a:ext cx="39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Line 11"/>
            <p:cNvSpPr>
              <a:spLocks noChangeShapeType="1"/>
            </p:cNvSpPr>
            <p:nvPr/>
          </p:nvSpPr>
          <p:spPr bwMode="auto">
            <a:xfrm flipH="1">
              <a:off x="3535" y="2194"/>
              <a:ext cx="372" cy="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Line 12"/>
            <p:cNvSpPr>
              <a:spLocks noChangeShapeType="1"/>
            </p:cNvSpPr>
            <p:nvPr/>
          </p:nvSpPr>
          <p:spPr bwMode="auto">
            <a:xfrm>
              <a:off x="3907" y="2185"/>
              <a:ext cx="428" cy="7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81600" y="3432175"/>
            <a:ext cx="1312863" cy="1646238"/>
            <a:chOff x="3518" y="2209"/>
            <a:chExt cx="827" cy="1037"/>
          </a:xfrm>
        </p:grpSpPr>
        <p:sp>
          <p:nvSpPr>
            <p:cNvPr id="65555" name="Line 14"/>
            <p:cNvSpPr>
              <a:spLocks noChangeShapeType="1"/>
            </p:cNvSpPr>
            <p:nvPr/>
          </p:nvSpPr>
          <p:spPr bwMode="auto">
            <a:xfrm flipH="1" flipV="1">
              <a:off x="3518" y="2955"/>
              <a:ext cx="391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Line 15"/>
            <p:cNvSpPr>
              <a:spLocks noChangeShapeType="1"/>
            </p:cNvSpPr>
            <p:nvPr/>
          </p:nvSpPr>
          <p:spPr bwMode="auto">
            <a:xfrm flipH="1" flipV="1">
              <a:off x="3518" y="2464"/>
              <a:ext cx="391" cy="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16"/>
            <p:cNvSpPr>
              <a:spLocks noChangeShapeType="1"/>
            </p:cNvSpPr>
            <p:nvPr/>
          </p:nvSpPr>
          <p:spPr bwMode="auto">
            <a:xfrm flipV="1">
              <a:off x="3918" y="2209"/>
              <a:ext cx="0" cy="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Line 17"/>
            <p:cNvSpPr>
              <a:spLocks noChangeShapeType="1"/>
            </p:cNvSpPr>
            <p:nvPr/>
          </p:nvSpPr>
          <p:spPr bwMode="auto">
            <a:xfrm flipV="1">
              <a:off x="3909" y="2464"/>
              <a:ext cx="436" cy="7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Line 18"/>
            <p:cNvSpPr>
              <a:spLocks noChangeShapeType="1"/>
            </p:cNvSpPr>
            <p:nvPr/>
          </p:nvSpPr>
          <p:spPr bwMode="auto">
            <a:xfrm flipV="1">
              <a:off x="3909" y="2955"/>
              <a:ext cx="436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6378575" y="3724275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075238" y="3722688"/>
            <a:ext cx="1528762" cy="998537"/>
            <a:chOff x="3451" y="2392"/>
            <a:chExt cx="963" cy="629"/>
          </a:xfrm>
        </p:grpSpPr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3515" y="2463"/>
              <a:ext cx="828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22"/>
            <p:cNvSpPr>
              <a:spLocks noChangeShapeType="1"/>
            </p:cNvSpPr>
            <p:nvPr/>
          </p:nvSpPr>
          <p:spPr bwMode="auto">
            <a:xfrm flipV="1">
              <a:off x="3515" y="2477"/>
              <a:ext cx="0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23"/>
            <p:cNvSpPr>
              <a:spLocks noChangeShapeType="1"/>
            </p:cNvSpPr>
            <p:nvPr/>
          </p:nvSpPr>
          <p:spPr bwMode="auto">
            <a:xfrm>
              <a:off x="3504" y="297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24"/>
            <p:cNvSpPr>
              <a:spLocks noChangeArrowheads="1"/>
            </p:cNvSpPr>
            <p:nvPr/>
          </p:nvSpPr>
          <p:spPr bwMode="auto">
            <a:xfrm>
              <a:off x="3451" y="2392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5553" name="Oval 25"/>
            <p:cNvSpPr>
              <a:spLocks noChangeArrowheads="1"/>
            </p:cNvSpPr>
            <p:nvPr/>
          </p:nvSpPr>
          <p:spPr bwMode="auto">
            <a:xfrm>
              <a:off x="3451" y="2878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5554" name="Oval 26"/>
            <p:cNvSpPr>
              <a:spLocks noChangeArrowheads="1"/>
            </p:cNvSpPr>
            <p:nvPr/>
          </p:nvSpPr>
          <p:spPr bwMode="auto">
            <a:xfrm>
              <a:off x="4272" y="2879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5692775" y="3278188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5707063" y="4954588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3606800" y="5334000"/>
            <a:ext cx="5051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This technique is not practical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most circumstances.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609600" y="3459163"/>
            <a:ext cx="3978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Adding a computer requires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a new communication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for each computer already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in the network</a:t>
            </a:r>
          </a:p>
        </p:txBody>
      </p:sp>
      <p:sp>
        <p:nvSpPr>
          <p:cNvPr id="65548" name="Footer Placeholder 3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0158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 animBg="1"/>
      <p:bldP spid="38939" grpId="0" animBg="1"/>
      <p:bldP spid="38940" grpId="0" animBg="1"/>
      <p:bldP spid="38941" grpId="0" autoUpdateAnimBg="0"/>
      <p:bldP spid="389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Analog Information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38915" name="Group 8"/>
          <p:cNvGrpSpPr>
            <a:grpSpLocks/>
          </p:cNvGrpSpPr>
          <p:nvPr/>
        </p:nvGrpSpPr>
        <p:grpSpPr bwMode="auto">
          <a:xfrm>
            <a:off x="685800" y="1447800"/>
            <a:ext cx="7696200" cy="3810000"/>
            <a:chOff x="685800" y="1447800"/>
            <a:chExt cx="7696200" cy="3810000"/>
          </a:xfrm>
        </p:grpSpPr>
        <p:sp>
          <p:nvSpPr>
            <p:cNvPr id="38916" name="TextBox 5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7696200" cy="381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38917" name="Picture 5" descr="fig01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828800"/>
              <a:ext cx="7115469" cy="289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8285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Network Connections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145415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Most networks share a single communication line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Adding a new computer to the network is relatively easy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667000" y="3805238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63850" y="3124200"/>
            <a:ext cx="225425" cy="685800"/>
            <a:chOff x="1900" y="1731"/>
            <a:chExt cx="142" cy="432"/>
          </a:xfrm>
        </p:grpSpPr>
        <p:sp>
          <p:nvSpPr>
            <p:cNvPr id="66584" name="Line 6"/>
            <p:cNvSpPr>
              <a:spLocks noChangeShapeType="1"/>
            </p:cNvSpPr>
            <p:nvPr/>
          </p:nvSpPr>
          <p:spPr bwMode="auto">
            <a:xfrm flipV="1">
              <a:off x="1971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7"/>
            <p:cNvSpPr>
              <a:spLocks noChangeArrowheads="1"/>
            </p:cNvSpPr>
            <p:nvPr/>
          </p:nvSpPr>
          <p:spPr bwMode="auto">
            <a:xfrm>
              <a:off x="1900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41913" y="3124200"/>
            <a:ext cx="225425" cy="685800"/>
            <a:chOff x="3335" y="1731"/>
            <a:chExt cx="142" cy="432"/>
          </a:xfrm>
        </p:grpSpPr>
        <p:sp>
          <p:nvSpPr>
            <p:cNvPr id="66582" name="Line 9"/>
            <p:cNvSpPr>
              <a:spLocks noChangeShapeType="1"/>
            </p:cNvSpPr>
            <p:nvPr/>
          </p:nvSpPr>
          <p:spPr bwMode="auto">
            <a:xfrm flipV="1">
              <a:off x="3406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10"/>
            <p:cNvSpPr>
              <a:spLocks noChangeArrowheads="1"/>
            </p:cNvSpPr>
            <p:nvPr/>
          </p:nvSpPr>
          <p:spPr bwMode="auto">
            <a:xfrm>
              <a:off x="3335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11825" y="3124200"/>
            <a:ext cx="225425" cy="685800"/>
            <a:chOff x="3694" y="1731"/>
            <a:chExt cx="142" cy="432"/>
          </a:xfrm>
        </p:grpSpPr>
        <p:sp>
          <p:nvSpPr>
            <p:cNvPr id="66580" name="Line 12"/>
            <p:cNvSpPr>
              <a:spLocks noChangeShapeType="1"/>
            </p:cNvSpPr>
            <p:nvPr/>
          </p:nvSpPr>
          <p:spPr bwMode="auto">
            <a:xfrm flipV="1">
              <a:off x="3765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13"/>
            <p:cNvSpPr>
              <a:spLocks noChangeArrowheads="1"/>
            </p:cNvSpPr>
            <p:nvPr/>
          </p:nvSpPr>
          <p:spPr bwMode="auto">
            <a:xfrm>
              <a:off x="3694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432175" y="3124200"/>
            <a:ext cx="225425" cy="685800"/>
            <a:chOff x="2258" y="1731"/>
            <a:chExt cx="142" cy="432"/>
          </a:xfrm>
        </p:grpSpPr>
        <p:sp>
          <p:nvSpPr>
            <p:cNvPr id="66578" name="Line 15"/>
            <p:cNvSpPr>
              <a:spLocks noChangeShapeType="1"/>
            </p:cNvSpPr>
            <p:nvPr/>
          </p:nvSpPr>
          <p:spPr bwMode="auto">
            <a:xfrm flipV="1">
              <a:off x="2329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6"/>
            <p:cNvSpPr>
              <a:spLocks noChangeArrowheads="1"/>
            </p:cNvSpPr>
            <p:nvPr/>
          </p:nvSpPr>
          <p:spPr bwMode="auto">
            <a:xfrm>
              <a:off x="2258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002088" y="3124200"/>
            <a:ext cx="225425" cy="685800"/>
            <a:chOff x="2617" y="1731"/>
            <a:chExt cx="142" cy="432"/>
          </a:xfrm>
        </p:grpSpPr>
        <p:sp>
          <p:nvSpPr>
            <p:cNvPr id="66576" name="Line 18"/>
            <p:cNvSpPr>
              <a:spLocks noChangeShapeType="1"/>
            </p:cNvSpPr>
            <p:nvPr/>
          </p:nvSpPr>
          <p:spPr bwMode="auto">
            <a:xfrm flipV="1">
              <a:off x="2688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9"/>
            <p:cNvSpPr>
              <a:spLocks noChangeArrowheads="1"/>
            </p:cNvSpPr>
            <p:nvPr/>
          </p:nvSpPr>
          <p:spPr bwMode="auto">
            <a:xfrm>
              <a:off x="2617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572000" y="3124200"/>
            <a:ext cx="225425" cy="685800"/>
            <a:chOff x="2976" y="1731"/>
            <a:chExt cx="142" cy="432"/>
          </a:xfrm>
        </p:grpSpPr>
        <p:sp>
          <p:nvSpPr>
            <p:cNvPr id="66574" name="Line 21"/>
            <p:cNvSpPr>
              <a:spLocks noChangeShapeType="1"/>
            </p:cNvSpPr>
            <p:nvPr/>
          </p:nvSpPr>
          <p:spPr bwMode="auto">
            <a:xfrm flipV="1">
              <a:off x="3047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22"/>
            <p:cNvSpPr>
              <a:spLocks noChangeArrowheads="1"/>
            </p:cNvSpPr>
            <p:nvPr/>
          </p:nvSpPr>
          <p:spPr bwMode="auto">
            <a:xfrm>
              <a:off x="2976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57200" y="4191000"/>
            <a:ext cx="3725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Network traffic must take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turns using the line, which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introduces delays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495800" y="4182269"/>
            <a:ext cx="449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Often information is broken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down in parts, called </a:t>
            </a:r>
            <a:r>
              <a:rPr lang="en-US" altLang="x-none" sz="2400" b="1" i="1" dirty="0">
                <a:solidFill>
                  <a:srgbClr val="008000"/>
                </a:solidFill>
                <a:latin typeface="Arial Unicode MS" charset="0"/>
              </a:rPr>
              <a:t>packets</a:t>
            </a: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which are sent to the receiving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machine and then reassembled</a:t>
            </a:r>
          </a:p>
        </p:txBody>
      </p:sp>
      <p:sp>
        <p:nvSpPr>
          <p:cNvPr id="66572" name="Rectangle 25"/>
          <p:cNvSpPr>
            <a:spLocks noChangeArrowheads="1"/>
          </p:cNvSpPr>
          <p:nvPr/>
        </p:nvSpPr>
        <p:spPr bwMode="auto">
          <a:xfrm>
            <a:off x="4759325" y="35147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6573" name="Footer Placeholder 2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290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59" grpId="0"/>
      <p:bldP spid="399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Computer Network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67587" name="Group 8"/>
          <p:cNvGrpSpPr>
            <a:grpSpLocks/>
          </p:cNvGrpSpPr>
          <p:nvPr/>
        </p:nvGrpSpPr>
        <p:grpSpPr bwMode="auto">
          <a:xfrm>
            <a:off x="533400" y="1752600"/>
            <a:ext cx="8153400" cy="3429000"/>
            <a:chOff x="609600" y="1676400"/>
            <a:chExt cx="8153400" cy="3429000"/>
          </a:xfrm>
        </p:grpSpPr>
        <p:sp>
          <p:nvSpPr>
            <p:cNvPr id="67588" name="TextBox 5"/>
            <p:cNvSpPr txBox="1">
              <a:spLocks noChangeArrowheads="1"/>
            </p:cNvSpPr>
            <p:nvPr/>
          </p:nvSpPr>
          <p:spPr bwMode="auto">
            <a:xfrm>
              <a:off x="609600" y="1676400"/>
              <a:ext cx="8153400" cy="3429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67589" name="Picture 7" descr="fig01_1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33600"/>
              <a:ext cx="7567613" cy="240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5569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Local-Area Networks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68875" y="1414379"/>
            <a:ext cx="2954338" cy="2387600"/>
            <a:chOff x="3130" y="772"/>
            <a:chExt cx="1861" cy="1504"/>
          </a:xfrm>
        </p:grpSpPr>
        <p:sp>
          <p:nvSpPr>
            <p:cNvPr id="68614" name="Line 4"/>
            <p:cNvSpPr>
              <a:spLocks noChangeShapeType="1"/>
            </p:cNvSpPr>
            <p:nvPr/>
          </p:nvSpPr>
          <p:spPr bwMode="auto">
            <a:xfrm flipV="1">
              <a:off x="3508" y="1136"/>
              <a:ext cx="368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Line 5"/>
            <p:cNvSpPr>
              <a:spLocks noChangeShapeType="1"/>
            </p:cNvSpPr>
            <p:nvPr/>
          </p:nvSpPr>
          <p:spPr bwMode="auto">
            <a:xfrm flipH="1" flipV="1">
              <a:off x="3494" y="1231"/>
              <a:ext cx="164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Line 6"/>
            <p:cNvSpPr>
              <a:spLocks noChangeShapeType="1"/>
            </p:cNvSpPr>
            <p:nvPr/>
          </p:nvSpPr>
          <p:spPr bwMode="auto">
            <a:xfrm>
              <a:off x="4053" y="1450"/>
              <a:ext cx="27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Line 7"/>
            <p:cNvSpPr>
              <a:spLocks noChangeShapeType="1"/>
            </p:cNvSpPr>
            <p:nvPr/>
          </p:nvSpPr>
          <p:spPr bwMode="auto">
            <a:xfrm flipV="1">
              <a:off x="3658" y="1450"/>
              <a:ext cx="409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Line 8"/>
            <p:cNvSpPr>
              <a:spLocks noChangeShapeType="1"/>
            </p:cNvSpPr>
            <p:nvPr/>
          </p:nvSpPr>
          <p:spPr bwMode="auto">
            <a:xfrm flipH="1">
              <a:off x="4490" y="1122"/>
              <a:ext cx="95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Line 9"/>
            <p:cNvSpPr>
              <a:spLocks noChangeShapeType="1"/>
            </p:cNvSpPr>
            <p:nvPr/>
          </p:nvSpPr>
          <p:spPr bwMode="auto">
            <a:xfrm flipV="1">
              <a:off x="4080" y="1518"/>
              <a:ext cx="410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Oval 10"/>
            <p:cNvSpPr>
              <a:spLocks noChangeArrowheads="1"/>
            </p:cNvSpPr>
            <p:nvPr/>
          </p:nvSpPr>
          <p:spPr bwMode="auto">
            <a:xfrm>
              <a:off x="3430" y="114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1" name="Oval 11"/>
            <p:cNvSpPr>
              <a:spLocks noChangeArrowheads="1"/>
            </p:cNvSpPr>
            <p:nvPr/>
          </p:nvSpPr>
          <p:spPr bwMode="auto">
            <a:xfrm>
              <a:off x="3799" y="104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2" name="Oval 12"/>
            <p:cNvSpPr>
              <a:spLocks noChangeArrowheads="1"/>
            </p:cNvSpPr>
            <p:nvPr/>
          </p:nvSpPr>
          <p:spPr bwMode="auto">
            <a:xfrm>
              <a:off x="3581" y="160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3" name="Oval 13"/>
            <p:cNvSpPr>
              <a:spLocks noChangeArrowheads="1"/>
            </p:cNvSpPr>
            <p:nvPr/>
          </p:nvSpPr>
          <p:spPr bwMode="auto">
            <a:xfrm>
              <a:off x="4005" y="137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4" name="Oval 14"/>
            <p:cNvSpPr>
              <a:spLocks noChangeArrowheads="1"/>
            </p:cNvSpPr>
            <p:nvPr/>
          </p:nvSpPr>
          <p:spPr bwMode="auto">
            <a:xfrm>
              <a:off x="4005" y="178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5" name="Oval 15"/>
            <p:cNvSpPr>
              <a:spLocks noChangeArrowheads="1"/>
            </p:cNvSpPr>
            <p:nvPr/>
          </p:nvSpPr>
          <p:spPr bwMode="auto">
            <a:xfrm>
              <a:off x="4415" y="1442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6" name="Oval 16"/>
            <p:cNvSpPr>
              <a:spLocks noChangeArrowheads="1"/>
            </p:cNvSpPr>
            <p:nvPr/>
          </p:nvSpPr>
          <p:spPr bwMode="auto">
            <a:xfrm>
              <a:off x="4525" y="1047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7" name="Oval 17"/>
            <p:cNvSpPr>
              <a:spLocks noChangeArrowheads="1"/>
            </p:cNvSpPr>
            <p:nvPr/>
          </p:nvSpPr>
          <p:spPr bwMode="auto">
            <a:xfrm>
              <a:off x="3130" y="772"/>
              <a:ext cx="1861" cy="1288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8" name="Rectangle 18"/>
            <p:cNvSpPr>
              <a:spLocks noChangeArrowheads="1"/>
            </p:cNvSpPr>
            <p:nvPr/>
          </p:nvSpPr>
          <p:spPr bwMode="auto">
            <a:xfrm>
              <a:off x="4514" y="2026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LAN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914400" y="1600200"/>
            <a:ext cx="32369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A </a:t>
            </a:r>
            <a:r>
              <a:rPr lang="en-US" altLang="x-none" sz="2400" b="1" i="1">
                <a:solidFill>
                  <a:srgbClr val="008000"/>
                </a:solidFill>
                <a:latin typeface="Arial Unicode MS" charset="0"/>
              </a:rPr>
              <a:t>Local-Area Network</a:t>
            </a:r>
            <a:endParaRPr lang="en-US" altLang="x-none" sz="2400" b="1">
              <a:solidFill>
                <a:srgbClr val="008000"/>
              </a:solidFill>
              <a:latin typeface="Arial Unicode M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(LAN) covers a small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distance and a small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number of computers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607593" y="4140993"/>
            <a:ext cx="5091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A LAN often connects the machines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in a single room or building</a:t>
            </a:r>
          </a:p>
        </p:txBody>
      </p:sp>
      <p:sp>
        <p:nvSpPr>
          <p:cNvPr id="68613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093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"/>
          <p:cNvSpPr>
            <a:spLocks/>
          </p:cNvSpPr>
          <p:nvPr/>
        </p:nvSpPr>
        <p:spPr bwMode="auto">
          <a:xfrm>
            <a:off x="2709863" y="2133600"/>
            <a:ext cx="2776537" cy="1751013"/>
          </a:xfrm>
          <a:custGeom>
            <a:avLst/>
            <a:gdLst>
              <a:gd name="T0" fmla="*/ 0 w 1788"/>
              <a:gd name="T1" fmla="*/ 2147483646 h 1242"/>
              <a:gd name="T2" fmla="*/ 2147483646 w 1788"/>
              <a:gd name="T3" fmla="*/ 2147483646 h 1242"/>
              <a:gd name="T4" fmla="*/ 2147483646 w 1788"/>
              <a:gd name="T5" fmla="*/ 2147483646 h 1242"/>
              <a:gd name="T6" fmla="*/ 2147483646 w 1788"/>
              <a:gd name="T7" fmla="*/ 0 h 1242"/>
              <a:gd name="T8" fmla="*/ 0 60000 65536"/>
              <a:gd name="T9" fmla="*/ 0 60000 65536"/>
              <a:gd name="T10" fmla="*/ 0 60000 65536"/>
              <a:gd name="T11" fmla="*/ 0 60000 65536"/>
              <a:gd name="T12" fmla="*/ 0 w 1788"/>
              <a:gd name="T13" fmla="*/ 0 h 1242"/>
              <a:gd name="T14" fmla="*/ 1788 w 1788"/>
              <a:gd name="T15" fmla="*/ 1242 h 1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8" h="1242">
                <a:moveTo>
                  <a:pt x="0" y="1241"/>
                </a:moveTo>
                <a:lnTo>
                  <a:pt x="900" y="641"/>
                </a:lnTo>
                <a:lnTo>
                  <a:pt x="696" y="641"/>
                </a:lnTo>
                <a:lnTo>
                  <a:pt x="1787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Wide-Area Networks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3630613"/>
            <a:ext cx="4343400" cy="2017712"/>
            <a:chOff x="703" y="2287"/>
            <a:chExt cx="2736" cy="1271"/>
          </a:xfrm>
        </p:grpSpPr>
        <p:sp>
          <p:nvSpPr>
            <p:cNvPr id="69654" name="Line 5"/>
            <p:cNvSpPr>
              <a:spLocks noChangeShapeType="1"/>
            </p:cNvSpPr>
            <p:nvPr/>
          </p:nvSpPr>
          <p:spPr bwMode="auto">
            <a:xfrm flipV="1">
              <a:off x="1053" y="2788"/>
              <a:ext cx="423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6"/>
            <p:cNvSpPr>
              <a:spLocks noChangeShapeType="1"/>
            </p:cNvSpPr>
            <p:nvPr/>
          </p:nvSpPr>
          <p:spPr bwMode="auto">
            <a:xfrm flipH="1">
              <a:off x="1476" y="2433"/>
              <a:ext cx="218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Line 7"/>
            <p:cNvSpPr>
              <a:spLocks noChangeShapeType="1"/>
            </p:cNvSpPr>
            <p:nvPr/>
          </p:nvSpPr>
          <p:spPr bwMode="auto">
            <a:xfrm flipH="1" flipV="1">
              <a:off x="1056" y="2928"/>
              <a:ext cx="62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Line 8"/>
            <p:cNvSpPr>
              <a:spLocks noChangeShapeType="1"/>
            </p:cNvSpPr>
            <p:nvPr/>
          </p:nvSpPr>
          <p:spPr bwMode="auto">
            <a:xfrm flipV="1">
              <a:off x="1640" y="2910"/>
              <a:ext cx="341" cy="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Line 9"/>
            <p:cNvSpPr>
              <a:spLocks noChangeShapeType="1"/>
            </p:cNvSpPr>
            <p:nvPr/>
          </p:nvSpPr>
          <p:spPr bwMode="auto">
            <a:xfrm flipH="1">
              <a:off x="2335" y="2706"/>
              <a:ext cx="30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Line 10"/>
            <p:cNvSpPr>
              <a:spLocks noChangeShapeType="1"/>
            </p:cNvSpPr>
            <p:nvPr/>
          </p:nvSpPr>
          <p:spPr bwMode="auto">
            <a:xfrm flipH="1" flipV="1">
              <a:off x="2622" y="2678"/>
              <a:ext cx="272" cy="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Line 11"/>
            <p:cNvSpPr>
              <a:spLocks noChangeShapeType="1"/>
            </p:cNvSpPr>
            <p:nvPr/>
          </p:nvSpPr>
          <p:spPr bwMode="auto">
            <a:xfrm flipH="1" flipV="1">
              <a:off x="1967" y="2897"/>
              <a:ext cx="341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1" name="Oval 12"/>
            <p:cNvSpPr>
              <a:spLocks noChangeArrowheads="1"/>
            </p:cNvSpPr>
            <p:nvPr/>
          </p:nvSpPr>
          <p:spPr bwMode="auto">
            <a:xfrm>
              <a:off x="994" y="2849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2" name="Oval 13"/>
            <p:cNvSpPr>
              <a:spLocks noChangeArrowheads="1"/>
            </p:cNvSpPr>
            <p:nvPr/>
          </p:nvSpPr>
          <p:spPr bwMode="auto">
            <a:xfrm>
              <a:off x="1417" y="271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3" name="Oval 14"/>
            <p:cNvSpPr>
              <a:spLocks noChangeArrowheads="1"/>
            </p:cNvSpPr>
            <p:nvPr/>
          </p:nvSpPr>
          <p:spPr bwMode="auto">
            <a:xfrm>
              <a:off x="1635" y="238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4" name="Oval 15"/>
            <p:cNvSpPr>
              <a:spLocks noChangeArrowheads="1"/>
            </p:cNvSpPr>
            <p:nvPr/>
          </p:nvSpPr>
          <p:spPr bwMode="auto">
            <a:xfrm>
              <a:off x="1581" y="3137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5" name="Oval 16"/>
            <p:cNvSpPr>
              <a:spLocks noChangeArrowheads="1"/>
            </p:cNvSpPr>
            <p:nvPr/>
          </p:nvSpPr>
          <p:spPr bwMode="auto">
            <a:xfrm>
              <a:off x="1909" y="281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6" name="Oval 17"/>
            <p:cNvSpPr>
              <a:spLocks noChangeArrowheads="1"/>
            </p:cNvSpPr>
            <p:nvPr/>
          </p:nvSpPr>
          <p:spPr bwMode="auto">
            <a:xfrm>
              <a:off x="2251" y="307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7" name="Oval 18"/>
            <p:cNvSpPr>
              <a:spLocks noChangeArrowheads="1"/>
            </p:cNvSpPr>
            <p:nvPr/>
          </p:nvSpPr>
          <p:spPr bwMode="auto">
            <a:xfrm>
              <a:off x="2551" y="2634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8" name="Oval 19"/>
            <p:cNvSpPr>
              <a:spLocks noChangeArrowheads="1"/>
            </p:cNvSpPr>
            <p:nvPr/>
          </p:nvSpPr>
          <p:spPr bwMode="auto">
            <a:xfrm>
              <a:off x="2811" y="2989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9" name="Oval 20"/>
            <p:cNvSpPr>
              <a:spLocks noChangeArrowheads="1"/>
            </p:cNvSpPr>
            <p:nvPr/>
          </p:nvSpPr>
          <p:spPr bwMode="auto">
            <a:xfrm>
              <a:off x="703" y="2287"/>
              <a:ext cx="2597" cy="1179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70" name="Rectangle 21"/>
            <p:cNvSpPr>
              <a:spLocks noChangeArrowheads="1"/>
            </p:cNvSpPr>
            <p:nvPr/>
          </p:nvSpPr>
          <p:spPr bwMode="auto">
            <a:xfrm>
              <a:off x="3000" y="3308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LAN</a:t>
              </a:r>
            </a:p>
          </p:txBody>
        </p:sp>
      </p:grp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04800" y="1447800"/>
            <a:ext cx="416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A </a:t>
            </a:r>
            <a:r>
              <a:rPr lang="en-US" altLang="x-none" sz="2400" b="1" i="1" dirty="0">
                <a:solidFill>
                  <a:srgbClr val="008000"/>
                </a:solidFill>
                <a:latin typeface="Arial Unicode MS" charset="0"/>
              </a:rPr>
              <a:t>Wide-Area Network</a:t>
            </a: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 (WAN)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connects two or more LANs,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 Unicode MS" charset="0"/>
              </a:rPr>
              <a:t>often over long distances</a:t>
            </a:r>
          </a:p>
        </p:txBody>
      </p:sp>
      <p:grpSp>
        <p:nvGrpSpPr>
          <p:cNvPr id="69637" name="Group 24"/>
          <p:cNvGrpSpPr>
            <a:grpSpLocks/>
          </p:cNvGrpSpPr>
          <p:nvPr/>
        </p:nvGrpSpPr>
        <p:grpSpPr bwMode="auto">
          <a:xfrm>
            <a:off x="4968875" y="1422400"/>
            <a:ext cx="2954338" cy="2387600"/>
            <a:chOff x="3130" y="772"/>
            <a:chExt cx="1861" cy="1504"/>
          </a:xfrm>
        </p:grpSpPr>
        <p:sp>
          <p:nvSpPr>
            <p:cNvPr id="69639" name="Line 25"/>
            <p:cNvSpPr>
              <a:spLocks noChangeShapeType="1"/>
            </p:cNvSpPr>
            <p:nvPr/>
          </p:nvSpPr>
          <p:spPr bwMode="auto">
            <a:xfrm flipV="1">
              <a:off x="3508" y="1136"/>
              <a:ext cx="368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Line 26"/>
            <p:cNvSpPr>
              <a:spLocks noChangeShapeType="1"/>
            </p:cNvSpPr>
            <p:nvPr/>
          </p:nvSpPr>
          <p:spPr bwMode="auto">
            <a:xfrm flipH="1" flipV="1">
              <a:off x="3494" y="1231"/>
              <a:ext cx="164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Line 27"/>
            <p:cNvSpPr>
              <a:spLocks noChangeShapeType="1"/>
            </p:cNvSpPr>
            <p:nvPr/>
          </p:nvSpPr>
          <p:spPr bwMode="auto">
            <a:xfrm>
              <a:off x="4053" y="1450"/>
              <a:ext cx="27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" name="Line 28"/>
            <p:cNvSpPr>
              <a:spLocks noChangeShapeType="1"/>
            </p:cNvSpPr>
            <p:nvPr/>
          </p:nvSpPr>
          <p:spPr bwMode="auto">
            <a:xfrm flipV="1">
              <a:off x="3658" y="1450"/>
              <a:ext cx="409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3" name="Line 29"/>
            <p:cNvSpPr>
              <a:spLocks noChangeShapeType="1"/>
            </p:cNvSpPr>
            <p:nvPr/>
          </p:nvSpPr>
          <p:spPr bwMode="auto">
            <a:xfrm flipH="1">
              <a:off x="4490" y="1122"/>
              <a:ext cx="95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Line 30"/>
            <p:cNvSpPr>
              <a:spLocks noChangeShapeType="1"/>
            </p:cNvSpPr>
            <p:nvPr/>
          </p:nvSpPr>
          <p:spPr bwMode="auto">
            <a:xfrm flipV="1">
              <a:off x="4080" y="1518"/>
              <a:ext cx="410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Oval 31"/>
            <p:cNvSpPr>
              <a:spLocks noChangeArrowheads="1"/>
            </p:cNvSpPr>
            <p:nvPr/>
          </p:nvSpPr>
          <p:spPr bwMode="auto">
            <a:xfrm>
              <a:off x="3430" y="114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6" name="Oval 32"/>
            <p:cNvSpPr>
              <a:spLocks noChangeArrowheads="1"/>
            </p:cNvSpPr>
            <p:nvPr/>
          </p:nvSpPr>
          <p:spPr bwMode="auto">
            <a:xfrm>
              <a:off x="3799" y="104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7" name="Oval 33"/>
            <p:cNvSpPr>
              <a:spLocks noChangeArrowheads="1"/>
            </p:cNvSpPr>
            <p:nvPr/>
          </p:nvSpPr>
          <p:spPr bwMode="auto">
            <a:xfrm>
              <a:off x="3581" y="160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8" name="Oval 34"/>
            <p:cNvSpPr>
              <a:spLocks noChangeArrowheads="1"/>
            </p:cNvSpPr>
            <p:nvPr/>
          </p:nvSpPr>
          <p:spPr bwMode="auto">
            <a:xfrm>
              <a:off x="4005" y="137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9" name="Oval 35"/>
            <p:cNvSpPr>
              <a:spLocks noChangeArrowheads="1"/>
            </p:cNvSpPr>
            <p:nvPr/>
          </p:nvSpPr>
          <p:spPr bwMode="auto">
            <a:xfrm>
              <a:off x="4005" y="178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0" name="Oval 36"/>
            <p:cNvSpPr>
              <a:spLocks noChangeArrowheads="1"/>
            </p:cNvSpPr>
            <p:nvPr/>
          </p:nvSpPr>
          <p:spPr bwMode="auto">
            <a:xfrm>
              <a:off x="4415" y="1442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1" name="Oval 37"/>
            <p:cNvSpPr>
              <a:spLocks noChangeArrowheads="1"/>
            </p:cNvSpPr>
            <p:nvPr/>
          </p:nvSpPr>
          <p:spPr bwMode="auto">
            <a:xfrm>
              <a:off x="4525" y="1047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2" name="Oval 38"/>
            <p:cNvSpPr>
              <a:spLocks noChangeArrowheads="1"/>
            </p:cNvSpPr>
            <p:nvPr/>
          </p:nvSpPr>
          <p:spPr bwMode="auto">
            <a:xfrm>
              <a:off x="3130" y="772"/>
              <a:ext cx="1861" cy="1288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3" name="Rectangle 39"/>
            <p:cNvSpPr>
              <a:spLocks noChangeArrowheads="1"/>
            </p:cNvSpPr>
            <p:nvPr/>
          </p:nvSpPr>
          <p:spPr bwMode="auto">
            <a:xfrm>
              <a:off x="4514" y="2026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LAN</a:t>
              </a:r>
            </a:p>
          </p:txBody>
        </p:sp>
      </p:grpSp>
      <p:sp>
        <p:nvSpPr>
          <p:cNvPr id="69638" name="Footer Placeholder 4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184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Internet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Internet</a:t>
            </a:r>
            <a:r>
              <a:rPr lang="en-US" altLang="x-none" dirty="0"/>
              <a:t> is a WAN which spans the planet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word Internet comes from the term </a:t>
            </a:r>
            <a:r>
              <a:rPr lang="en-US" altLang="x-none" i="1" dirty="0"/>
              <a:t>internetworking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It started as a United States government project, sponsored by the Advanced Research Projects Agency (ARPA)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originally it was called the ARPANET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Internet grew quickly throughout the 1980s and 90s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259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TCP/IP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protocol is a set of rules that determine how things communicate with each other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software that manages Internet communication follows a suite of protocols called </a:t>
            </a:r>
            <a:r>
              <a:rPr lang="en-US" altLang="x-none" i="1" dirty="0"/>
              <a:t>TCP/IP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Internet Protocol</a:t>
            </a:r>
            <a:r>
              <a:rPr lang="en-US" altLang="x-none" dirty="0"/>
              <a:t> (IP) determines the format of the information as it is transferred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Transmission Control Protocol</a:t>
            </a:r>
            <a:r>
              <a:rPr lang="en-US" altLang="x-none" dirty="0"/>
              <a:t> (TCP) dictates how messages are reassembled and handles lost information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TCP/IP details are beyond the scope of this course.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84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IP and Internet Addresses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 dirty="0"/>
              <a:t>Each computer on the Internet has a unique </a:t>
            </a:r>
            <a:r>
              <a:rPr lang="en-US" altLang="x-none" sz="2400" i="1" dirty="0"/>
              <a:t>IP address</a:t>
            </a:r>
            <a:r>
              <a:rPr lang="en-US" altLang="x-none" sz="2400" dirty="0"/>
              <a:t>, such as: </a:t>
            </a:r>
          </a:p>
          <a:p>
            <a:pPr algn="ctr">
              <a:lnSpc>
                <a:spcPct val="90000"/>
              </a:lnSpc>
              <a:spcBef>
                <a:spcPct val="60000"/>
              </a:spcBef>
              <a:buFont typeface="Times" charset="0"/>
              <a:buNone/>
            </a:pPr>
            <a:r>
              <a:rPr lang="en-US" altLang="x-none" sz="2000" dirty="0">
                <a:latin typeface="Courier New" charset="0"/>
              </a:rPr>
              <a:t>204.192.116.2</a:t>
            </a:r>
            <a:endParaRPr lang="en-US" altLang="x-none" sz="18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 dirty="0"/>
              <a:t>Many computers also have a unique Internet name, which also is referred to as an </a:t>
            </a:r>
            <a:r>
              <a:rPr lang="en-US" altLang="x-none" sz="2400" i="1" dirty="0"/>
              <a:t>Internet address</a:t>
            </a:r>
            <a:r>
              <a:rPr lang="en-US" altLang="x-none" sz="2400" dirty="0"/>
              <a:t>:</a:t>
            </a:r>
          </a:p>
          <a:p>
            <a:pPr lvl="1" algn="ctr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x-none" sz="2000" dirty="0">
                <a:latin typeface="Courier New" charset="0"/>
              </a:rPr>
              <a:t>hector.vt.edu</a:t>
            </a:r>
            <a:endParaRPr lang="en-US" altLang="x-none" sz="2000" dirty="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 dirty="0"/>
              <a:t>The first part indicates a particular computer (</a:t>
            </a:r>
            <a:r>
              <a:rPr lang="en-US" altLang="x-none" sz="2400" dirty="0">
                <a:latin typeface="Courier New" charset="0"/>
              </a:rPr>
              <a:t>hector</a:t>
            </a:r>
            <a:r>
              <a:rPr lang="en-US" altLang="x-none" sz="2400" dirty="0"/>
              <a:t>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 dirty="0"/>
              <a:t>The rest is the </a:t>
            </a:r>
            <a:r>
              <a:rPr lang="en-US" altLang="x-none" sz="2400" i="1" dirty="0"/>
              <a:t>domain name</a:t>
            </a:r>
            <a:r>
              <a:rPr lang="en-US" altLang="x-none" sz="2400" dirty="0"/>
              <a:t>, indicating the organization (</a:t>
            </a:r>
            <a:r>
              <a:rPr lang="en-US" altLang="x-none" sz="2400" dirty="0">
                <a:latin typeface="Courier New" charset="0"/>
              </a:rPr>
              <a:t>vt.edu</a:t>
            </a:r>
            <a:r>
              <a:rPr lang="en-US" altLang="x-none" sz="2400" dirty="0"/>
              <a:t>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610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Domain Names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99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dirty="0"/>
              <a:t>The last part of a domain name, called a </a:t>
            </a:r>
            <a:r>
              <a:rPr lang="en-US" altLang="x-none" i="1" dirty="0"/>
              <a:t>top-level domain </a:t>
            </a:r>
            <a:r>
              <a:rPr lang="en-US" altLang="x-none" dirty="0"/>
              <a:t>(TLD), supposedly indicates the type of organization: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514600" y="2562225"/>
            <a:ext cx="42624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edu	educational institution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com	commercial entity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org	non-profit organization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net	network-based organization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838200" y="4114800"/>
            <a:ext cx="29337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Sometimes the suffix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indicates the country: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uk	United Kingdom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au	Australia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ca	Canada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se	Sweden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811713" y="4419600"/>
            <a:ext cx="27654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Additional TLDs have</a:t>
            </a:r>
          </a:p>
          <a:p>
            <a:pPr algn="ctr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been added, including: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biz, info, tv, name</a:t>
            </a:r>
          </a:p>
        </p:txBody>
      </p:sp>
      <p:sp>
        <p:nvSpPr>
          <p:cNvPr id="73734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90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Domain Names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domain name can have several parts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Unique domain names mean that multiple sites can have individual computers with the same local name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When used, an Internet address is translated to an IP address by software called the </a:t>
            </a:r>
            <a:r>
              <a:rPr lang="en-US" altLang="x-none" i="1" dirty="0"/>
              <a:t>Domain Name System</a:t>
            </a:r>
            <a:r>
              <a:rPr lang="en-US" altLang="x-none" dirty="0"/>
              <a:t> (DNS)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There is </a:t>
            </a:r>
            <a:r>
              <a:rPr lang="en-US" altLang="x-none" u="sng" dirty="0"/>
              <a:t>no</a:t>
            </a:r>
            <a:r>
              <a:rPr lang="en-US" altLang="x-none" dirty="0"/>
              <a:t> one-to-one correspondence between the sections of an IP address and the sections of an Internet address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860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World Wide Web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x-none" sz="2400" dirty="0"/>
              <a:t>The </a:t>
            </a:r>
            <a:r>
              <a:rPr lang="en-US" altLang="x-none" sz="2400" i="1" dirty="0"/>
              <a:t>World Wide Web</a:t>
            </a:r>
            <a:r>
              <a:rPr lang="en-US" altLang="x-none" sz="2400" dirty="0"/>
              <a:t> allows many different types of information to be accessed using a common interface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A </a:t>
            </a:r>
            <a:r>
              <a:rPr lang="en-US" altLang="x-none" sz="2400" i="1" dirty="0"/>
              <a:t>browser</a:t>
            </a:r>
            <a:r>
              <a:rPr lang="en-US" altLang="x-none" sz="2400" dirty="0"/>
              <a:t> is a program which accesses network resources and presents them</a:t>
            </a:r>
          </a:p>
          <a:p>
            <a:pPr lvl="1">
              <a:spcBef>
                <a:spcPct val="50000"/>
              </a:spcBef>
            </a:pPr>
            <a:r>
              <a:rPr lang="en-US" altLang="x-none" sz="2000" dirty="0"/>
              <a:t>Popular browsers:  Chrome, Safari, Firefox, Edge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Resources presented include:</a:t>
            </a:r>
          </a:p>
          <a:p>
            <a:pPr lvl="1">
              <a:spcBef>
                <a:spcPct val="50000"/>
              </a:spcBef>
            </a:pPr>
            <a:r>
              <a:rPr lang="en-US" altLang="x-none" sz="2000" dirty="0"/>
              <a:t>text, graphics, video, sound, audio, executable programs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A Web document usually contains </a:t>
            </a:r>
            <a:r>
              <a:rPr lang="en-US" altLang="x-none" sz="2400" i="1" dirty="0"/>
              <a:t>links</a:t>
            </a:r>
            <a:r>
              <a:rPr lang="en-US" altLang="x-none" sz="2400" dirty="0"/>
              <a:t> to other Web documents, creating a </a:t>
            </a:r>
            <a:r>
              <a:rPr lang="en-US" altLang="x-none" sz="2400" i="1" dirty="0"/>
              <a:t>hypermedia</a:t>
            </a:r>
            <a:r>
              <a:rPr lang="en-US" altLang="x-none" sz="2400" dirty="0"/>
              <a:t> environment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The term Web comes from the fact that information is not organized in a linear fashion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8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Sampling (part of “Digitization”)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39939" name="Group 7"/>
          <p:cNvGrpSpPr>
            <a:grpSpLocks/>
          </p:cNvGrpSpPr>
          <p:nvPr/>
        </p:nvGrpSpPr>
        <p:grpSpPr bwMode="auto">
          <a:xfrm>
            <a:off x="1371600" y="1219200"/>
            <a:ext cx="5943600" cy="5029200"/>
            <a:chOff x="1371600" y="1219200"/>
            <a:chExt cx="5943600" cy="5029200"/>
          </a:xfrm>
        </p:grpSpPr>
        <p:sp>
          <p:nvSpPr>
            <p:cNvPr id="39940" name="TextBox 5"/>
            <p:cNvSpPr txBox="1">
              <a:spLocks noChangeArrowheads="1"/>
            </p:cNvSpPr>
            <p:nvPr/>
          </p:nvSpPr>
          <p:spPr bwMode="auto">
            <a:xfrm>
              <a:off x="1371600" y="1219200"/>
              <a:ext cx="5943600" cy="502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39941" name="Picture 6" descr="fig01_04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524000"/>
              <a:ext cx="4800600" cy="4537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9889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World Wide Web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6388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sz="2400" dirty="0"/>
              <a:t>Web documents are often defined using the </a:t>
            </a:r>
            <a:r>
              <a:rPr lang="en-US" altLang="x-none" sz="2400" i="1" dirty="0" err="1"/>
              <a:t>HyperText</a:t>
            </a:r>
            <a:r>
              <a:rPr lang="en-US" altLang="x-none" sz="2400" i="1" dirty="0"/>
              <a:t> Markup Language</a:t>
            </a:r>
            <a:r>
              <a:rPr lang="en-US" altLang="x-none" sz="2400" dirty="0"/>
              <a:t> (HTML)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Information on the Web is found using a </a:t>
            </a:r>
            <a:r>
              <a:rPr lang="en-US" altLang="x-none" sz="2400" i="1" dirty="0"/>
              <a:t>Uniform Resource Locator</a:t>
            </a:r>
            <a:r>
              <a:rPr lang="en-US" altLang="x-none" sz="2400" dirty="0"/>
              <a:t> (URL):</a:t>
            </a:r>
          </a:p>
          <a:p>
            <a:pPr algn="ctr">
              <a:spcBef>
                <a:spcPct val="75000"/>
              </a:spcBef>
              <a:buFont typeface="Times" charset="0"/>
              <a:buNone/>
            </a:pPr>
            <a:r>
              <a:rPr lang="en-US" altLang="x-none" sz="2000" dirty="0">
                <a:latin typeface="Courier New" charset="0"/>
              </a:rPr>
              <a:t>http://www.google.com</a:t>
            </a:r>
          </a:p>
          <a:p>
            <a:pPr algn="ctr">
              <a:spcBef>
                <a:spcPct val="75000"/>
              </a:spcBef>
              <a:buFont typeface="Times" charset="0"/>
              <a:buNone/>
            </a:pPr>
            <a:r>
              <a:rPr lang="en-US" altLang="x-none" sz="2000" dirty="0">
                <a:latin typeface="Courier New" charset="0"/>
              </a:rPr>
              <a:t>http://www.whitehouse.gov/issues/education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A URL specifies a protocol (ex: http), a domain, and possibly specific documents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http is short for hypertext transfer protocol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You can also use browsers with other protocols, such as file-transfer protocol (ftp)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10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Digital Information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Computers store all information digitally: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numbers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text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graphics and images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audio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video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program instructions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In some way, all information is </a:t>
            </a:r>
            <a:r>
              <a:rPr lang="en-US" altLang="x-none" i="1" dirty="0"/>
              <a:t>digitized</a:t>
            </a:r>
            <a:r>
              <a:rPr lang="en-US" altLang="x-none" dirty="0"/>
              <a:t> - broken down into pieces and represented as numbers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Ex: floating-point representations are broken apart into mantissa and exponential components. 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3982A6-3794-488A-BDFA-C943222E6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x-none" kern="0" dirty="0"/>
              <a:t>-</a:t>
            </a:r>
            <a:r>
              <a:rPr lang="en-US" altLang="x-none" i="1" kern="0" dirty="0"/>
              <a:t>1.525     x    10</a:t>
            </a:r>
            <a:r>
              <a:rPr lang="en-US" altLang="x-none" i="1" kern="0" baseline="30000" dirty="0"/>
              <a:t>6</a:t>
            </a:r>
            <a:br>
              <a:rPr lang="en-US" altLang="x-none" i="1" kern="0" baseline="30000" dirty="0"/>
            </a:br>
            <a:r>
              <a:rPr lang="en-US" altLang="x-none" sz="2000" i="1" kern="0" baseline="30000" dirty="0"/>
              <a:t>mantissa	     	      exponent</a:t>
            </a:r>
          </a:p>
        </p:txBody>
      </p:sp>
    </p:spTree>
    <p:extLst>
      <p:ext uri="{BB962C8B-B14F-4D97-AF65-F5344CB8AC3E}">
        <p14:creationId xmlns:p14="http://schemas.microsoft.com/office/powerpoint/2010/main" val="324104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Representing Text Digitally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2438400"/>
          </a:xfrm>
        </p:spPr>
        <p:txBody>
          <a:bodyPr/>
          <a:lstStyle/>
          <a:p>
            <a:r>
              <a:rPr lang="en-US" altLang="x-none" dirty="0"/>
              <a:t>For example, every character is stored as a number, including spaces, digits, and punctuation</a:t>
            </a:r>
          </a:p>
          <a:p>
            <a:pPr>
              <a:spcBef>
                <a:spcPct val="75000"/>
              </a:spcBef>
            </a:pPr>
            <a:r>
              <a:rPr lang="en-US" altLang="x-none" dirty="0"/>
              <a:t>Corresponding upper and lower case letters are separate characters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14600" y="3733800"/>
            <a:ext cx="397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3200" b="1" dirty="0">
                <a:solidFill>
                  <a:srgbClr val="008000"/>
                </a:solidFill>
                <a:latin typeface="Arial Unicode MS" charset="0"/>
              </a:rPr>
              <a:t>H </a:t>
            </a:r>
            <a:r>
              <a:rPr lang="en-US" altLang="x-none" sz="3200" b="1" dirty="0" err="1">
                <a:solidFill>
                  <a:srgbClr val="008000"/>
                </a:solidFill>
                <a:latin typeface="Arial Unicode MS" charset="0"/>
              </a:rPr>
              <a:t>i</a:t>
            </a:r>
            <a:r>
              <a:rPr lang="en-US" altLang="x-none" sz="3200" b="1" dirty="0">
                <a:solidFill>
                  <a:srgbClr val="008000"/>
                </a:solidFill>
                <a:latin typeface="Arial Unicode MS" charset="0"/>
              </a:rPr>
              <a:t> ,   H e a t h e r .</a:t>
            </a:r>
          </a:p>
        </p:txBody>
      </p:sp>
      <p:sp>
        <p:nvSpPr>
          <p:cNvPr id="41988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4267200"/>
            <a:ext cx="6858000" cy="1466850"/>
            <a:chOff x="914400" y="4267200"/>
            <a:chExt cx="6858000" cy="1466850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914400" y="5334000"/>
              <a:ext cx="6858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72   105   44   32   72   101   97   116   104   101   114   46</a:t>
              </a: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 flipV="1">
              <a:off x="1296301" y="4267200"/>
              <a:ext cx="1451223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 flipV="1">
              <a:off x="2286000" y="4343400"/>
              <a:ext cx="919805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5191688" y="4267200"/>
              <a:ext cx="381901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6031870" y="4267200"/>
              <a:ext cx="1374843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V="1">
              <a:off x="3276600" y="4267200"/>
              <a:ext cx="533401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flipV="1">
              <a:off x="4427887" y="4343400"/>
              <a:ext cx="67913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7"/>
            <p:cNvSpPr>
              <a:spLocks noChangeShapeType="1"/>
            </p:cNvSpPr>
            <p:nvPr/>
          </p:nvSpPr>
          <p:spPr bwMode="auto">
            <a:xfrm flipV="1">
              <a:off x="1828800" y="4343400"/>
              <a:ext cx="1143000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7"/>
            <p:cNvSpPr>
              <a:spLocks noChangeShapeType="1"/>
            </p:cNvSpPr>
            <p:nvPr/>
          </p:nvSpPr>
          <p:spPr bwMode="auto">
            <a:xfrm flipV="1">
              <a:off x="2819400" y="4267200"/>
              <a:ext cx="685800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7"/>
            <p:cNvSpPr>
              <a:spLocks noChangeShapeType="1"/>
            </p:cNvSpPr>
            <p:nvPr/>
          </p:nvSpPr>
          <p:spPr bwMode="auto">
            <a:xfrm flipV="1">
              <a:off x="3886200" y="4343400"/>
              <a:ext cx="304800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7"/>
            <p:cNvSpPr>
              <a:spLocks noChangeShapeType="1"/>
            </p:cNvSpPr>
            <p:nvPr/>
          </p:nvSpPr>
          <p:spPr bwMode="auto">
            <a:xfrm flipH="1" flipV="1">
              <a:off x="4876800" y="4343400"/>
              <a:ext cx="76200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7"/>
            <p:cNvSpPr>
              <a:spLocks noChangeShapeType="1"/>
            </p:cNvSpPr>
            <p:nvPr/>
          </p:nvSpPr>
          <p:spPr bwMode="auto">
            <a:xfrm flipH="1" flipV="1">
              <a:off x="5486400" y="4267200"/>
              <a:ext cx="685800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7"/>
            <p:cNvSpPr>
              <a:spLocks noChangeShapeType="1"/>
            </p:cNvSpPr>
            <p:nvPr/>
          </p:nvSpPr>
          <p:spPr bwMode="auto">
            <a:xfrm flipH="1" flipV="1">
              <a:off x="5791200" y="4267200"/>
              <a:ext cx="1066800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1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Numbers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2578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sz="2400" dirty="0"/>
              <a:t>Once information has been digitized, it is represented and stored in memory using the </a:t>
            </a:r>
            <a:r>
              <a:rPr lang="en-US" altLang="x-none" sz="2400" i="1" dirty="0"/>
              <a:t>binary number system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A single binary digit (0 or 1) is called a </a:t>
            </a:r>
            <a:r>
              <a:rPr lang="en-US" altLang="x-none" sz="2400" i="1" dirty="0"/>
              <a:t>bit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Devices that store and move information are cheaper and more reliable if they have to represent only two states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A single bit can represent two possible states, like a light bulb that is either on (1) or off (0)</a:t>
            </a:r>
          </a:p>
          <a:p>
            <a:pPr>
              <a:spcBef>
                <a:spcPct val="75000"/>
              </a:spcBef>
            </a:pPr>
            <a:r>
              <a:rPr lang="en-US" altLang="x-none" sz="2400" dirty="0"/>
              <a:t>Permutations of bits are used to store values on a larger scale (ex: decimal).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931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Bit Permutations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7575" y="1371600"/>
            <a:ext cx="881063" cy="1265238"/>
            <a:chOff x="809" y="864"/>
            <a:chExt cx="555" cy="797"/>
          </a:xfrm>
        </p:grpSpPr>
        <p:sp>
          <p:nvSpPr>
            <p:cNvPr id="44048" name="Rectangle 4"/>
            <p:cNvSpPr>
              <a:spLocks noChangeArrowheads="1"/>
            </p:cNvSpPr>
            <p:nvPr/>
          </p:nvSpPr>
          <p:spPr bwMode="auto">
            <a:xfrm>
              <a:off x="809" y="864"/>
              <a:ext cx="5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 dirty="0">
                  <a:solidFill>
                    <a:srgbClr val="008000"/>
                  </a:solidFill>
                  <a:latin typeface="Arial Unicode MS" charset="0"/>
                </a:rPr>
                <a:t>1 bit</a:t>
              </a:r>
            </a:p>
          </p:txBody>
        </p:sp>
        <p:sp>
          <p:nvSpPr>
            <p:cNvPr id="44049" name="Text Box 5"/>
            <p:cNvSpPr txBox="1">
              <a:spLocks noChangeArrowheads="1"/>
            </p:cNvSpPr>
            <p:nvPr/>
          </p:nvSpPr>
          <p:spPr bwMode="auto">
            <a:xfrm>
              <a:off x="939" y="1143"/>
              <a:ext cx="2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387600" y="1371600"/>
            <a:ext cx="1036638" cy="1995488"/>
            <a:chOff x="1735" y="864"/>
            <a:chExt cx="653" cy="1257"/>
          </a:xfrm>
        </p:grpSpPr>
        <p:sp>
          <p:nvSpPr>
            <p:cNvPr id="44046" name="Rectangle 7"/>
            <p:cNvSpPr>
              <a:spLocks noChangeArrowheads="1"/>
            </p:cNvSpPr>
            <p:nvPr/>
          </p:nvSpPr>
          <p:spPr bwMode="auto">
            <a:xfrm>
              <a:off x="1735" y="864"/>
              <a:ext cx="6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 dirty="0">
                  <a:solidFill>
                    <a:srgbClr val="008000"/>
                  </a:solidFill>
                  <a:latin typeface="Arial Unicode MS" charset="0"/>
                </a:rPr>
                <a:t>2 bits</a:t>
              </a:r>
            </a:p>
          </p:txBody>
        </p:sp>
        <p:sp>
          <p:nvSpPr>
            <p:cNvPr id="44047" name="Text Box 8"/>
            <p:cNvSpPr txBox="1">
              <a:spLocks noChangeArrowheads="1"/>
            </p:cNvSpPr>
            <p:nvPr/>
          </p:nvSpPr>
          <p:spPr bwMode="auto">
            <a:xfrm>
              <a:off x="1854" y="1143"/>
              <a:ext cx="3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976688" y="1371600"/>
            <a:ext cx="1036637" cy="3455988"/>
            <a:chOff x="2736" y="864"/>
            <a:chExt cx="653" cy="2177"/>
          </a:xfrm>
        </p:grpSpPr>
        <p:sp>
          <p:nvSpPr>
            <p:cNvPr id="44044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6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3 bits</a:t>
              </a:r>
            </a:p>
          </p:txBody>
        </p:sp>
        <p:sp>
          <p:nvSpPr>
            <p:cNvPr id="44045" name="Text Box 11"/>
            <p:cNvSpPr txBox="1">
              <a:spLocks noChangeArrowheads="1"/>
            </p:cNvSpPr>
            <p:nvPr/>
          </p:nvSpPr>
          <p:spPr bwMode="auto">
            <a:xfrm>
              <a:off x="2807" y="1143"/>
              <a:ext cx="500" cy="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011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111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556250" y="1371600"/>
            <a:ext cx="2063750" cy="3455988"/>
            <a:chOff x="3731" y="864"/>
            <a:chExt cx="1300" cy="2177"/>
          </a:xfrm>
        </p:grpSpPr>
        <p:sp>
          <p:nvSpPr>
            <p:cNvPr id="44040" name="Rectangle 13"/>
            <p:cNvSpPr>
              <a:spLocks noChangeArrowheads="1"/>
            </p:cNvSpPr>
            <p:nvPr/>
          </p:nvSpPr>
          <p:spPr bwMode="auto">
            <a:xfrm>
              <a:off x="4043" y="864"/>
              <a:ext cx="6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4 bits</a:t>
              </a:r>
            </a:p>
          </p:txBody>
        </p:sp>
        <p:grpSp>
          <p:nvGrpSpPr>
            <p:cNvPr id="44041" name="Group 14"/>
            <p:cNvGrpSpPr>
              <a:grpSpLocks/>
            </p:cNvGrpSpPr>
            <p:nvPr/>
          </p:nvGrpSpPr>
          <p:grpSpPr bwMode="auto">
            <a:xfrm>
              <a:off x="3731" y="1143"/>
              <a:ext cx="1300" cy="1898"/>
              <a:chOff x="3936" y="1442"/>
              <a:chExt cx="1300" cy="1898"/>
            </a:xfrm>
          </p:grpSpPr>
          <p:sp>
            <p:nvSpPr>
              <p:cNvPr id="44042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442"/>
                <a:ext cx="628" cy="1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0001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0010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0011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0100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0101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0110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 dirty="0">
                    <a:latin typeface="Arial Unicode MS" charset="0"/>
                  </a:rPr>
                  <a:t>0111</a:t>
                </a:r>
              </a:p>
            </p:txBody>
          </p:sp>
          <p:sp>
            <p:nvSpPr>
              <p:cNvPr id="44043" name="Text Box 16"/>
              <p:cNvSpPr txBox="1">
                <a:spLocks noChangeArrowheads="1"/>
              </p:cNvSpPr>
              <p:nvPr/>
            </p:nvSpPr>
            <p:spPr bwMode="auto">
              <a:xfrm>
                <a:off x="4608" y="1442"/>
                <a:ext cx="628" cy="1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1011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1111</a:t>
                </a:r>
              </a:p>
            </p:txBody>
          </p:sp>
        </p:grp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76275" y="5183188"/>
            <a:ext cx="74590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Bit-based storage is quite powerful – </a:t>
            </a:r>
            <a:b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</a:b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each additional bit </a:t>
            </a:r>
            <a:r>
              <a:rPr lang="en-US" altLang="x-none" sz="2000" b="1" i="1" dirty="0">
                <a:solidFill>
                  <a:srgbClr val="008000"/>
                </a:solidFill>
                <a:latin typeface="Arial Unicode MS" charset="0"/>
              </a:rPr>
              <a:t>doubles</a:t>
            </a: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 the number of possible permutations</a:t>
            </a:r>
          </a:p>
        </p:txBody>
      </p:sp>
      <p:sp>
        <p:nvSpPr>
          <p:cNvPr id="44039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579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Bit Permutations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218281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Each permutation can represent a particular item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There are 2</a:t>
            </a:r>
            <a:r>
              <a:rPr lang="en-US" altLang="x-none" baseline="50000" dirty="0"/>
              <a:t>N</a:t>
            </a:r>
            <a:r>
              <a:rPr lang="en-US" altLang="x-none" dirty="0"/>
              <a:t> permutations of N bits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Therefore, N bits are needed to represent 2</a:t>
            </a:r>
            <a:r>
              <a:rPr lang="en-US" altLang="x-none" baseline="50000" dirty="0"/>
              <a:t>N</a:t>
            </a:r>
            <a:r>
              <a:rPr lang="en-US" altLang="x-none" dirty="0"/>
              <a:t> unique items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781675" y="3311525"/>
            <a:ext cx="1992313" cy="2632075"/>
            <a:chOff x="5781675" y="3311525"/>
            <a:chExt cx="1992313" cy="2632075"/>
          </a:xfrm>
        </p:grpSpPr>
        <p:sp>
          <p:nvSpPr>
            <p:cNvPr id="45065" name="Text Box 4"/>
            <p:cNvSpPr txBox="1">
              <a:spLocks noChangeArrowheads="1"/>
            </p:cNvSpPr>
            <p:nvPr/>
          </p:nvSpPr>
          <p:spPr bwMode="auto">
            <a:xfrm>
              <a:off x="5797550" y="3311525"/>
              <a:ext cx="1814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  <a:r>
                <a:rPr lang="en-US" altLang="x-none" sz="2400" b="1" baseline="30000" dirty="0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en-US" altLang="x-none" sz="2400" b="1" dirty="0">
                  <a:solidFill>
                    <a:srgbClr val="008000"/>
                  </a:solidFill>
                  <a:latin typeface="Times New Roman" charset="0"/>
                </a:rPr>
                <a:t> =  2 items</a:t>
              </a:r>
            </a:p>
          </p:txBody>
        </p:sp>
        <p:sp>
          <p:nvSpPr>
            <p:cNvPr id="45066" name="Text Box 5"/>
            <p:cNvSpPr txBox="1">
              <a:spLocks noChangeArrowheads="1"/>
            </p:cNvSpPr>
            <p:nvPr/>
          </p:nvSpPr>
          <p:spPr bwMode="auto">
            <a:xfrm>
              <a:off x="5781675" y="3854450"/>
              <a:ext cx="1814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30000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=  4 items</a:t>
              </a:r>
            </a:p>
          </p:txBody>
        </p:sp>
        <p:sp>
          <p:nvSpPr>
            <p:cNvPr id="45067" name="Text Box 6"/>
            <p:cNvSpPr txBox="1">
              <a:spLocks noChangeArrowheads="1"/>
            </p:cNvSpPr>
            <p:nvPr/>
          </p:nvSpPr>
          <p:spPr bwMode="auto">
            <a:xfrm>
              <a:off x="5781675" y="4398963"/>
              <a:ext cx="1839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3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 =  8 items</a:t>
              </a:r>
            </a:p>
          </p:txBody>
        </p:sp>
        <p:sp>
          <p:nvSpPr>
            <p:cNvPr id="45068" name="Text Box 7"/>
            <p:cNvSpPr txBox="1">
              <a:spLocks noChangeArrowheads="1"/>
            </p:cNvSpPr>
            <p:nvPr/>
          </p:nvSpPr>
          <p:spPr bwMode="auto">
            <a:xfrm>
              <a:off x="5781675" y="4941888"/>
              <a:ext cx="199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4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 =  16 items</a:t>
              </a:r>
            </a:p>
          </p:txBody>
        </p:sp>
        <p:sp>
          <p:nvSpPr>
            <p:cNvPr id="45069" name="Text Box 8"/>
            <p:cNvSpPr txBox="1">
              <a:spLocks noChangeArrowheads="1"/>
            </p:cNvSpPr>
            <p:nvPr/>
          </p:nvSpPr>
          <p:spPr bwMode="auto">
            <a:xfrm>
              <a:off x="5781675" y="5486400"/>
              <a:ext cx="199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5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 =  32 items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85875" y="3124200"/>
            <a:ext cx="4021138" cy="2830513"/>
            <a:chOff x="762" y="1874"/>
            <a:chExt cx="2533" cy="1783"/>
          </a:xfrm>
        </p:grpSpPr>
        <p:sp>
          <p:nvSpPr>
            <p:cNvPr id="45062" name="Text Box 10"/>
            <p:cNvSpPr txBox="1">
              <a:spLocks noChangeArrowheads="1"/>
            </p:cNvSpPr>
            <p:nvPr/>
          </p:nvSpPr>
          <p:spPr bwMode="auto">
            <a:xfrm>
              <a:off x="2592" y="1874"/>
              <a:ext cx="703" cy="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1 bit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3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4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5 bits ?</a:t>
              </a:r>
            </a:p>
          </p:txBody>
        </p:sp>
        <p:sp>
          <p:nvSpPr>
            <p:cNvPr id="45063" name="Text Box 11"/>
            <p:cNvSpPr txBox="1">
              <a:spLocks noChangeArrowheads="1"/>
            </p:cNvSpPr>
            <p:nvPr/>
          </p:nvSpPr>
          <p:spPr bwMode="auto">
            <a:xfrm>
              <a:off x="762" y="2321"/>
              <a:ext cx="133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Times New Roman" charset="0"/>
                </a:rPr>
                <a:t>How many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Times New Roman" charset="0"/>
                </a:rPr>
                <a:t>items can be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dirty="0">
                  <a:solidFill>
                    <a:srgbClr val="008000"/>
                  </a:solidFill>
                  <a:latin typeface="Times New Roman" charset="0"/>
                </a:rPr>
                <a:t>represented by</a:t>
              </a:r>
            </a:p>
          </p:txBody>
        </p:sp>
        <p:sp>
          <p:nvSpPr>
            <p:cNvPr id="45064" name="AutoShape 12"/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solidFill>
                  <a:schemeClr val="hlink"/>
                </a:solidFill>
                <a:latin typeface="Times New Roman" charset="0"/>
              </a:endParaRPr>
            </a:p>
          </p:txBody>
        </p:sp>
      </p:grpSp>
      <p:sp>
        <p:nvSpPr>
          <p:cNvPr id="45061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818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2462</Words>
  <Application>Microsoft Office PowerPoint</Application>
  <PresentationFormat>On-screen Show (4:3)</PresentationFormat>
  <Paragraphs>369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 Unicode MS</vt:lpstr>
      <vt:lpstr>Arial</vt:lpstr>
      <vt:lpstr>Calibri</vt:lpstr>
      <vt:lpstr>Courier New</vt:lpstr>
      <vt:lpstr>Times</vt:lpstr>
      <vt:lpstr>Times New Roman</vt:lpstr>
      <vt:lpstr>Wingdings</vt:lpstr>
      <vt:lpstr>Default Design</vt:lpstr>
      <vt:lpstr>Custom Design</vt:lpstr>
      <vt:lpstr>Software Categories</vt:lpstr>
      <vt:lpstr>Analog vs. Digital Data</vt:lpstr>
      <vt:lpstr>Analog Information</vt:lpstr>
      <vt:lpstr>Sampling (part of “Digitization”)</vt:lpstr>
      <vt:lpstr>Digital Information</vt:lpstr>
      <vt:lpstr>Representing Text Digitally</vt:lpstr>
      <vt:lpstr>Binary Numbers</vt:lpstr>
      <vt:lpstr>Bit Permutations</vt:lpstr>
      <vt:lpstr>Bit Permutations</vt:lpstr>
      <vt:lpstr>Quick Check</vt:lpstr>
      <vt:lpstr>Quick Check</vt:lpstr>
      <vt:lpstr>Outline</vt:lpstr>
      <vt:lpstr>A Computer Specification</vt:lpstr>
      <vt:lpstr>Computer Architecture</vt:lpstr>
      <vt:lpstr>Memory</vt:lpstr>
      <vt:lpstr>Storing Information</vt:lpstr>
      <vt:lpstr>Storage Capacity</vt:lpstr>
      <vt:lpstr>Memory</vt:lpstr>
      <vt:lpstr>Hard Disk Drive</vt:lpstr>
      <vt:lpstr>RAM vs. ROM</vt:lpstr>
      <vt:lpstr>Compact Discs</vt:lpstr>
      <vt:lpstr>DVDs</vt:lpstr>
      <vt:lpstr>Legacy Technology</vt:lpstr>
      <vt:lpstr>The Central Processing Unit</vt:lpstr>
      <vt:lpstr>The Central Processing Unit</vt:lpstr>
      <vt:lpstr>Monitor/ Display Unit</vt:lpstr>
      <vt:lpstr>Outline</vt:lpstr>
      <vt:lpstr>Networks</vt:lpstr>
      <vt:lpstr>Network Connections</vt:lpstr>
      <vt:lpstr>Network Connections</vt:lpstr>
      <vt:lpstr>A Computer Network</vt:lpstr>
      <vt:lpstr>Local-Area Networks</vt:lpstr>
      <vt:lpstr>Wide-Area Networks</vt:lpstr>
      <vt:lpstr>The Internet</vt:lpstr>
      <vt:lpstr>TCP/IP</vt:lpstr>
      <vt:lpstr>IP and Internet Addresses</vt:lpstr>
      <vt:lpstr>Domain Names</vt:lpstr>
      <vt:lpstr>Domain Names</vt:lpstr>
      <vt:lpstr>The World Wide Web</vt:lpstr>
      <vt:lpstr>The World Wide Web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Andrew Karem</cp:lastModifiedBy>
  <cp:revision>155</cp:revision>
  <dcterms:created xsi:type="dcterms:W3CDTF">2014-02-27T13:35:41Z</dcterms:created>
  <dcterms:modified xsi:type="dcterms:W3CDTF">2023-01-04T00:40:01Z</dcterms:modified>
</cp:coreProperties>
</file>