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38"/>
  </p:notesMasterIdLst>
  <p:handoutMasterIdLst>
    <p:handoutMasterId r:id="rId39"/>
  </p:handoutMasterIdLst>
  <p:sldIdLst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74"/>
  </p:normalViewPr>
  <p:slideViewPr>
    <p:cSldViewPr>
      <p:cViewPr varScale="1">
        <p:scale>
          <a:sx n="119" d="100"/>
          <a:sy n="119" d="100"/>
        </p:scale>
        <p:origin x="11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9C54975-BA7B-0445-B50E-50607185CE3A}" type="datetime1">
              <a:rPr lang="en-US" altLang="x-none"/>
              <a:pPr/>
              <a:t>1/3/2023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1EAB2E5-0502-9841-8377-73CCFAA9BE2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C21BB84-D16E-4B43-BBAB-EBC92793D6B9}" type="datetime1">
              <a:rPr lang="en-US" altLang="x-none"/>
              <a:pPr/>
              <a:t>1/3/2023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9C322C0-F809-8D41-882A-03330DCD982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C558A2C-AA81-B44C-BD33-4163F25CD26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33</a:t>
            </a:fld>
            <a:endParaRPr lang="en-US" altLang="x-none">
              <a:latin typeface="Arial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8559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717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3283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915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6F93E-4233-0A41-83DA-D6CB3A70FAE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014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4C092F-3552-A843-9E61-FB291AFB60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09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9DA31-B70A-0B44-9CF6-9EDAE2FC0A1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7852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BBB1D-9C06-DE41-A399-C7490FB66C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362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04FDE-6069-B440-A1AF-7B937D84548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2692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6AE4D-2E32-EA4B-AB9E-5357F95E300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7972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4496-602B-B648-A56C-19AA22BD535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5364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4AC89-429D-684B-8B40-E77EE8C599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599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14487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444A7-9250-E741-9FEE-C1FDE3ACDD0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3694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A3B90-ABE6-3F40-B430-399B7FE8CB0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0921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F767E-E8AB-C441-9EFE-BB8E066A9E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962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3289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900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2024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3757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176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6218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3325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 smtClean="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x-none" altLang="x-non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0D362AA-DE08-2442-9ED7-F0CE1CC1C0D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667000" y="1293813"/>
            <a:ext cx="507841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Computer Processing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Hardware Components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Networks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The Java Programming Language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Program Development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Object-Oriented Programming</a:t>
            </a: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1828800" y="32559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7782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10282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Identifiers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Sometimes the programmer chooses the </a:t>
            </a:r>
            <a:r>
              <a:rPr lang="en-US" altLang="x-none" dirty="0" err="1"/>
              <a:t>identifer</a:t>
            </a:r>
            <a:r>
              <a:rPr lang="en-US" altLang="x-none" dirty="0"/>
              <a:t>(such as </a:t>
            </a:r>
            <a:r>
              <a:rPr lang="en-US" altLang="x-none" dirty="0">
                <a:latin typeface="Courier New" charset="0"/>
              </a:rPr>
              <a:t>Lincoln</a:t>
            </a:r>
            <a:r>
              <a:rPr lang="en-US" altLang="x-none" dirty="0"/>
              <a:t>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Sometimes we are using another programmer's code, so we use the identifiers that he or she chose (such as </a:t>
            </a:r>
            <a:r>
              <a:rPr lang="en-US" altLang="x-none" dirty="0" err="1">
                <a:latin typeface="Courier New" charset="0"/>
              </a:rPr>
              <a:t>println</a:t>
            </a:r>
            <a:r>
              <a:rPr lang="en-US" altLang="x-none" dirty="0"/>
              <a:t>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Often we use special identifiers called </a:t>
            </a:r>
            <a:r>
              <a:rPr lang="en-US" altLang="x-none" i="1" dirty="0"/>
              <a:t>reserved words</a:t>
            </a:r>
            <a:r>
              <a:rPr lang="en-US" altLang="x-none" dirty="0"/>
              <a:t> that already have a predefined meaning in the language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reserved word cannot be used in any other way</a:t>
            </a:r>
          </a:p>
        </p:txBody>
      </p:sp>
      <p:sp>
        <p:nvSpPr>
          <p:cNvPr id="870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1099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Reserved Words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1101725"/>
          </a:xfrm>
          <a:noFill/>
        </p:spPr>
        <p:txBody>
          <a:bodyPr lIns="92075" tIns="46038" rIns="92075" bIns="46038"/>
          <a:lstStyle/>
          <a:p>
            <a:r>
              <a:rPr lang="en-US" altLang="x-none" dirty="0"/>
              <a:t>The Java reserved words: 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14400" y="2006600"/>
            <a:ext cx="1281113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</a:rPr>
              <a:t>abstract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 err="1">
                <a:latin typeface="Courier New" charset="0"/>
              </a:rPr>
              <a:t>boolean</a:t>
            </a:r>
            <a:endParaRPr lang="en-US" altLang="x-none" sz="1800" b="1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</a:rPr>
              <a:t>break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</a:rPr>
              <a:t>byte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</a:rPr>
              <a:t>case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</a:rPr>
              <a:t>catch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</a:rPr>
              <a:t>char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</a:rPr>
              <a:t>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</a:rPr>
              <a:t>const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</a:rPr>
              <a:t>default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</a:rPr>
              <a:t>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</a:rPr>
              <a:t>double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641600" y="2006600"/>
            <a:ext cx="15557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enum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extends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final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finally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float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goto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if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implements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import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instanceof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int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530725" y="2006600"/>
            <a:ext cx="14192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interface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native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new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null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package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protected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public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return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short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static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strictfp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super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6330950" y="2006600"/>
            <a:ext cx="1830388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switch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synchronized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this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throw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throws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transient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try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void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volatile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while</a:t>
            </a:r>
          </a:p>
        </p:txBody>
      </p:sp>
      <p:sp>
        <p:nvSpPr>
          <p:cNvPr id="88071" name="Footer Placeholder 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92554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89091" name="TextBox 5"/>
          <p:cNvSpPr txBox="1">
            <a:spLocks noChangeArrowheads="1"/>
          </p:cNvSpPr>
          <p:nvPr/>
        </p:nvSpPr>
        <p:spPr bwMode="auto">
          <a:xfrm>
            <a:off x="381000" y="121920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Which of the following are valid Java identifiers?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95600" y="1981200"/>
            <a:ext cx="3108543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1 grade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2 quizGrade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3 NetworkConnection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4 frame2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5 3rdTestScore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6 MAXIMUM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7 MIN_CAPACITY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8 student#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9 Shelves1&amp;2</a:t>
            </a:r>
          </a:p>
        </p:txBody>
      </p:sp>
    </p:spTree>
    <p:extLst>
      <p:ext uri="{BB962C8B-B14F-4D97-AF65-F5344CB8AC3E}">
        <p14:creationId xmlns:p14="http://schemas.microsoft.com/office/powerpoint/2010/main" val="273018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90115" name="TextBox 5"/>
          <p:cNvSpPr txBox="1">
            <a:spLocks noChangeArrowheads="1"/>
          </p:cNvSpPr>
          <p:nvPr/>
        </p:nvSpPr>
        <p:spPr bwMode="auto">
          <a:xfrm>
            <a:off x="381000" y="121920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Which of the following are valid Java identifiers?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90116" name="TextBox 4"/>
          <p:cNvSpPr txBox="1">
            <a:spLocks noChangeArrowheads="1"/>
          </p:cNvSpPr>
          <p:nvPr/>
        </p:nvSpPr>
        <p:spPr bwMode="auto">
          <a:xfrm>
            <a:off x="914400" y="1981200"/>
            <a:ext cx="280076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grade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quizGrade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NetworkConnection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frame2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3rdTestScore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MAXIMUM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MIN_CAPACITY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student#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Shelves1&amp;2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21113" y="2001838"/>
            <a:ext cx="92685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solidFill>
                  <a:srgbClr val="FF0000"/>
                </a:solidFill>
              </a:rPr>
              <a:t>Invalid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solidFill>
                  <a:srgbClr val="FF0000"/>
                </a:solidFill>
              </a:rPr>
              <a:t>Invalid</a:t>
            </a:r>
            <a:endParaRPr lang="en-US" altLang="x-none" sz="2000"/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solidFill>
                  <a:srgbClr val="FF0000"/>
                </a:solidFill>
              </a:rPr>
              <a:t>Invalid</a:t>
            </a:r>
            <a:endParaRPr lang="en-US" altLang="x-none" sz="2000"/>
          </a:p>
        </p:txBody>
      </p:sp>
    </p:spTree>
    <p:extLst>
      <p:ext uri="{BB962C8B-B14F-4D97-AF65-F5344CB8AC3E}">
        <p14:creationId xmlns:p14="http://schemas.microsoft.com/office/powerpoint/2010/main" val="248898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90115" name="TextBox 5"/>
          <p:cNvSpPr txBox="1">
            <a:spLocks noChangeArrowheads="1"/>
          </p:cNvSpPr>
          <p:nvPr/>
        </p:nvSpPr>
        <p:spPr bwMode="auto">
          <a:xfrm>
            <a:off x="381000" y="121920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Which of the following are valid Java identifiers?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90116" name="TextBox 4"/>
          <p:cNvSpPr txBox="1">
            <a:spLocks noChangeArrowheads="1"/>
          </p:cNvSpPr>
          <p:nvPr/>
        </p:nvSpPr>
        <p:spPr bwMode="auto">
          <a:xfrm>
            <a:off x="914400" y="1981200"/>
            <a:ext cx="2800767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grade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quizGrade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NetworkConnection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frame2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3rdTestScore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MAXIMUM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MIN_CAPACITY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student#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Shelves1&amp;2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21113" y="2001838"/>
            <a:ext cx="480218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solidFill>
                  <a:srgbClr val="FF0000"/>
                </a:solidFill>
              </a:rPr>
              <a:t>Invalid </a:t>
            </a:r>
            <a:r>
              <a:rPr lang="en-US" altLang="x-none" sz="2000"/>
              <a:t>– cannot begin with a digit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/>
              <a:t>Valid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solidFill>
                  <a:srgbClr val="FF0000"/>
                </a:solidFill>
              </a:rPr>
              <a:t>Invalid </a:t>
            </a:r>
            <a:r>
              <a:rPr lang="en-US" altLang="x-none" sz="2000"/>
              <a:t>– cannot contain the '#' character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000">
                <a:solidFill>
                  <a:srgbClr val="FF0000"/>
                </a:solidFill>
              </a:rPr>
              <a:t>Invalid </a:t>
            </a:r>
            <a:r>
              <a:rPr lang="en-US" altLang="x-none" sz="2000"/>
              <a:t>– cannot contain the '&amp;' character</a:t>
            </a:r>
          </a:p>
        </p:txBody>
      </p:sp>
    </p:spTree>
    <p:extLst>
      <p:ext uri="{BB962C8B-B14F-4D97-AF65-F5344CB8AC3E}">
        <p14:creationId xmlns:p14="http://schemas.microsoft.com/office/powerpoint/2010/main" val="347756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White Space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 dirty="0"/>
              <a:t>Spaces, blank lines, and tabs are called </a:t>
            </a:r>
            <a:r>
              <a:rPr lang="en-US" altLang="x-none" i="1" dirty="0"/>
              <a:t>white space</a:t>
            </a:r>
            <a:endParaRPr lang="en-US" altLang="x-none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 dirty="0"/>
              <a:t>White space is used to separate words and symbols in a program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 dirty="0"/>
              <a:t>Extra white space is ignored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 dirty="0"/>
              <a:t>A valid Java program can be formatted many ways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 dirty="0"/>
              <a:t>Programs should be formatted to enhance readability, using consistent indentation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9113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6811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667000" y="1293813"/>
            <a:ext cx="507841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Computer Processing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Hardware Components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Networks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The Java Programming Language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Program Development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Object-Oriented Programming</a:t>
            </a: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1828800" y="3886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9216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8602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Program Development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mechanics of developing a program include several activities: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writing the program in a specific programming language (such as Java)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translating the program into a form that the computer can execute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investigating and fixing various types of errors that can occur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Software tools can be used to help with all parts of this process</a:t>
            </a:r>
          </a:p>
        </p:txBody>
      </p:sp>
      <p:sp>
        <p:nvSpPr>
          <p:cNvPr id="9318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3729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Language Levels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4495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 dirty="0"/>
              <a:t>There are four programming language levels: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machine language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assembly language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high-level language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fourth-generation language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Each type of CPU has its own specific </a:t>
            </a:r>
            <a:r>
              <a:rPr lang="en-US" altLang="x-none" i="1" dirty="0"/>
              <a:t>machine language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 other levels were created to make it easier for a human being to read and write programs</a:t>
            </a:r>
          </a:p>
        </p:txBody>
      </p:sp>
      <p:sp>
        <p:nvSpPr>
          <p:cNvPr id="9421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5718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Programming Languages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5626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Each type of CPU executes only a particular </a:t>
            </a:r>
            <a:r>
              <a:rPr lang="en-US" altLang="x-none" i="1" dirty="0"/>
              <a:t>machine language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A program must be translated into machine language before it can be executed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A </a:t>
            </a:r>
            <a:r>
              <a:rPr lang="en-US" altLang="x-none" i="1" dirty="0"/>
              <a:t>compiler</a:t>
            </a:r>
            <a:r>
              <a:rPr lang="en-US" altLang="x-none" dirty="0"/>
              <a:t> is a software tool which translates </a:t>
            </a:r>
            <a:r>
              <a:rPr lang="en-US" altLang="x-none" i="1" dirty="0"/>
              <a:t>source code</a:t>
            </a:r>
            <a:r>
              <a:rPr lang="en-US" altLang="x-none" dirty="0"/>
              <a:t> into a specific target language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Sometimes, that target language is the machine language for a particular CPU type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 b="1" dirty="0"/>
              <a:t>The Java approach is somewhat different.</a:t>
            </a:r>
          </a:p>
        </p:txBody>
      </p:sp>
      <p:sp>
        <p:nvSpPr>
          <p:cNvPr id="9523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562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Java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Java programming language was created by Sun Microsystems, Inc.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It was introduced in 1995 and its popularity grew throughout the early 2000s.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programming language</a:t>
            </a:r>
            <a:r>
              <a:rPr lang="en-US" altLang="x-none" dirty="0"/>
              <a:t> specifies the words and symbols that we can use to write a program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programming language employs a set of rules that dictate how the words and symbols can be put together to form valid </a:t>
            </a:r>
            <a:r>
              <a:rPr lang="en-US" altLang="x-none" i="1" dirty="0"/>
              <a:t>program statements</a:t>
            </a:r>
            <a:endParaRPr lang="en-US" altLang="x-none" dirty="0"/>
          </a:p>
        </p:txBody>
      </p:sp>
      <p:sp>
        <p:nvSpPr>
          <p:cNvPr id="7885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9371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 dirty="0"/>
              <a:t>Java Translation </a:t>
            </a:r>
            <a:r>
              <a:rPr lang="en-US" altLang="x-none" b="1" dirty="0"/>
              <a:t>(IMPORTANT!)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410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The Java compiler translates Java source code into an </a:t>
            </a:r>
            <a:r>
              <a:rPr lang="en-US" altLang="x-none" i="1" dirty="0"/>
              <a:t>intermediate</a:t>
            </a:r>
            <a:r>
              <a:rPr lang="en-US" altLang="x-none" dirty="0"/>
              <a:t> representation called </a:t>
            </a:r>
            <a:r>
              <a:rPr lang="en-US" altLang="x-none" b="1" i="1" dirty="0"/>
              <a:t>bytecode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Java bytecode is not the machine language for any traditional CPU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Bytecode is executed by the </a:t>
            </a:r>
            <a:r>
              <a:rPr lang="en-US" altLang="x-none" i="1" dirty="0"/>
              <a:t>Java Virtual Machine </a:t>
            </a:r>
            <a:r>
              <a:rPr lang="en-US" altLang="x-none" dirty="0"/>
              <a:t>(JVM)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Therefore Java bytecode is not tied to any particular machine.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 dirty="0"/>
              <a:t>Java is considered to be </a:t>
            </a:r>
            <a:r>
              <a:rPr lang="en-US" altLang="x-none" i="1" dirty="0"/>
              <a:t>architecture-neutral.</a:t>
            </a:r>
          </a:p>
        </p:txBody>
      </p:sp>
      <p:sp>
        <p:nvSpPr>
          <p:cNvPr id="962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268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Java Translation</a:t>
            </a:r>
          </a:p>
        </p:txBody>
      </p:sp>
      <p:sp>
        <p:nvSpPr>
          <p:cNvPr id="97282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pic>
        <p:nvPicPr>
          <p:cNvPr id="97283" name="Picture 15" descr="Fig1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5626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479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Development Environments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There are many programs that support the development of Java software, including: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Java Development Kit (JDK)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Eclipse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NetBeans</a:t>
            </a:r>
          </a:p>
          <a:p>
            <a:pPr lvl="1">
              <a:lnSpc>
                <a:spcPct val="90000"/>
              </a:lnSpc>
            </a:pPr>
            <a:r>
              <a:rPr lang="en-US" altLang="x-none" dirty="0" err="1"/>
              <a:t>BlueJ</a:t>
            </a: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 err="1"/>
              <a:t>jGRASP</a:t>
            </a:r>
            <a:endParaRPr lang="en-US" altLang="x-none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Though the details of these environments differ, the basic compilation and execution process is fundamentally the same.</a:t>
            </a:r>
          </a:p>
        </p:txBody>
      </p:sp>
      <p:sp>
        <p:nvSpPr>
          <p:cNvPr id="9830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8622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Syntax and Semantics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 </a:t>
            </a:r>
            <a:r>
              <a:rPr lang="en-US" altLang="x-none" i="1" dirty="0"/>
              <a:t>syntax rules</a:t>
            </a:r>
            <a:r>
              <a:rPr lang="en-US" altLang="x-none" dirty="0"/>
              <a:t> of a language define how we can put together symbols, reserved words, and identifiers to make a valid program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 </a:t>
            </a:r>
            <a:r>
              <a:rPr lang="en-US" altLang="x-none" i="1" dirty="0"/>
              <a:t>semantics</a:t>
            </a:r>
            <a:r>
              <a:rPr lang="en-US" altLang="x-none" dirty="0"/>
              <a:t> of a program statement define what that statement means (its purpose or role in a program)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program that is syntactically correct is not necessarily logically (semantically) correct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program will always do what we tell it to do, not what we </a:t>
            </a:r>
            <a:r>
              <a:rPr lang="en-US" altLang="x-none" u="sng" dirty="0"/>
              <a:t>meant</a:t>
            </a:r>
            <a:r>
              <a:rPr lang="en-US" altLang="x-none" dirty="0"/>
              <a:t> to tell it to do</a:t>
            </a:r>
          </a:p>
        </p:txBody>
      </p:sp>
      <p:sp>
        <p:nvSpPr>
          <p:cNvPr id="9933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02411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Errors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648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sz="2400" dirty="0"/>
              <a:t>A program can have three types of errors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sz="2400" dirty="0"/>
              <a:t>The compiler will find syntax errors and other basic problems (</a:t>
            </a:r>
            <a:r>
              <a:rPr lang="en-US" altLang="x-none" sz="2400" i="1" dirty="0"/>
              <a:t>compile-time errors</a:t>
            </a:r>
            <a:r>
              <a:rPr lang="en-US" altLang="x-none" sz="2400" dirty="0"/>
              <a:t>)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altLang="x-none" sz="2000" dirty="0"/>
              <a:t>If compile-time errors exist, an executable version of the program is not created </a:t>
            </a:r>
            <a:r>
              <a:rPr lang="en-US" altLang="x-none" sz="2000" i="1" dirty="0"/>
              <a:t>(in the case of Java, bytecode)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sz="2400" dirty="0"/>
              <a:t>A problem can occur during program execution, such as trying to divide by zero, which causes a program to terminate abnormally (</a:t>
            </a:r>
            <a:r>
              <a:rPr lang="en-US" altLang="x-none" sz="2400" i="1" dirty="0"/>
              <a:t>run-time errors</a:t>
            </a:r>
            <a:r>
              <a:rPr lang="en-US" altLang="x-none" sz="2400" dirty="0"/>
              <a:t>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sz="2400" dirty="0"/>
              <a:t>A program may run, but produce incorrect results, perhaps using an incorrect formula (</a:t>
            </a:r>
            <a:r>
              <a:rPr lang="en-US" altLang="x-none" sz="2400" i="1" dirty="0"/>
              <a:t>logical errors</a:t>
            </a:r>
            <a:r>
              <a:rPr lang="en-US" altLang="x-none" sz="2400" dirty="0"/>
              <a:t>) </a:t>
            </a:r>
          </a:p>
        </p:txBody>
      </p:sp>
      <p:sp>
        <p:nvSpPr>
          <p:cNvPr id="10035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48707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Basic Program Development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3124200" y="2362200"/>
            <a:ext cx="304800" cy="609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5334000" y="3962400"/>
            <a:ext cx="381000" cy="685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Ctr="1">
            <a:spAutoFit/>
          </a:bodyPr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505200" y="2143125"/>
            <a:ext cx="1911350" cy="904875"/>
            <a:chOff x="3505201" y="2143125"/>
            <a:chExt cx="1911462" cy="904875"/>
          </a:xfrm>
        </p:grpSpPr>
        <p:cxnSp>
          <p:nvCxnSpPr>
            <p:cNvPr id="101388" name="AutoShape 6"/>
            <p:cNvCxnSpPr>
              <a:cxnSpLocks noChangeShapeType="1"/>
            </p:cNvCxnSpPr>
            <p:nvPr/>
          </p:nvCxnSpPr>
          <p:spPr bwMode="auto">
            <a:xfrm rot="5400000" flipH="1">
              <a:off x="3509963" y="2138363"/>
              <a:ext cx="904875" cy="914400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89" name="Text Box 7"/>
            <p:cNvSpPr txBox="1">
              <a:spLocks noChangeArrowheads="1"/>
            </p:cNvSpPr>
            <p:nvPr/>
          </p:nvSpPr>
          <p:spPr bwMode="auto">
            <a:xfrm>
              <a:off x="4419600" y="2362200"/>
              <a:ext cx="9970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Arial Unicode MS" charset="0"/>
                </a:rPr>
                <a:t>errors?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505201" y="1762125"/>
            <a:ext cx="4152899" cy="2886075"/>
            <a:chOff x="3505202" y="1762124"/>
            <a:chExt cx="4152955" cy="2886075"/>
          </a:xfrm>
        </p:grpSpPr>
        <p:cxnSp>
          <p:nvCxnSpPr>
            <p:cNvPr id="101386" name="AutoShape 9"/>
            <p:cNvCxnSpPr>
              <a:cxnSpLocks noChangeShapeType="1"/>
              <a:stCxn id="68621" idx="0"/>
            </p:cNvCxnSpPr>
            <p:nvPr/>
          </p:nvCxnSpPr>
          <p:spPr bwMode="auto">
            <a:xfrm rot="5400000" flipH="1">
              <a:off x="3624264" y="1643062"/>
              <a:ext cx="2886075" cy="3124200"/>
            </a:xfrm>
            <a:prstGeom prst="bentConnector2">
              <a:avLst/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387" name="Text Box 10"/>
            <p:cNvSpPr txBox="1">
              <a:spLocks noChangeArrowheads="1"/>
            </p:cNvSpPr>
            <p:nvPr/>
          </p:nvSpPr>
          <p:spPr bwMode="auto">
            <a:xfrm>
              <a:off x="6661094" y="2981325"/>
              <a:ext cx="9970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Arial Unicode MS" charset="0"/>
                </a:rPr>
                <a:t>errors?</a:t>
              </a:r>
            </a:p>
          </p:txBody>
        </p:sp>
      </p:grp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914400" y="14478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Arial Unicode MS" charset="0"/>
              </a:rPr>
              <a:t>Edit and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Arial Unicode MS" charset="0"/>
              </a:rPr>
              <a:t>save program</a:t>
            </a: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3124200" y="30480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Arial Unicode MS" charset="0"/>
              </a:rPr>
              <a:t>Compile program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5334000" y="4648200"/>
            <a:ext cx="2590800" cy="930275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Arial Unicode MS" charset="0"/>
              </a:rPr>
              <a:t>Execute program and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Arial Unicode MS" charset="0"/>
              </a:rPr>
              <a:t>evaluate results</a:t>
            </a:r>
          </a:p>
        </p:txBody>
      </p:sp>
      <p:sp>
        <p:nvSpPr>
          <p:cNvPr id="101385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0289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nimBg="1"/>
      <p:bldP spid="68612" grpId="0" animBg="1"/>
      <p:bldP spid="68619" grpId="0" animBg="1" autoUpdateAnimBg="0"/>
      <p:bldP spid="68620" grpId="0" animBg="1" autoUpdateAnimBg="0"/>
      <p:bldP spid="6862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667000" y="1293813"/>
            <a:ext cx="507841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Computer Processing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Hardware Components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Networks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The Java Programming Language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Program Development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Object-Oriented Programming</a:t>
            </a: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1828800" y="4495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10240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65902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Problem Solving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purpose of writing a program is to solve a problem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Solving a problem consists of multiple activities: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Understand the problem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x-none" dirty="0"/>
              <a:t>Design a solution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x-none" dirty="0"/>
              <a:t>Consider alternatives and refine the solution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x-none" dirty="0"/>
              <a:t>Implement the solution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x-none" dirty="0"/>
              <a:t>Test the solution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These activities are not purely linear – they overlap and interact</a:t>
            </a:r>
          </a:p>
        </p:txBody>
      </p:sp>
      <p:sp>
        <p:nvSpPr>
          <p:cNvPr id="10342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39523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Problem Solving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key to designing a solution is breaking it down into manageable pieces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When writing software, we design separate pieces that are responsible for certain parts of the solution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An </a:t>
            </a:r>
            <a:r>
              <a:rPr lang="en-US" altLang="x-none" i="1" dirty="0"/>
              <a:t>object-oriented approach</a:t>
            </a:r>
            <a:r>
              <a:rPr lang="en-US" altLang="x-none" dirty="0"/>
              <a:t> lends itself to this kind of solution decomposition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We will dissect our solutions into pieces called objects and classes</a:t>
            </a:r>
          </a:p>
        </p:txBody>
      </p:sp>
      <p:sp>
        <p:nvSpPr>
          <p:cNvPr id="10445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32410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15962"/>
          </a:xfrm>
        </p:spPr>
        <p:txBody>
          <a:bodyPr/>
          <a:lstStyle/>
          <a:p>
            <a:r>
              <a:rPr lang="en-US" altLang="x-none"/>
              <a:t>Object-Oriented Programming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15962"/>
            <a:ext cx="8686800" cy="56086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Java is an </a:t>
            </a:r>
            <a:r>
              <a:rPr lang="en-US" altLang="x-none" b="1" dirty="0"/>
              <a:t>object-oriented</a:t>
            </a:r>
            <a:r>
              <a:rPr lang="en-US" altLang="x-none" dirty="0"/>
              <a:t> programming language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As the term implies, an object is a fundamental entity in a Java program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Objects can be used effectively to represent real-world entities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For instance, an object might represent a particular department in a company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Each department object handles the processing and data management related to its real-world entity (ex: a HR department will have different responsibilities than an IT department)</a:t>
            </a:r>
          </a:p>
        </p:txBody>
      </p:sp>
      <p:sp>
        <p:nvSpPr>
          <p:cNvPr id="1054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4404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Java Program Structure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In the Java programming language: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 program is made up of one or more </a:t>
            </a:r>
            <a:r>
              <a:rPr lang="en-US" altLang="x-none" i="1" dirty="0"/>
              <a:t>classes</a:t>
            </a: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A class contains one or more </a:t>
            </a:r>
            <a:r>
              <a:rPr lang="en-US" altLang="x-none" i="1" dirty="0"/>
              <a:t>methods</a:t>
            </a:r>
            <a:endParaRPr lang="en-US" altLang="x-none" dirty="0"/>
          </a:p>
          <a:p>
            <a:pPr lvl="1">
              <a:lnSpc>
                <a:spcPct val="90000"/>
              </a:lnSpc>
            </a:pPr>
            <a:r>
              <a:rPr lang="en-US" altLang="x-none" dirty="0"/>
              <a:t>A method contains program </a:t>
            </a:r>
            <a:r>
              <a:rPr lang="en-US" altLang="x-none" i="1" dirty="0"/>
              <a:t>statements</a:t>
            </a:r>
            <a:endParaRPr lang="en-US" altLang="x-none" dirty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These terms will be explored in detail throughout the course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Java application always contains a method called </a:t>
            </a:r>
            <a:r>
              <a:rPr lang="en-US" altLang="x-none" dirty="0">
                <a:latin typeface="Courier New" charset="0"/>
              </a:rPr>
              <a:t>main</a:t>
            </a:r>
            <a:endParaRPr lang="en-US" altLang="x-none" dirty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See </a:t>
            </a:r>
            <a:r>
              <a:rPr lang="en-US" altLang="x-none" dirty="0">
                <a:latin typeface="Courier New" charset="0"/>
              </a:rPr>
              <a:t>Lincoln.java</a:t>
            </a:r>
            <a:endParaRPr lang="en-US" altLang="x-none" dirty="0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35062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Objects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An object has: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i="1" dirty="0"/>
              <a:t>state</a:t>
            </a:r>
            <a:r>
              <a:rPr lang="en-US" altLang="x-none" dirty="0"/>
              <a:t>  -  descriptive characteristics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i="1" dirty="0"/>
              <a:t>behaviors</a:t>
            </a:r>
            <a:r>
              <a:rPr lang="en-US" altLang="x-none" dirty="0"/>
              <a:t>  -  what it can do (or what can be done to it)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state of a bank account includes its account number and its current balance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behaviors associated with a bank account include the ability to make deposits and withdrawals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Note that the behavior of an object might change its state</a:t>
            </a:r>
          </a:p>
        </p:txBody>
      </p:sp>
      <p:sp>
        <p:nvSpPr>
          <p:cNvPr id="10649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012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Classes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An object is defined by a </a:t>
            </a:r>
            <a:r>
              <a:rPr lang="en-US" altLang="x-none" i="1" dirty="0"/>
              <a:t>class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A class is said to be the </a:t>
            </a:r>
            <a:r>
              <a:rPr lang="en-US" altLang="x-none" i="1" dirty="0"/>
              <a:t>blueprint</a:t>
            </a:r>
            <a:r>
              <a:rPr lang="en-US" altLang="x-none" dirty="0"/>
              <a:t> of an object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The class uses methods to define the behaviors of the object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The class that contains the main method of a Java program represents the entire program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A class represents a concept, and an object represents the embodiment of that concept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Multiple objects can be created from the same class</a:t>
            </a:r>
          </a:p>
        </p:txBody>
      </p:sp>
      <p:sp>
        <p:nvSpPr>
          <p:cNvPr id="10752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12534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= Blueprint, Object = Entity</a:t>
            </a: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>
          <a:xfrm>
            <a:off x="228600" y="960433"/>
            <a:ext cx="8686800" cy="1066800"/>
          </a:xfrm>
        </p:spPr>
        <p:txBody>
          <a:bodyPr/>
          <a:lstStyle/>
          <a:p>
            <a:r>
              <a:rPr lang="en-US" altLang="x-none"/>
              <a:t>One blueprint to create several similar, but different, houses:</a:t>
            </a:r>
          </a:p>
        </p:txBody>
      </p:sp>
      <p:sp>
        <p:nvSpPr>
          <p:cNvPr id="1085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grpSp>
        <p:nvGrpSpPr>
          <p:cNvPr id="108548" name="Group 8"/>
          <p:cNvGrpSpPr>
            <a:grpSpLocks/>
          </p:cNvGrpSpPr>
          <p:nvPr/>
        </p:nvGrpSpPr>
        <p:grpSpPr bwMode="auto">
          <a:xfrm>
            <a:off x="838200" y="2438400"/>
            <a:ext cx="7239000" cy="4038600"/>
            <a:chOff x="990600" y="2286000"/>
            <a:chExt cx="7239000" cy="4038600"/>
          </a:xfrm>
        </p:grpSpPr>
        <p:sp>
          <p:nvSpPr>
            <p:cNvPr id="108549" name="TextBox 5"/>
            <p:cNvSpPr txBox="1">
              <a:spLocks noChangeArrowheads="1"/>
            </p:cNvSpPr>
            <p:nvPr/>
          </p:nvSpPr>
          <p:spPr bwMode="auto">
            <a:xfrm>
              <a:off x="990600" y="2286000"/>
              <a:ext cx="7239000" cy="403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108550" name="Picture 7" descr="fig01_22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2438400"/>
              <a:ext cx="6042025" cy="3675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5867400" y="1888833"/>
            <a:ext cx="1369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3200"/>
              <a:t>Object</a:t>
            </a:r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2286000" y="1887245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3200"/>
              <a:t>Class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66735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Objects and Classes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752600" y="1887538"/>
            <a:ext cx="2384425" cy="1922462"/>
            <a:chOff x="1138" y="997"/>
            <a:chExt cx="1502" cy="1211"/>
          </a:xfrm>
        </p:grpSpPr>
        <p:sp>
          <p:nvSpPr>
            <p:cNvPr id="109582" name="Oval 4"/>
            <p:cNvSpPr>
              <a:spLocks noChangeArrowheads="1"/>
            </p:cNvSpPr>
            <p:nvPr/>
          </p:nvSpPr>
          <p:spPr bwMode="auto">
            <a:xfrm>
              <a:off x="1138" y="1652"/>
              <a:ext cx="1502" cy="556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latin typeface="Verdana" charset="0"/>
                </a:rPr>
                <a:t>Bank Account</a:t>
              </a:r>
            </a:p>
          </p:txBody>
        </p:sp>
        <p:sp>
          <p:nvSpPr>
            <p:cNvPr id="109583" name="Text Box 5"/>
            <p:cNvSpPr txBox="1">
              <a:spLocks noChangeArrowheads="1"/>
            </p:cNvSpPr>
            <p:nvPr/>
          </p:nvSpPr>
          <p:spPr bwMode="auto">
            <a:xfrm>
              <a:off x="1150" y="997"/>
              <a:ext cx="144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>
                  <a:latin typeface="Arial Unicode MS" charset="0"/>
                </a:rPr>
                <a:t>An individual class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>
                  <a:latin typeface="Arial Unicode MS" charset="0"/>
                </a:rPr>
                <a:t>(the concept)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76800" y="1587500"/>
            <a:ext cx="2790825" cy="1809750"/>
            <a:chOff x="3072" y="1000"/>
            <a:chExt cx="1758" cy="1140"/>
          </a:xfrm>
        </p:grpSpPr>
        <p:sp>
          <p:nvSpPr>
            <p:cNvPr id="109580" name="Rectangle 7"/>
            <p:cNvSpPr>
              <a:spLocks noChangeArrowheads="1"/>
            </p:cNvSpPr>
            <p:nvPr/>
          </p:nvSpPr>
          <p:spPr bwMode="auto">
            <a:xfrm>
              <a:off x="3072" y="1728"/>
              <a:ext cx="1758" cy="4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dirty="0">
                  <a:latin typeface="Verdana" charset="0"/>
                </a:rPr>
                <a:t>John’s Bank Account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dirty="0">
                  <a:latin typeface="Verdana" charset="0"/>
                </a:rPr>
                <a:t>Balance: $5,257</a:t>
              </a:r>
            </a:p>
          </p:txBody>
        </p:sp>
        <p:sp>
          <p:nvSpPr>
            <p:cNvPr id="109581" name="Text Box 8"/>
            <p:cNvSpPr txBox="1">
              <a:spLocks noChangeArrowheads="1"/>
            </p:cNvSpPr>
            <p:nvPr/>
          </p:nvSpPr>
          <p:spPr bwMode="auto">
            <a:xfrm>
              <a:off x="3355" y="1000"/>
              <a:ext cx="123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000000"/>
                  </a:solidFill>
                  <a:latin typeface="Arial Unicode MS" charset="0"/>
                </a:rPr>
                <a:t>An object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dirty="0">
                  <a:solidFill>
                    <a:srgbClr val="000000"/>
                  </a:solidFill>
                  <a:latin typeface="Arial Unicode MS" charset="0"/>
                </a:rPr>
                <a:t>(the realization)</a:t>
              </a:r>
            </a:p>
          </p:txBody>
        </p:sp>
      </p:grpSp>
      <p:sp>
        <p:nvSpPr>
          <p:cNvPr id="109577" name="Rectangle 10"/>
          <p:cNvSpPr>
            <a:spLocks noChangeArrowheads="1"/>
          </p:cNvSpPr>
          <p:nvPr/>
        </p:nvSpPr>
        <p:spPr bwMode="auto">
          <a:xfrm>
            <a:off x="4876800" y="3690938"/>
            <a:ext cx="2790825" cy="6540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dirty="0">
                <a:latin typeface="Verdana" charset="0"/>
              </a:rPr>
              <a:t>Bill’s Bank Account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dirty="0">
                <a:latin typeface="Verdana" charset="0"/>
              </a:rPr>
              <a:t>Balance: $1,245,069</a:t>
            </a:r>
          </a:p>
        </p:txBody>
      </p:sp>
      <p:sp>
        <p:nvSpPr>
          <p:cNvPr id="109578" name="Rectangle 11"/>
          <p:cNvSpPr>
            <a:spLocks noChangeArrowheads="1"/>
          </p:cNvSpPr>
          <p:nvPr/>
        </p:nvSpPr>
        <p:spPr bwMode="auto">
          <a:xfrm>
            <a:off x="4876800" y="4724400"/>
            <a:ext cx="2790825" cy="6540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>
                <a:latin typeface="Verdana" charset="0"/>
              </a:rPr>
              <a:t>Mary’s Bank Account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>
                <a:latin typeface="Verdana" charset="0"/>
              </a:rPr>
              <a:t>Balance: $16,833</a:t>
            </a:r>
          </a:p>
        </p:txBody>
      </p:sp>
      <p:sp>
        <p:nvSpPr>
          <p:cNvPr id="109579" name="Text Box 12"/>
          <p:cNvSpPr txBox="1">
            <a:spLocks noChangeArrowheads="1"/>
          </p:cNvSpPr>
          <p:nvPr/>
        </p:nvSpPr>
        <p:spPr bwMode="auto">
          <a:xfrm>
            <a:off x="1647825" y="4238625"/>
            <a:ext cx="2479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0000"/>
                </a:solidFill>
                <a:latin typeface="Arial Unicode MS" charset="0"/>
              </a:rPr>
              <a:t>Multiple objects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0000"/>
                </a:solidFill>
                <a:latin typeface="Arial Unicode MS" charset="0"/>
              </a:rPr>
              <a:t>from the same class</a:t>
            </a:r>
          </a:p>
        </p:txBody>
      </p:sp>
      <p:sp>
        <p:nvSpPr>
          <p:cNvPr id="109575" name="Line 15"/>
          <p:cNvSpPr>
            <a:spLocks noChangeShapeType="1"/>
          </p:cNvSpPr>
          <p:nvPr/>
        </p:nvSpPr>
        <p:spPr bwMode="auto">
          <a:xfrm flipV="1">
            <a:off x="4114800" y="3962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6" name="Line 16"/>
          <p:cNvSpPr>
            <a:spLocks noChangeShapeType="1"/>
          </p:cNvSpPr>
          <p:nvPr/>
        </p:nvSpPr>
        <p:spPr bwMode="auto">
          <a:xfrm>
            <a:off x="4114800" y="4495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73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C6516A6A-1894-24DD-2261-4B32D98217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7025" y="3122612"/>
            <a:ext cx="434975" cy="137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7" grpId="0" animBg="1"/>
      <p:bldP spid="109578" grpId="0" animBg="1"/>
      <p:bldP spid="109579" grpId="0"/>
      <p:bldP spid="109575" grpId="0" animBg="1"/>
      <p:bldP spid="109576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Inheritance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0574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x-none" dirty="0"/>
              <a:t>One class can be used to </a:t>
            </a:r>
            <a:r>
              <a:rPr lang="en-US" altLang="x-none" sz="2400" dirty="0"/>
              <a:t>derive</a:t>
            </a:r>
            <a:r>
              <a:rPr lang="en-US" altLang="x-none" dirty="0"/>
              <a:t> another via </a:t>
            </a:r>
            <a:r>
              <a:rPr lang="en-US" altLang="x-none" i="1" dirty="0"/>
              <a:t>inheritance</a:t>
            </a:r>
          </a:p>
          <a:p>
            <a:pPr>
              <a:spcBef>
                <a:spcPct val="60000"/>
              </a:spcBef>
            </a:pPr>
            <a:r>
              <a:rPr lang="en-US" altLang="x-none" dirty="0"/>
              <a:t>Classes can be organized into hierarchies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3033713"/>
            <a:ext cx="6629400" cy="3290887"/>
            <a:chOff x="768" y="1724"/>
            <a:chExt cx="4176" cy="2127"/>
          </a:xfrm>
        </p:grpSpPr>
        <p:sp>
          <p:nvSpPr>
            <p:cNvPr id="111621" name="Oval 5"/>
            <p:cNvSpPr>
              <a:spLocks noChangeArrowheads="1"/>
            </p:cNvSpPr>
            <p:nvPr/>
          </p:nvSpPr>
          <p:spPr bwMode="auto">
            <a:xfrm>
              <a:off x="2736" y="2345"/>
              <a:ext cx="1392" cy="570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latin typeface="Verdana" charset="0"/>
                </a:rPr>
                <a:t>Bank Account</a:t>
              </a:r>
            </a:p>
          </p:txBody>
        </p:sp>
        <p:sp>
          <p:nvSpPr>
            <p:cNvPr id="111622" name="Oval 6"/>
            <p:cNvSpPr>
              <a:spLocks noChangeArrowheads="1"/>
            </p:cNvSpPr>
            <p:nvPr/>
          </p:nvSpPr>
          <p:spPr bwMode="auto">
            <a:xfrm>
              <a:off x="1584" y="1724"/>
              <a:ext cx="1747" cy="319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dirty="0">
                  <a:latin typeface="Verdana" charset="0"/>
                </a:rPr>
                <a:t>Account</a:t>
              </a:r>
            </a:p>
          </p:txBody>
        </p:sp>
        <p:sp>
          <p:nvSpPr>
            <p:cNvPr id="111623" name="Oval 7"/>
            <p:cNvSpPr>
              <a:spLocks noChangeArrowheads="1"/>
            </p:cNvSpPr>
            <p:nvPr/>
          </p:nvSpPr>
          <p:spPr bwMode="auto">
            <a:xfrm>
              <a:off x="768" y="2342"/>
              <a:ext cx="1392" cy="570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latin typeface="Verdana" charset="0"/>
                </a:rPr>
                <a:t>Charge Account</a:t>
              </a:r>
            </a:p>
          </p:txBody>
        </p:sp>
        <p:sp>
          <p:nvSpPr>
            <p:cNvPr id="111624" name="Oval 8"/>
            <p:cNvSpPr>
              <a:spLocks noChangeArrowheads="1"/>
            </p:cNvSpPr>
            <p:nvPr/>
          </p:nvSpPr>
          <p:spPr bwMode="auto">
            <a:xfrm>
              <a:off x="1968" y="3278"/>
              <a:ext cx="1392" cy="571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latin typeface="Verdana" charset="0"/>
                </a:rPr>
                <a:t>Savings Account</a:t>
              </a:r>
            </a:p>
          </p:txBody>
        </p:sp>
        <p:sp>
          <p:nvSpPr>
            <p:cNvPr id="111625" name="Oval 9"/>
            <p:cNvSpPr>
              <a:spLocks noChangeArrowheads="1"/>
            </p:cNvSpPr>
            <p:nvPr/>
          </p:nvSpPr>
          <p:spPr bwMode="auto">
            <a:xfrm>
              <a:off x="3504" y="3281"/>
              <a:ext cx="1440" cy="570"/>
            </a:xfrm>
            <a:prstGeom prst="ellipse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latin typeface="Verdana" charset="0"/>
                </a:rPr>
                <a:t>Checking Account</a:t>
              </a:r>
            </a:p>
          </p:txBody>
        </p:sp>
        <p:cxnSp>
          <p:nvCxnSpPr>
            <p:cNvPr id="111626" name="AutoShape 10"/>
            <p:cNvCxnSpPr>
              <a:cxnSpLocks noChangeShapeType="1"/>
              <a:stCxn id="111623" idx="0"/>
              <a:endCxn id="111622" idx="4"/>
            </p:cNvCxnSpPr>
            <p:nvPr/>
          </p:nvCxnSpPr>
          <p:spPr bwMode="auto">
            <a:xfrm rot="-5400000">
              <a:off x="1806" y="1697"/>
              <a:ext cx="310" cy="994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627" name="AutoShape 11"/>
            <p:cNvCxnSpPr>
              <a:cxnSpLocks noChangeShapeType="1"/>
              <a:stCxn id="111621" idx="0"/>
              <a:endCxn id="111622" idx="4"/>
            </p:cNvCxnSpPr>
            <p:nvPr/>
          </p:nvCxnSpPr>
          <p:spPr bwMode="auto">
            <a:xfrm rot="5400000" flipH="1">
              <a:off x="2788" y="1709"/>
              <a:ext cx="313" cy="974"/>
            </a:xfrm>
            <a:prstGeom prst="bentConnector3">
              <a:avLst>
                <a:gd name="adj1" fmla="val 49838"/>
              </a:avLst>
            </a:prstGeom>
            <a:noFill/>
            <a:ln w="190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628" name="AutoShape 12"/>
            <p:cNvCxnSpPr>
              <a:cxnSpLocks noChangeShapeType="1"/>
              <a:stCxn id="111624" idx="0"/>
              <a:endCxn id="111621" idx="4"/>
            </p:cNvCxnSpPr>
            <p:nvPr/>
          </p:nvCxnSpPr>
          <p:spPr bwMode="auto">
            <a:xfrm rot="-5400000">
              <a:off x="2859" y="2713"/>
              <a:ext cx="378" cy="768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629" name="AutoShape 13"/>
            <p:cNvCxnSpPr>
              <a:cxnSpLocks noChangeShapeType="1"/>
              <a:stCxn id="111625" idx="0"/>
              <a:endCxn id="111621" idx="4"/>
            </p:cNvCxnSpPr>
            <p:nvPr/>
          </p:nvCxnSpPr>
          <p:spPr bwMode="auto">
            <a:xfrm rot="5400000" flipH="1">
              <a:off x="3638" y="2702"/>
              <a:ext cx="380" cy="79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1620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2000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Chapter 1 focused on: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components of a computer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how those components interact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how computers store and manipulate information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computer networks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Internet and the World Wide Web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programming and programming languages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an introduction to Java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an overview of object-oriented concepts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1126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42765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80898" name="TextBox 5"/>
          <p:cNvSpPr txBox="1">
            <a:spLocks noChangeArrowheads="1"/>
          </p:cNvSpPr>
          <p:nvPr/>
        </p:nvSpPr>
        <p:spPr bwMode="auto">
          <a:xfrm>
            <a:off x="0" y="0"/>
            <a:ext cx="9144000" cy="5539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Lincoln.java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basic structure of a Java application.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8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Lincoln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presidential quote.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public static void 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8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8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("A quote by Abraham Lincoln:");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8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8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("My best friend is a person who gives " +		        "me a book I have not yet read.");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867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81922" name="TextBox 5"/>
          <p:cNvSpPr txBox="1">
            <a:spLocks noChangeArrowheads="1"/>
          </p:cNvSpPr>
          <p:nvPr/>
        </p:nvSpPr>
        <p:spPr bwMode="auto">
          <a:xfrm>
            <a:off x="609600" y="990600"/>
            <a:ext cx="7887416" cy="39395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Lincoln.java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basic structure of a Java application.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Lincoln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presidential quote.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public static void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("A quote by Abraham Lincoln:");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("My best friend is a person who gives 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		        "me a book I have not yet read.");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76176" y="5184338"/>
            <a:ext cx="8639224" cy="12926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 dirty="0">
                <a:ea typeface="Courier New" charset="0"/>
                <a:cs typeface="Courier New" charset="0"/>
              </a:rPr>
              <a:t>Output</a:t>
            </a:r>
            <a:endParaRPr lang="en-US" altLang="x-none" sz="2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A quote by Abraham Lincoln: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My best friend is a person who gives me a book I have not yet read.</a:t>
            </a:r>
          </a:p>
        </p:txBody>
      </p:sp>
    </p:spTree>
    <p:extLst>
      <p:ext uri="{BB962C8B-B14F-4D97-AF65-F5344CB8AC3E}">
        <p14:creationId xmlns:p14="http://schemas.microsoft.com/office/powerpoint/2010/main" val="18642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Java Program Structure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3536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public class MyProgram</a:t>
            </a:r>
            <a:endParaRPr lang="en-US" altLang="x-none" sz="2400">
              <a:latin typeface="Courier New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latin typeface="Courier New" charset="0"/>
              </a:rPr>
              <a:t>}</a:t>
            </a:r>
            <a:endParaRPr lang="en-US" altLang="x-none" sz="2400" dirty="0">
              <a:latin typeface="Times New Roman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338263" y="1295400"/>
            <a:ext cx="445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 comments about the class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072063" y="2495550"/>
            <a:ext cx="169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Arial Unicode MS" charset="0"/>
              </a:rPr>
              <a:t>class header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633663" y="3562350"/>
            <a:ext cx="147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class body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703263" y="5816934"/>
            <a:ext cx="5798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i="1" dirty="0">
                <a:solidFill>
                  <a:srgbClr val="008000"/>
                </a:solidFill>
                <a:latin typeface="Arial Unicode MS" charset="0"/>
              </a:rPr>
              <a:t>Note: Comments can be placed almost anywhere</a:t>
            </a:r>
          </a:p>
        </p:txBody>
      </p:sp>
      <p:sp>
        <p:nvSpPr>
          <p:cNvPr id="54281" name="AutoShape 9"/>
          <p:cNvSpPr>
            <a:spLocks/>
          </p:cNvSpPr>
          <p:nvPr/>
        </p:nvSpPr>
        <p:spPr bwMode="auto">
          <a:xfrm>
            <a:off x="2024063" y="2216150"/>
            <a:ext cx="457200" cy="3124200"/>
          </a:xfrm>
          <a:prstGeom prst="rightBrace">
            <a:avLst>
              <a:gd name="adj1" fmla="val 56944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H="1" flipV="1">
            <a:off x="4233863" y="213995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Footer Placeholder 1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611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76" grpId="0"/>
      <p:bldP spid="54277" grpId="0"/>
      <p:bldP spid="54278" grpId="0"/>
      <p:bldP spid="54279" grpId="0"/>
      <p:bldP spid="54280" grpId="0"/>
      <p:bldP spid="54281" grpId="0" animBg="1"/>
      <p:bldP spid="542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Java Program Structure</a:t>
            </a:r>
          </a:p>
        </p:txBody>
      </p:sp>
      <p:sp>
        <p:nvSpPr>
          <p:cNvPr id="83970" name="Text Box 3"/>
          <p:cNvSpPr txBox="1">
            <a:spLocks noChangeArrowheads="1"/>
          </p:cNvSpPr>
          <p:nvPr/>
        </p:nvSpPr>
        <p:spPr bwMode="auto">
          <a:xfrm>
            <a:off x="1338263" y="1682750"/>
            <a:ext cx="3536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public class MyProgram</a:t>
            </a:r>
            <a:endParaRPr lang="en-US" altLang="x-none" sz="2400">
              <a:latin typeface="Courier New" charset="0"/>
            </a:endParaRP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1338263" y="2063750"/>
            <a:ext cx="3365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}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83972" name="Text Box 5"/>
          <p:cNvSpPr txBox="1">
            <a:spLocks noChangeArrowheads="1"/>
          </p:cNvSpPr>
          <p:nvPr/>
        </p:nvSpPr>
        <p:spPr bwMode="auto">
          <a:xfrm>
            <a:off x="1338263" y="1295400"/>
            <a:ext cx="445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 comments about the class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1808163" y="3032125"/>
            <a:ext cx="6129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public static void main (String[] args)</a:t>
            </a:r>
            <a:endParaRPr lang="en-US" altLang="x-none" sz="2400">
              <a:latin typeface="Courier New" charset="0"/>
            </a:endParaRP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1763713" y="3489325"/>
            <a:ext cx="3365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}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1763713" y="2574925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Courier New" charset="0"/>
              </a:rPr>
              <a:t>//  comments about the method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6335713" y="3784600"/>
            <a:ext cx="2041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Arial Unicode MS" charset="0"/>
              </a:rPr>
              <a:t>method header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2982913" y="3937000"/>
            <a:ext cx="181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Arial Unicode MS" charset="0"/>
              </a:rPr>
              <a:t>method body</a:t>
            </a:r>
          </a:p>
        </p:txBody>
      </p:sp>
      <p:sp>
        <p:nvSpPr>
          <p:cNvPr id="80912" name="AutoShape 16"/>
          <p:cNvSpPr>
            <a:spLocks/>
          </p:cNvSpPr>
          <p:nvPr/>
        </p:nvSpPr>
        <p:spPr bwMode="auto">
          <a:xfrm>
            <a:off x="2449513" y="3657600"/>
            <a:ext cx="457200" cy="990600"/>
          </a:xfrm>
          <a:prstGeom prst="rightBrace">
            <a:avLst>
              <a:gd name="adj1" fmla="val 18056"/>
              <a:gd name="adj2" fmla="val 50000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 flipH="1" flipV="1">
            <a:off x="5497513" y="3429000"/>
            <a:ext cx="838200" cy="457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09055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/>
      <p:bldP spid="80908" grpId="0"/>
      <p:bldP spid="80910" grpId="0"/>
      <p:bldP spid="80911" grpId="0"/>
      <p:bldP spid="80912" grpId="0" animBg="1"/>
      <p:bldP spid="809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Comments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295592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Comments should be included to explain the purpose of the program and describe processing steps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They do not affect how a program works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Java comments can take three forms: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82650" y="4114800"/>
            <a:ext cx="673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Courier New" charset="0"/>
              </a:rPr>
              <a:t>// this comment runs to the end of the line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82650" y="4800600"/>
            <a:ext cx="7043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Courier New" charset="0"/>
              </a:rPr>
              <a:t>/*  this comment runs to the terminating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Courier New" charset="0"/>
              </a:rPr>
              <a:t>    symbol, even across line breaks        */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838200" y="5730875"/>
            <a:ext cx="55707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/** this is a </a:t>
            </a:r>
            <a:r>
              <a:rPr lang="en-US" altLang="x-none" sz="2000" b="1" i="1">
                <a:solidFill>
                  <a:srgbClr val="008000"/>
                </a:solidFill>
                <a:latin typeface="Courier New" charset="0"/>
              </a:rPr>
              <a:t>javadoc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 comment   **/</a:t>
            </a:r>
          </a:p>
        </p:txBody>
      </p:sp>
      <p:sp>
        <p:nvSpPr>
          <p:cNvPr id="84998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28568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5" grpId="0"/>
      <p:bldP spid="563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Identifiers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486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 i="1" dirty="0"/>
              <a:t>Identifiers</a:t>
            </a:r>
            <a:r>
              <a:rPr lang="en-US" altLang="x-none" dirty="0"/>
              <a:t> are the "words" in a program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 dirty="0"/>
              <a:t>A Java identifier can be made up of letters, digits, the underscore character ( _ ), and the dollar sign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 dirty="0"/>
              <a:t>Identifiers cannot begin with a digit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 dirty="0"/>
              <a:t>Java is </a:t>
            </a:r>
            <a:r>
              <a:rPr lang="en-US" altLang="x-none" i="1" dirty="0"/>
              <a:t>case sensitive</a:t>
            </a:r>
            <a:r>
              <a:rPr lang="en-US" altLang="x-none" dirty="0"/>
              <a:t>:</a:t>
            </a:r>
            <a:r>
              <a:rPr lang="en-US" altLang="x-none" dirty="0">
                <a:latin typeface="Courier New" charset="0"/>
              </a:rPr>
              <a:t> Total, total, </a:t>
            </a:r>
            <a:r>
              <a:rPr lang="en-US" altLang="x-none" dirty="0"/>
              <a:t>and</a:t>
            </a:r>
            <a:r>
              <a:rPr lang="en-US" altLang="x-none" dirty="0">
                <a:latin typeface="Courier New" charset="0"/>
              </a:rPr>
              <a:t> TOTAL </a:t>
            </a:r>
            <a:r>
              <a:rPr lang="en-US" altLang="x-none" dirty="0"/>
              <a:t>are different identifiers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 dirty="0"/>
              <a:t>By convention, programmers use different case styles for different types of identifiers, such as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i="1" dirty="0"/>
              <a:t>title case </a:t>
            </a:r>
            <a:r>
              <a:rPr lang="en-US" altLang="x-none" dirty="0"/>
              <a:t>for class names - </a:t>
            </a:r>
            <a:r>
              <a:rPr lang="en-US" altLang="x-none" dirty="0">
                <a:latin typeface="Courier New" charset="0"/>
              </a:rPr>
              <a:t>Lincoln</a:t>
            </a:r>
            <a:endParaRPr lang="en-US" altLang="x-none" dirty="0"/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 i="1" dirty="0"/>
              <a:t>upper case</a:t>
            </a:r>
            <a:r>
              <a:rPr lang="en-US" altLang="x-none" dirty="0"/>
              <a:t> for constants - </a:t>
            </a:r>
            <a:r>
              <a:rPr lang="en-US" altLang="x-none" dirty="0">
                <a:latin typeface="Courier New" charset="0"/>
              </a:rPr>
              <a:t>MAXIMUM</a:t>
            </a:r>
            <a:endParaRPr lang="en-US" altLang="x-none" dirty="0"/>
          </a:p>
        </p:txBody>
      </p:sp>
      <p:sp>
        <p:nvSpPr>
          <p:cNvPr id="8601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31303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2886</TotalTime>
  <Words>2045</Words>
  <Application>Microsoft Office PowerPoint</Application>
  <PresentationFormat>On-screen Show (4:3)</PresentationFormat>
  <Paragraphs>402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 Unicode MS</vt:lpstr>
      <vt:lpstr>Arial</vt:lpstr>
      <vt:lpstr>Calibri</vt:lpstr>
      <vt:lpstr>Courier New</vt:lpstr>
      <vt:lpstr>Times New Roman</vt:lpstr>
      <vt:lpstr>Verdana</vt:lpstr>
      <vt:lpstr>Default Design</vt:lpstr>
      <vt:lpstr>Custom Design</vt:lpstr>
      <vt:lpstr>Outline</vt:lpstr>
      <vt:lpstr>Java</vt:lpstr>
      <vt:lpstr>Java Program Structure</vt:lpstr>
      <vt:lpstr>PowerPoint Presentation</vt:lpstr>
      <vt:lpstr>PowerPoint Presentation</vt:lpstr>
      <vt:lpstr>Java Program Structure</vt:lpstr>
      <vt:lpstr>Java Program Structure</vt:lpstr>
      <vt:lpstr>Comments</vt:lpstr>
      <vt:lpstr>Identifiers</vt:lpstr>
      <vt:lpstr>Identifiers</vt:lpstr>
      <vt:lpstr>Reserved Words</vt:lpstr>
      <vt:lpstr>Quick Check</vt:lpstr>
      <vt:lpstr>Quick Check</vt:lpstr>
      <vt:lpstr>Quick Check</vt:lpstr>
      <vt:lpstr>White Space</vt:lpstr>
      <vt:lpstr>Outline</vt:lpstr>
      <vt:lpstr>Program Development</vt:lpstr>
      <vt:lpstr>Language Levels</vt:lpstr>
      <vt:lpstr>Programming Languages</vt:lpstr>
      <vt:lpstr>Java Translation (IMPORTANT!)</vt:lpstr>
      <vt:lpstr>Java Translation</vt:lpstr>
      <vt:lpstr>Development Environments</vt:lpstr>
      <vt:lpstr>Syntax and Semantics</vt:lpstr>
      <vt:lpstr>Errors</vt:lpstr>
      <vt:lpstr>Basic Program Development</vt:lpstr>
      <vt:lpstr>Outline</vt:lpstr>
      <vt:lpstr>Problem Solving</vt:lpstr>
      <vt:lpstr>Problem Solving</vt:lpstr>
      <vt:lpstr>Object-Oriented Programming</vt:lpstr>
      <vt:lpstr>Objects</vt:lpstr>
      <vt:lpstr>Classes</vt:lpstr>
      <vt:lpstr>Class = Blueprint, Object = Entity</vt:lpstr>
      <vt:lpstr>Objects and Classes</vt:lpstr>
      <vt:lpstr>Inheritance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Andrew Karem</cp:lastModifiedBy>
  <cp:revision>154</cp:revision>
  <dcterms:created xsi:type="dcterms:W3CDTF">2014-02-27T13:35:41Z</dcterms:created>
  <dcterms:modified xsi:type="dcterms:W3CDTF">2023-01-04T00:40:39Z</dcterms:modified>
</cp:coreProperties>
</file>