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8" r:id="rId4"/>
    <p:sldId id="259" r:id="rId5"/>
    <p:sldId id="260" r:id="rId6"/>
    <p:sldId id="373" r:id="rId7"/>
    <p:sldId id="261" r:id="rId8"/>
    <p:sldId id="262" r:id="rId9"/>
    <p:sldId id="263" r:id="rId10"/>
    <p:sldId id="264" r:id="rId11"/>
    <p:sldId id="376" r:id="rId12"/>
    <p:sldId id="359" r:id="rId13"/>
    <p:sldId id="360" r:id="rId14"/>
    <p:sldId id="265" r:id="rId15"/>
    <p:sldId id="372" r:id="rId16"/>
    <p:sldId id="377" r:id="rId17"/>
    <p:sldId id="266" r:id="rId18"/>
    <p:sldId id="335" r:id="rId19"/>
    <p:sldId id="378" r:id="rId20"/>
    <p:sldId id="322" r:id="rId21"/>
    <p:sldId id="268" r:id="rId22"/>
    <p:sldId id="269" r:id="rId23"/>
    <p:sldId id="374" r:id="rId24"/>
    <p:sldId id="270" r:id="rId25"/>
    <p:sldId id="271" r:id="rId26"/>
    <p:sldId id="272" r:id="rId27"/>
    <p:sldId id="370" r:id="rId28"/>
    <p:sldId id="375" r:id="rId29"/>
    <p:sldId id="37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13" d="100"/>
          <a:sy n="113" d="100"/>
        </p:scale>
        <p:origin x="10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F6277F-91BB-7A4C-BEE6-B1873ACB5A82}" type="datetime1">
              <a:rPr lang="en-US" altLang="x-none"/>
              <a:pPr/>
              <a:t>1/17/2023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8989CA-06BF-7E48-9106-6949BB8E0D1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D22F995-C42E-C540-87FE-EC3F838C59A2}" type="datetime1">
              <a:rPr lang="en-US" altLang="x-none"/>
              <a:pPr/>
              <a:t>1/17/2023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66A519E-3153-0E4B-9601-59E72B2618F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8390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8819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1527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A8202-014D-F64C-97B0-87240D9DFD8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20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F5C51-CA28-DA4D-9E5D-A436AF78292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96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B4CAF-EE30-3846-BE48-95BF0DF57D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47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4AFBF-94DA-1E48-AB66-3D06C626D19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5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F5573-1760-054B-B1F3-EE977D9E715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527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D08BA-8586-394E-8078-F08ACB280F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914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C9445-B96A-B340-BD9B-D01E1684AD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3430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7B90-B3E9-6F44-8C57-A5F8A9EEC3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1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020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33164-4E3C-2147-B94A-35A69531119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9488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589F5-782F-A44D-B462-149B24AE04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2852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80997-AEF9-C947-97BF-FF3BAA2AA0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4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32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376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245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365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97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8153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268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B6DD6A0-A847-004F-86C1-2907383B258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534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2</a:t>
            </a:r>
            <a:br>
              <a:rPr lang="en-US" altLang="x-none"/>
            </a:br>
            <a:r>
              <a:rPr lang="en-US" altLang="x-none"/>
              <a:t>Data and Expressions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/>
              <a:t>Java Software Solutions</a:t>
            </a:r>
            <a:endParaRPr lang="en-US" altLang="x-none"/>
          </a:p>
          <a:p>
            <a:pPr eaLnBrk="1" hangingPunct="1"/>
            <a:r>
              <a:rPr lang="en-US" altLang="x-none"/>
              <a:t>Foundations of Program Design</a:t>
            </a:r>
          </a:p>
          <a:p>
            <a:pPr eaLnBrk="1" hangingPunct="1"/>
            <a:r>
              <a:rPr lang="en-US" altLang="x-none"/>
              <a:t>9</a:t>
            </a:r>
            <a:r>
              <a:rPr lang="en-US" altLang="x-none" baseline="30000"/>
              <a:t>th</a:t>
            </a:r>
            <a:r>
              <a:rPr lang="en-US" altLang="x-none"/>
              <a:t> Edition</a:t>
            </a:r>
          </a:p>
          <a:p>
            <a:pPr algn="r" eaLnBrk="1" hangingPunct="1"/>
            <a:endParaRPr lang="en-US" altLang="x-none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John Lewis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William Loftus</a:t>
            </a:r>
          </a:p>
        </p:txBody>
      </p:sp>
      <p:pic>
        <p:nvPicPr>
          <p:cNvPr id="276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905000"/>
            <a:ext cx="3046412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Multiple Functionality (cont)</a:t>
            </a:r>
            <a:endParaRPr lang="en-US" altLang="x-none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440362"/>
          </a:xfrm>
          <a:noFill/>
        </p:spPr>
        <p:txBody>
          <a:bodyPr lIns="92075" tIns="46038" rIns="92075" bIns="46038"/>
          <a:lstStyle/>
          <a:p>
            <a:pPr marL="0" indent="0">
              <a:spcBef>
                <a:spcPct val="60000"/>
              </a:spcBef>
              <a:buNone/>
            </a:pPr>
            <a:r>
              <a:rPr lang="en-US" altLang="x-none" sz="2400" dirty="0"/>
              <a:t>+ Operator Case 1: Both operands are strings.</a:t>
            </a:r>
            <a:br>
              <a:rPr lang="en-US" altLang="x-none" sz="2400" dirty="0"/>
            </a:br>
            <a:r>
              <a:rPr lang="en-US" altLang="x-none" sz="2400" dirty="0"/>
              <a:t>   - Easy: The two strings are concatenated (we’ve seen this.)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altLang="x-none" sz="2400" dirty="0"/>
              <a:t>+ Operator Case 2: Both operands are numeric.</a:t>
            </a:r>
            <a:br>
              <a:rPr lang="en-US" altLang="x-none" sz="2400" dirty="0"/>
            </a:br>
            <a:r>
              <a:rPr lang="en-US" altLang="x-none" sz="2400" dirty="0"/>
              <a:t>   - Easy: The two numbers are added (but the format of numbers may impact results, as we’ll discuss!)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altLang="x-none" sz="2400" dirty="0"/>
              <a:t>+ Operator Case 3: One operand is a string and one is a number.</a:t>
            </a:r>
            <a:br>
              <a:rPr lang="en-US" altLang="x-none" sz="2400" dirty="0"/>
            </a:br>
            <a:r>
              <a:rPr lang="en-US" altLang="x-none" sz="2400" dirty="0"/>
              <a:t>    - Trickier, but Java makes things simple by converting the   </a:t>
            </a:r>
            <a:br>
              <a:rPr lang="en-US" altLang="x-none" sz="2400" dirty="0"/>
            </a:br>
            <a:r>
              <a:rPr lang="en-US" altLang="x-none" sz="2400" dirty="0"/>
              <a:t>    numeric argument to a string and concatenating it.</a:t>
            </a:r>
          </a:p>
          <a:p>
            <a:pPr>
              <a:spcBef>
                <a:spcPct val="60000"/>
              </a:spcBef>
            </a:pPr>
            <a:r>
              <a:rPr lang="en-US" altLang="x-none" sz="2400" dirty="0"/>
              <a:t>The + operator is evaluated left to right, but parentheses can be used to force the order.</a:t>
            </a:r>
            <a:endParaRPr lang="en-US" altLang="x-none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60000"/>
              </a:spcBef>
            </a:pPr>
            <a:r>
              <a:rPr lang="en-US" altLang="x-none" sz="2400" dirty="0"/>
              <a:t>See 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Addition.java </a:t>
            </a:r>
          </a:p>
          <a:p>
            <a:pPr>
              <a:spcBef>
                <a:spcPct val="60000"/>
              </a:spcBef>
            </a:pPr>
            <a:endParaRPr lang="en-US" altLang="x-none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643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output is produced by the following?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914400" y="1981200"/>
            <a:ext cx="73741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("X: " + 25);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("Y: " + (15 + 50));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(300 + "Z: " + 50);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output is produced by the following?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4036" name="TextBox 6"/>
          <p:cNvSpPr txBox="1">
            <a:spLocks noChangeArrowheads="1"/>
          </p:cNvSpPr>
          <p:nvPr/>
        </p:nvSpPr>
        <p:spPr bwMode="auto">
          <a:xfrm>
            <a:off x="914400" y="19812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("X: " + 25);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("Y: " + (15 + 50));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(300 + "Z: " + 50);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19488" y="3733800"/>
            <a:ext cx="1659429" cy="120032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X: 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Y: 65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300Z: 50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Escape Sequences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sz="2400" dirty="0"/>
              <a:t>What if we wanted to print the quote character?</a:t>
            </a:r>
          </a:p>
          <a:p>
            <a:pPr>
              <a:lnSpc>
                <a:spcPct val="90000"/>
              </a:lnSpc>
            </a:pPr>
            <a:r>
              <a:rPr lang="en-US" altLang="x-none" sz="2400" dirty="0"/>
              <a:t>The following line would confuse the compiler because it would interpret the second quote as the end of the string</a:t>
            </a:r>
          </a:p>
          <a:p>
            <a:pPr>
              <a:lnSpc>
                <a:spcPct val="90000"/>
              </a:lnSpc>
            </a:pPr>
            <a:endParaRPr lang="en-US" altLang="x-none" sz="1400" dirty="0"/>
          </a:p>
          <a:p>
            <a:pPr algn="ctr">
              <a:lnSpc>
                <a:spcPct val="90000"/>
              </a:lnSpc>
              <a:buFont typeface="Times" charset="0"/>
              <a:buNone/>
            </a:pPr>
            <a:r>
              <a:rPr lang="en-US" altLang="x-none" sz="2000" dirty="0" err="1">
                <a:latin typeface="Courier New" charset="0"/>
              </a:rPr>
              <a:t>System.out.println</a:t>
            </a:r>
            <a:r>
              <a:rPr lang="en-US" altLang="x-none" sz="2000" dirty="0">
                <a:latin typeface="Courier New" charset="0"/>
              </a:rPr>
              <a:t>("I said "Hello" to them.");</a:t>
            </a:r>
          </a:p>
          <a:p>
            <a:pPr>
              <a:lnSpc>
                <a:spcPct val="90000"/>
              </a:lnSpc>
            </a:pPr>
            <a:endParaRPr lang="en-US" altLang="x-none" sz="1400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sz="2400" dirty="0"/>
              <a:t>An </a:t>
            </a:r>
            <a:r>
              <a:rPr lang="en-US" altLang="x-none" sz="2400" i="1" dirty="0"/>
              <a:t>escape sequence</a:t>
            </a:r>
            <a:r>
              <a:rPr lang="en-US" altLang="x-none" sz="2400" dirty="0"/>
              <a:t> is a series of characters that represents a special character</a:t>
            </a:r>
          </a:p>
          <a:p>
            <a:pPr>
              <a:lnSpc>
                <a:spcPct val="90000"/>
              </a:lnSpc>
            </a:pPr>
            <a:r>
              <a:rPr lang="en-US" altLang="x-none" sz="2400" dirty="0"/>
              <a:t>An escape sequence begins with a backslash character (</a:t>
            </a:r>
            <a:r>
              <a:rPr lang="en-US" altLang="x-none" sz="2400" dirty="0">
                <a:latin typeface="Courier New" charset="0"/>
              </a:rPr>
              <a:t>\</a:t>
            </a:r>
            <a:r>
              <a:rPr lang="en-US" altLang="x-none" sz="2400" dirty="0"/>
              <a:t>)</a:t>
            </a:r>
          </a:p>
          <a:p>
            <a:pPr>
              <a:lnSpc>
                <a:spcPct val="90000"/>
              </a:lnSpc>
            </a:pPr>
            <a:endParaRPr lang="en-US" altLang="x-none" sz="1400" dirty="0"/>
          </a:p>
          <a:p>
            <a:pPr algn="ctr">
              <a:lnSpc>
                <a:spcPct val="90000"/>
              </a:lnSpc>
              <a:buFont typeface="Times" charset="0"/>
              <a:buNone/>
            </a:pPr>
            <a:r>
              <a:rPr lang="en-US" altLang="x-none" sz="2000" dirty="0" err="1">
                <a:latin typeface="Courier New" charset="0"/>
              </a:rPr>
              <a:t>System.out.println</a:t>
            </a:r>
            <a:r>
              <a:rPr lang="en-US" altLang="x-none" sz="2000" dirty="0">
                <a:latin typeface="Courier New" charset="0"/>
              </a:rPr>
              <a:t>("I said \"Hello\" to them.");</a:t>
            </a:r>
          </a:p>
          <a:p>
            <a:pPr>
              <a:lnSpc>
                <a:spcPct val="90000"/>
              </a:lnSpc>
            </a:pPr>
            <a:endParaRPr lang="en-US" altLang="x-none" sz="1400" dirty="0"/>
          </a:p>
          <a:p>
            <a:pPr>
              <a:lnSpc>
                <a:spcPct val="90000"/>
              </a:lnSpc>
            </a:pPr>
            <a:endParaRPr lang="en-US" altLang="x-none" sz="2400" dirty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Escape Sequences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dirty="0"/>
              <a:t>Escape sequences are not unique to Java.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x-none" dirty="0"/>
              <a:t>   - Whenever  a symbol’s role could be ambiguous </a:t>
            </a:r>
            <a:br>
              <a:rPr lang="en-US" altLang="x-none" dirty="0"/>
            </a:br>
            <a:r>
              <a:rPr lang="en-US" altLang="x-none" dirty="0"/>
              <a:t>   to a compiler (almost always the case for a single </a:t>
            </a:r>
            <a:br>
              <a:rPr lang="en-US" altLang="x-none" dirty="0"/>
            </a:br>
            <a:r>
              <a:rPr lang="en-US" altLang="x-none" dirty="0"/>
              <a:t>   or double quote), an escape sequence becomes a </a:t>
            </a:r>
            <a:br>
              <a:rPr lang="en-US" altLang="x-none" dirty="0"/>
            </a:br>
            <a:r>
              <a:rPr lang="en-US" altLang="x-none" dirty="0"/>
              <a:t>   necessity.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x-none" dirty="0"/>
              <a:t>   - Different languages handle escape characters </a:t>
            </a:r>
            <a:br>
              <a:rPr lang="en-US" altLang="x-none" dirty="0"/>
            </a:br>
            <a:r>
              <a:rPr lang="en-US" altLang="x-none" dirty="0"/>
              <a:t>   differently, but backslash characters are the most </a:t>
            </a:r>
            <a:br>
              <a:rPr lang="en-US" altLang="x-none" dirty="0"/>
            </a:br>
            <a:r>
              <a:rPr lang="en-US" altLang="x-none" dirty="0"/>
              <a:t>   commonly utilized across the board. 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489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Escape Sequences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 dirty="0"/>
              <a:t>Escape sequences are used for printing/formatting elements that lack a direct representation.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x-none" dirty="0"/>
              <a:t>   - For example, a “tab” in writing/spacing may be  </a:t>
            </a:r>
            <a:br>
              <a:rPr lang="en-US" altLang="x-none" dirty="0"/>
            </a:br>
            <a:r>
              <a:rPr lang="en-US" altLang="x-none" dirty="0"/>
              <a:t>   represented by </a:t>
            </a:r>
            <a:r>
              <a:rPr lang="en-US" altLang="x-none" b="1" dirty="0"/>
              <a:t>\t</a:t>
            </a:r>
            <a:r>
              <a:rPr lang="en-US" altLang="x-none" dirty="0"/>
              <a:t>. in Java.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Lastly, escape sequences can be used as an alternate means of inserting a newline using </a:t>
            </a:r>
            <a:r>
              <a:rPr lang="en-US" altLang="x-none" b="1" dirty="0"/>
              <a:t>\n</a:t>
            </a:r>
            <a:endParaRPr lang="en-US" altLang="x-none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x-none" dirty="0"/>
              <a:t>   -print(“Hi.\n”) is the same as </a:t>
            </a:r>
            <a:r>
              <a:rPr lang="en-US" altLang="x-none" dirty="0" err="1"/>
              <a:t>println</a:t>
            </a:r>
            <a:r>
              <a:rPr lang="en-US" altLang="x-none" dirty="0"/>
              <a:t>(“Hi.”) for most </a:t>
            </a:r>
            <a:br>
              <a:rPr lang="en-US" altLang="x-none" dirty="0"/>
            </a:br>
            <a:r>
              <a:rPr lang="en-US" altLang="x-none" dirty="0"/>
              <a:t>   practical purposes.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829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Escape Sequences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903288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Some Java escape sequences:</a:t>
            </a:r>
          </a:p>
        </p:txBody>
      </p:sp>
      <p:grpSp>
        <p:nvGrpSpPr>
          <p:cNvPr id="46083" name="Group 8"/>
          <p:cNvGrpSpPr>
            <a:grpSpLocks/>
          </p:cNvGrpSpPr>
          <p:nvPr/>
        </p:nvGrpSpPr>
        <p:grpSpPr bwMode="auto">
          <a:xfrm>
            <a:off x="2057400" y="1981200"/>
            <a:ext cx="4529138" cy="2743200"/>
            <a:chOff x="1423" y="1248"/>
            <a:chExt cx="2853" cy="1728"/>
          </a:xfrm>
        </p:grpSpPr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423" y="1248"/>
              <a:ext cx="1451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Escape Sequence</a:t>
              </a:r>
              <a:endParaRPr lang="en-US" altLang="x-none" sz="200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\b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\"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\'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\\</a:t>
              </a:r>
              <a:endParaRPr lang="en-US" altLang="x-none" sz="2000">
                <a:solidFill>
                  <a:srgbClr val="008000"/>
                </a:solidFill>
                <a:latin typeface="Courier New" charset="0"/>
              </a:endParaRP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3018" y="1248"/>
              <a:ext cx="1258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Meaning</a:t>
              </a:r>
              <a:endParaRPr lang="en-US" altLang="x-none" sz="200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backspace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carriage return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double quote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single quote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backslash</a:t>
              </a:r>
            </a:p>
          </p:txBody>
        </p:sp>
      </p:grpSp>
      <p:sp>
        <p:nvSpPr>
          <p:cNvPr id="46084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4953000"/>
            <a:ext cx="84582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  <a:ea typeface="+mn-ea"/>
                <a:cs typeface="+mn-cs"/>
              </a:rPr>
              <a:t>See </a:t>
            </a:r>
            <a:r>
              <a:rPr lang="en-US" sz="2800" kern="0" dirty="0" err="1">
                <a:latin typeface="Courier New"/>
                <a:ea typeface="+mn-ea"/>
                <a:cs typeface="Courier New"/>
              </a:rPr>
              <a:t>Roses.java</a:t>
            </a:r>
            <a:endParaRPr lang="en-US" sz="2800" kern="0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Write a single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altLang="x-none"/>
              <a:t> statement that produces the following 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1097999" y="2542833"/>
            <a:ext cx="68291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/>
              <a:t>"Thank you all for coming to my home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/>
              <a:t>tonight," the mysterious figure said to the guests.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Write a single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altLang="x-none"/>
              <a:t> statement that produces the following 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1097999" y="2542833"/>
            <a:ext cx="68291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/>
              <a:t>"Thank you all for coming to my home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dirty="0"/>
              <a:t>tonight," the mysterious figure said to the guests.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-76200" y="3746500"/>
            <a:ext cx="9177512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3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300" dirty="0">
                <a:latin typeface="Courier New" charset="0"/>
                <a:ea typeface="Courier New" charset="0"/>
                <a:cs typeface="Courier New" charset="0"/>
              </a:rPr>
              <a:t>("\"Thank you all for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300" dirty="0">
                <a:latin typeface="Courier New" charset="0"/>
                <a:ea typeface="Courier New" charset="0"/>
                <a:cs typeface="Courier New" charset="0"/>
              </a:rPr>
              <a:t>   "coming to my home\</a:t>
            </a:r>
            <a:r>
              <a:rPr lang="en-US" altLang="x-none" sz="2300" dirty="0" err="1">
                <a:latin typeface="Courier New" charset="0"/>
                <a:ea typeface="Courier New" charset="0"/>
                <a:cs typeface="Courier New" charset="0"/>
              </a:rPr>
              <a:t>ntonight</a:t>
            </a:r>
            <a:r>
              <a:rPr lang="en-US" altLang="x-none" sz="2300" dirty="0">
                <a:latin typeface="Courier New" charset="0"/>
                <a:ea typeface="Courier New" charset="0"/>
                <a:cs typeface="Courier New" charset="0"/>
              </a:rPr>
              <a:t>,\" the mysterious"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300" dirty="0">
                <a:latin typeface="Courier New" charset="0"/>
                <a:ea typeface="Courier New" charset="0"/>
                <a:cs typeface="Courier New" charset="0"/>
              </a:rPr>
              <a:t>   " figure said to the guests.");</a:t>
            </a:r>
          </a:p>
        </p:txBody>
      </p:sp>
    </p:spTree>
    <p:extLst>
      <p:ext uri="{BB962C8B-B14F-4D97-AF65-F5344CB8AC3E}">
        <p14:creationId xmlns:p14="http://schemas.microsoft.com/office/powerpoint/2010/main" val="201632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1849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5120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Data and Expressions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This week we’ll take a look at how Java handles some fundamental programming concepts.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Specific details focused on are: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character strings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primitive data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declaration and use of variables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expressions and operator precedence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data conversions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accepting input from the user (which will effectively introduce OOP)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Variables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8637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variable</a:t>
            </a:r>
            <a:r>
              <a:rPr lang="en-US" altLang="x-none" dirty="0"/>
              <a:t> is a name for a location in memory that holds a value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variable declaration </a:t>
            </a:r>
            <a:r>
              <a:rPr lang="en-US" altLang="x-none" dirty="0"/>
              <a:t>specifies the variable's name and the type of information that it will hold</a:t>
            </a:r>
            <a:endParaRPr lang="en-US" altLang="x-none" dirty="0">
              <a:latin typeface="Courier New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58376" y="4333081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000" b="1" dirty="0">
                <a:latin typeface="Courier New" charset="0"/>
              </a:rPr>
              <a:t>int total;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295400" y="5318125"/>
            <a:ext cx="6459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Multiple variables can be created in one declaration</a:t>
            </a:r>
            <a:endParaRPr lang="en-US" altLang="x-none" sz="2400" dirty="0">
              <a:solidFill>
                <a:srgbClr val="008000"/>
              </a:solidFill>
              <a:latin typeface="Arial Unicode M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1950" y="3381375"/>
            <a:ext cx="1460500" cy="836613"/>
            <a:chOff x="808" y="1777"/>
            <a:chExt cx="920" cy="527"/>
          </a:xfrm>
        </p:grpSpPr>
        <p:sp>
          <p:nvSpPr>
            <p:cNvPr id="52234" name="Text Box 8"/>
            <p:cNvSpPr txBox="1">
              <a:spLocks noChangeArrowheads="1"/>
            </p:cNvSpPr>
            <p:nvPr/>
          </p:nvSpPr>
          <p:spPr bwMode="auto">
            <a:xfrm>
              <a:off x="808" y="1777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data type</a:t>
              </a:r>
              <a:endParaRPr lang="en-US" altLang="x-none" sz="2400" dirty="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2235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64000" y="3338513"/>
            <a:ext cx="1876425" cy="836612"/>
            <a:chOff x="2352" y="1777"/>
            <a:chExt cx="1182" cy="527"/>
          </a:xfrm>
        </p:grpSpPr>
        <p:sp>
          <p:nvSpPr>
            <p:cNvPr id="52232" name="Text Box 11"/>
            <p:cNvSpPr txBox="1">
              <a:spLocks noChangeArrowheads="1"/>
            </p:cNvSpPr>
            <p:nvPr/>
          </p:nvSpPr>
          <p:spPr bwMode="auto">
            <a:xfrm>
              <a:off x="2354" y="1777"/>
              <a:ext cx="1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8000"/>
                  </a:solidFill>
                  <a:latin typeface="Arial Unicode MS" charset="0"/>
                </a:rPr>
                <a:t>variable name</a:t>
              </a:r>
              <a:endParaRPr lang="en-US" altLang="x-none" sz="2400" dirty="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2233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231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A15CB68-01E7-8680-D996-8A297960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54675"/>
            <a:ext cx="38779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latin typeface="Courier New" charset="0"/>
              </a:rPr>
              <a:t>int count, temp, result;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8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Initialization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05800" cy="96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variable can be given an initial value in the declaration</a:t>
            </a:r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2286000" y="2422525"/>
            <a:ext cx="399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latin typeface="Courier New" charset="0"/>
              </a:rPr>
              <a:t>int sum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latin typeface="Courier New" charset="0"/>
              </a:rPr>
              <a:t>int base = 32, max = 149;</a:t>
            </a:r>
            <a:endParaRPr lang="en-US" altLang="x-none" sz="2400" dirty="0">
              <a:latin typeface="Times New Roman" charset="0"/>
            </a:endParaRPr>
          </a:p>
        </p:txBody>
      </p:sp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228600" y="3505200"/>
            <a:ext cx="830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 dirty="0"/>
              <a:t>When a variable is referenced in a program, its “current” (run-time) value is used.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See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PianoKeys.java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Variable Names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dirty="0"/>
              <a:t>An important but subjective aspect to programming is how best to name variables.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dirty="0"/>
              <a:t>Variable names should convey the purpose of a variable in as </a:t>
            </a:r>
            <a:r>
              <a:rPr lang="en-US" altLang="x-none" i="1" dirty="0"/>
              <a:t>complete</a:t>
            </a:r>
            <a:r>
              <a:rPr lang="en-US" altLang="x-none" dirty="0"/>
              <a:t> and </a:t>
            </a:r>
            <a:r>
              <a:rPr lang="en-US" altLang="x-none" i="1" dirty="0"/>
              <a:t>concise</a:t>
            </a:r>
            <a:r>
              <a:rPr lang="en-US" altLang="x-none" dirty="0"/>
              <a:t> a manner as is possible</a:t>
            </a:r>
            <a:br>
              <a:rPr lang="en-US" altLang="x-none" dirty="0"/>
            </a:br>
            <a:r>
              <a:rPr lang="en-US" altLang="x-none" dirty="0"/>
              <a:t>-A variable name like “x” is likely not meaningful in most contexts.</a:t>
            </a:r>
            <a:br>
              <a:rPr lang="en-US" altLang="x-none" dirty="0"/>
            </a:br>
            <a:r>
              <a:rPr lang="en-US" altLang="x-none" dirty="0"/>
              <a:t>-A variable like “</a:t>
            </a:r>
            <a:r>
              <a:rPr lang="en-US" altLang="x-none" dirty="0" err="1"/>
              <a:t>velocityinkilometerspersecond</a:t>
            </a:r>
            <a:r>
              <a:rPr lang="en-US" altLang="x-none" dirty="0"/>
              <a:t>” is far too long to practically useful.</a:t>
            </a:r>
            <a:br>
              <a:rPr lang="en-US" altLang="x-none" dirty="0"/>
            </a:br>
            <a:r>
              <a:rPr lang="en-US" altLang="x-none" dirty="0"/>
              <a:t>-A good compromise might be “</a:t>
            </a:r>
            <a:r>
              <a:rPr lang="en-US" altLang="x-none" dirty="0" err="1"/>
              <a:t>velocity_kmps</a:t>
            </a:r>
            <a:r>
              <a:rPr lang="en-US" altLang="x-none" dirty="0"/>
              <a:t>”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dirty="0"/>
              <a:t>By convention, variables are usually represented using lower-case letters.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altLang="x-none" dirty="0"/>
          </a:p>
        </p:txBody>
      </p:sp>
      <p:sp>
        <p:nvSpPr>
          <p:cNvPr id="56325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94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376363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dirty="0"/>
              <a:t>An </a:t>
            </a:r>
            <a:r>
              <a:rPr lang="en-US" altLang="x-none" i="1" dirty="0"/>
              <a:t>assignment statement</a:t>
            </a:r>
            <a:r>
              <a:rPr lang="en-US" altLang="x-none" dirty="0"/>
              <a:t> changes the value of a variable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The assignment operator is the </a:t>
            </a:r>
            <a:r>
              <a:rPr lang="en-US" altLang="x-none" dirty="0">
                <a:latin typeface="Courier New" charset="0"/>
              </a:rPr>
              <a:t>=</a:t>
            </a:r>
            <a:r>
              <a:rPr lang="en-US" altLang="x-none" dirty="0"/>
              <a:t> sign</a:t>
            </a:r>
            <a:endParaRPr lang="en-US" altLang="x-none" dirty="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429000" y="289560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total = 55;</a:t>
            </a:r>
            <a:endParaRPr lang="en-US" altLang="x-none" sz="2400">
              <a:latin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3352800"/>
            <a:ext cx="990600" cy="304800"/>
            <a:chOff x="2304" y="1968"/>
            <a:chExt cx="624" cy="240"/>
          </a:xfrm>
        </p:grpSpPr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325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6326" name="Rectangle 3"/>
          <p:cNvSpPr txBox="1">
            <a:spLocks noChangeArrowheads="1"/>
          </p:cNvSpPr>
          <p:nvPr/>
        </p:nvSpPr>
        <p:spPr bwMode="auto">
          <a:xfrm>
            <a:off x="152400" y="3962400"/>
            <a:ext cx="8763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dirty="0"/>
              <a:t>Any previous value that was in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total</a:t>
            </a:r>
            <a:r>
              <a:rPr lang="en-US" altLang="x-none" dirty="0"/>
              <a:t> is overwritten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dirty="0"/>
              <a:t>You can only assign a value to a variable that is consistent with the variable's declared type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See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Geometry.java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Constants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constant </a:t>
            </a:r>
            <a:r>
              <a:rPr lang="en-US" altLang="x-none" dirty="0"/>
              <a:t>is an identifier that is similar to a variable except that it holds the same value during its entire existence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As the name implies, it is constant, not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compiler will issue an error if you try to change the value of a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In Java, we use the </a:t>
            </a:r>
            <a:r>
              <a:rPr lang="en-US" altLang="x-none" dirty="0">
                <a:latin typeface="Courier New" charset="0"/>
              </a:rPr>
              <a:t>final</a:t>
            </a:r>
            <a:r>
              <a:rPr lang="en-US" altLang="x-none" dirty="0"/>
              <a:t> modifier to declare a constant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final int MAX_LOAD = 250;</a:t>
            </a:r>
            <a:endParaRPr lang="en-US" altLang="x-none" dirty="0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Constants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Constants are useful for three important reasons: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 dirty="0"/>
              <a:t>First, they give meaning to otherwise unclear literal values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Example: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MAX_LOAD</a:t>
            </a:r>
            <a:r>
              <a:rPr lang="en-US" altLang="x-none" dirty="0"/>
              <a:t> means more to a programmer than the literal 250.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 dirty="0"/>
              <a:t>Second, they facilitate program maintenance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If a constant is used in multiple places, its value need only be set in one place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Third, they formally establish that a value should not change, avoiding inadvertent errors by other programmers.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/>
          <a:lstStyle/>
          <a:p>
            <a:r>
              <a:rPr lang="en-US" altLang="x-none" dirty="0"/>
              <a:t>Driver Files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While we can put the main function to execute inside any .java class file, sometimes we want to separate testing code from underlying programming logic.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A </a:t>
            </a:r>
            <a:r>
              <a:rPr lang="en-US" altLang="x-none" b="1" dirty="0"/>
              <a:t>driver</a:t>
            </a:r>
            <a:r>
              <a:rPr lang="en-US" altLang="x-none" dirty="0"/>
              <a:t> file is one whose purpose is to simply create, test, and debug other code.</a:t>
            </a:r>
          </a:p>
          <a:p>
            <a:pPr marL="0" indent="0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altLang="x-none" dirty="0"/>
              <a:t>   – In the context of Java and OOP, driver files </a:t>
            </a:r>
            <a:br>
              <a:rPr lang="en-US" altLang="x-none" dirty="0"/>
            </a:br>
            <a:r>
              <a:rPr lang="en-US" altLang="x-none" dirty="0"/>
              <a:t>   typically create and use objects to verify their </a:t>
            </a:r>
            <a:br>
              <a:rPr lang="en-US" altLang="x-none" dirty="0"/>
            </a:br>
            <a:r>
              <a:rPr lang="en-US" altLang="x-none" dirty="0"/>
              <a:t>   underlying construction/methods are correct.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See </a:t>
            </a:r>
            <a:r>
              <a:rPr lang="en-US" altLang="x-none" dirty="0">
                <a:latin typeface="Courier New" charset="0"/>
                <a:cs typeface="Courier New" charset="0"/>
              </a:rPr>
              <a:t>Rectangle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.java </a:t>
            </a:r>
            <a:r>
              <a:rPr lang="en-US" altLang="x-none" dirty="0">
                <a:ea typeface="Courier New" charset="0"/>
                <a:cs typeface="Courier New" charset="0"/>
              </a:rPr>
              <a:t>and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RectangleDriver.java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endParaRPr lang="en-US" altLang="x-none" dirty="0"/>
          </a:p>
        </p:txBody>
      </p:sp>
      <p:sp>
        <p:nvSpPr>
          <p:cNvPr id="31751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070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/>
          <a:lstStyle/>
          <a:p>
            <a:r>
              <a:rPr lang="en-US" altLang="x-none" dirty="0"/>
              <a:t>Early Class and Object Discussion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The Rectangle </a:t>
            </a:r>
            <a:r>
              <a:rPr lang="en-US" altLang="x-none" b="1" dirty="0"/>
              <a:t>class</a:t>
            </a:r>
            <a:r>
              <a:rPr lang="en-US" altLang="x-none" dirty="0"/>
              <a:t> is the </a:t>
            </a:r>
            <a:r>
              <a:rPr lang="en-US" altLang="x-none" i="1" dirty="0"/>
              <a:t>blueprint</a:t>
            </a:r>
            <a:r>
              <a:rPr lang="en-US" altLang="x-none" dirty="0"/>
              <a:t> we defined.</a:t>
            </a:r>
            <a:br>
              <a:rPr lang="en-US" altLang="x-none" dirty="0"/>
            </a:br>
            <a:r>
              <a:rPr lang="en-US" altLang="x-none" dirty="0"/>
              <a:t>- Classes have associated member variables (attributes) and methods.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rect1 and rect2 were two </a:t>
            </a:r>
            <a:r>
              <a:rPr lang="en-US" altLang="x-none" b="1" dirty="0"/>
              <a:t>objects</a:t>
            </a:r>
            <a:r>
              <a:rPr lang="en-US" altLang="x-none" dirty="0"/>
              <a:t> of </a:t>
            </a:r>
            <a:r>
              <a:rPr lang="en-US" altLang="x-none" i="1" dirty="0"/>
              <a:t>type</a:t>
            </a:r>
            <a:r>
              <a:rPr lang="en-US" altLang="x-none" dirty="0"/>
              <a:t> Rectangle (they can be seen as class “instances.”)</a:t>
            </a:r>
            <a:br>
              <a:rPr lang="en-US" altLang="x-none" dirty="0"/>
            </a:br>
            <a:r>
              <a:rPr lang="en-US" altLang="x-none" dirty="0"/>
              <a:t>- Each rectangle had different dimensions.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Member variables can themselves be classes.</a:t>
            </a:r>
            <a:br>
              <a:rPr lang="en-US" altLang="x-none" dirty="0"/>
            </a:br>
            <a:r>
              <a:rPr lang="en-US" altLang="x-none" dirty="0"/>
              <a:t>- Ex: A car class may have 4 variables that are members of the “tire class.”</a:t>
            </a:r>
          </a:p>
        </p:txBody>
      </p:sp>
      <p:sp>
        <p:nvSpPr>
          <p:cNvPr id="31751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171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/>
          <a:lstStyle/>
          <a:p>
            <a:pPr algn="ctr"/>
            <a:r>
              <a:rPr lang="en-US" altLang="x-none" dirty="0"/>
              <a:t>Static Methods 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297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The keyword </a:t>
            </a:r>
            <a:r>
              <a:rPr lang="en-US" altLang="x-none" b="1" dirty="0"/>
              <a:t>static</a:t>
            </a:r>
            <a:r>
              <a:rPr lang="en-US" altLang="x-none" dirty="0"/>
              <a:t> has multiple uses in Java.</a:t>
            </a:r>
            <a:br>
              <a:rPr lang="en-US" altLang="x-none" dirty="0"/>
            </a:br>
            <a:r>
              <a:rPr lang="en-US" altLang="x-none" dirty="0"/>
              <a:t>- We’ll address static methods, and others at a later date.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static method</a:t>
            </a:r>
            <a:r>
              <a:rPr lang="en-US" altLang="x-none" dirty="0"/>
              <a:t> is one is that is associated with a  class name in general, as opposed to an individual object.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Many staple programming elements are implemented as static methods in Java libraries. </a:t>
            </a:r>
            <a:br>
              <a:rPr lang="en-US" altLang="x-none" dirty="0"/>
            </a:br>
            <a:r>
              <a:rPr lang="en-US" altLang="x-none" dirty="0"/>
              <a:t>- For example, </a:t>
            </a:r>
            <a:r>
              <a:rPr lang="en-US" altLang="x-none" dirty="0" err="1"/>
              <a:t>System.out.println</a:t>
            </a:r>
            <a:r>
              <a:rPr lang="en-US" altLang="x-none" dirty="0"/>
              <a:t> and </a:t>
            </a:r>
            <a:r>
              <a:rPr lang="en-US" altLang="x-none" dirty="0" err="1"/>
              <a:t>System.out.print</a:t>
            </a:r>
            <a:r>
              <a:rPr lang="en-US" altLang="x-none" dirty="0"/>
              <a:t> are static methods.</a:t>
            </a:r>
          </a:p>
        </p:txBody>
      </p:sp>
      <p:sp>
        <p:nvSpPr>
          <p:cNvPr id="31751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751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1295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2970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Character Strings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A </a:t>
            </a:r>
            <a:r>
              <a:rPr lang="en-US" altLang="x-none" i="1" dirty="0"/>
              <a:t>string literal</a:t>
            </a:r>
            <a:r>
              <a:rPr lang="en-US" altLang="x-none" dirty="0"/>
              <a:t> is represented by putting double quotes around the text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Examples: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altLang="x-none" dirty="0">
                <a:latin typeface="Courier New" charset="0"/>
              </a:rPr>
              <a:t>"This is a string literal."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dirty="0">
                <a:latin typeface="Courier New" charset="0"/>
              </a:rPr>
              <a:t>"123 Main Street"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altLang="x-none" dirty="0">
                <a:latin typeface="Courier New" charset="0"/>
              </a:rPr>
              <a:t>""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/>
              <a:t>Every character string is an object in Java, defined by the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class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x-none" dirty="0"/>
              <a:t>Every string literal represents a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object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Char vs String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700" dirty="0"/>
              <a:t>A character (char)  is a single Unicode symbol represented enclosed by single quotes (Ex: ‘a’, ‘A’, ‘é’, ‘</a:t>
            </a:r>
            <a:r>
              <a:rPr lang="km-KH" altLang="x-none" sz="2700" dirty="0"/>
              <a:t>᧴</a:t>
            </a:r>
            <a:r>
              <a:rPr lang="en-US" altLang="x-none" sz="2700" dirty="0"/>
              <a:t>’) </a:t>
            </a:r>
          </a:p>
          <a:p>
            <a:pPr>
              <a:lnSpc>
                <a:spcPct val="90000"/>
              </a:lnSpc>
            </a:pPr>
            <a:endParaRPr lang="en-US" altLang="x-none" sz="2700" dirty="0"/>
          </a:p>
          <a:p>
            <a:pPr>
              <a:lnSpc>
                <a:spcPct val="90000"/>
              </a:lnSpc>
            </a:pPr>
            <a:r>
              <a:rPr lang="en-US" altLang="x-none" sz="2700" dirty="0"/>
              <a:t>A string uses double quotes and represents a word, phrase, or other grouping of associated Unicode symbols.</a:t>
            </a:r>
          </a:p>
          <a:p>
            <a:pPr>
              <a:lnSpc>
                <a:spcPct val="90000"/>
              </a:lnSpc>
            </a:pPr>
            <a:endParaRPr lang="en-US" altLang="x-none" sz="2700" dirty="0"/>
          </a:p>
          <a:p>
            <a:pPr>
              <a:lnSpc>
                <a:spcPct val="90000"/>
              </a:lnSpc>
            </a:pPr>
            <a:r>
              <a:rPr lang="en-US" altLang="x-none" sz="2700" dirty="0"/>
              <a:t>A String is, for all intents and purposes, an array of characters.</a:t>
            </a:r>
          </a:p>
          <a:p>
            <a:pPr>
              <a:lnSpc>
                <a:spcPct val="90000"/>
              </a:lnSpc>
            </a:pPr>
            <a:endParaRPr lang="en-US" altLang="x-none" sz="2700" dirty="0"/>
          </a:p>
          <a:p>
            <a:pPr>
              <a:lnSpc>
                <a:spcPct val="90000"/>
              </a:lnSpc>
            </a:pPr>
            <a:r>
              <a:rPr lang="en-US" altLang="x-none" sz="2700" dirty="0"/>
              <a:t>A string may have up to </a:t>
            </a:r>
            <a:r>
              <a:rPr lang="en-US" sz="2700" dirty="0"/>
              <a:t>2.15e9 characters (enough for most applications).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696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println Method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297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In the </a:t>
            </a:r>
            <a:r>
              <a:rPr lang="en-US" altLang="x-none" dirty="0">
                <a:latin typeface="Courier New" charset="0"/>
              </a:rPr>
              <a:t>Lincoln</a:t>
            </a:r>
            <a:r>
              <a:rPr lang="en-US" altLang="x-none" dirty="0"/>
              <a:t> program from Chapter 1, we invoked the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/>
              <a:t> method to print a character string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</a:rPr>
              <a:t>System.out</a:t>
            </a:r>
            <a:r>
              <a:rPr lang="en-US" altLang="x-none" dirty="0"/>
              <a:t> object represents a destination (the monitor screen) to which we can send output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4038600"/>
            <a:ext cx="7866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 err="1">
                <a:latin typeface="Courier New" charset="0"/>
              </a:rPr>
              <a:t>System.out.println</a:t>
            </a:r>
            <a:r>
              <a:rPr lang="en-US" altLang="x-none" sz="1800" b="1" dirty="0">
                <a:latin typeface="Courier New" charset="0"/>
              </a:rPr>
              <a:t>("Whatever you are, be a good one.");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9463" y="4572000"/>
            <a:ext cx="1295400" cy="831850"/>
            <a:chOff x="672" y="2976"/>
            <a:chExt cx="816" cy="524"/>
          </a:xfrm>
        </p:grpSpPr>
        <p:sp>
          <p:nvSpPr>
            <p:cNvPr id="31756" name="Text Box 6"/>
            <p:cNvSpPr txBox="1">
              <a:spLocks noChangeArrowheads="1"/>
            </p:cNvSpPr>
            <p:nvPr/>
          </p:nvSpPr>
          <p:spPr bwMode="auto">
            <a:xfrm>
              <a:off x="760" y="3250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object</a:t>
              </a:r>
            </a:p>
          </p:txBody>
        </p:sp>
        <p:sp>
          <p:nvSpPr>
            <p:cNvPr id="31757" name="AutoShape 7"/>
            <p:cNvSpPr>
              <a:spLocks/>
            </p:cNvSpPr>
            <p:nvPr/>
          </p:nvSpPr>
          <p:spPr bwMode="auto">
            <a:xfrm rot="-5400000">
              <a:off x="1008" y="264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25663" y="4495800"/>
            <a:ext cx="1125537" cy="1212850"/>
            <a:chOff x="1520" y="2928"/>
            <a:chExt cx="709" cy="764"/>
          </a:xfrm>
        </p:grpSpPr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1520" y="3250"/>
              <a:ext cx="7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method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name</a:t>
              </a:r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 flipV="1">
              <a:off x="1872" y="2928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352800" y="4648200"/>
            <a:ext cx="4598988" cy="1212850"/>
            <a:chOff x="2410" y="3024"/>
            <a:chExt cx="2897" cy="764"/>
          </a:xfrm>
        </p:grpSpPr>
        <p:sp>
          <p:nvSpPr>
            <p:cNvPr id="31752" name="Text Box 12"/>
            <p:cNvSpPr txBox="1">
              <a:spLocks noChangeArrowheads="1"/>
            </p:cNvSpPr>
            <p:nvPr/>
          </p:nvSpPr>
          <p:spPr bwMode="auto">
            <a:xfrm>
              <a:off x="2410" y="3346"/>
              <a:ext cx="289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information provided to the method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(parameters)</a:t>
              </a:r>
            </a:p>
          </p:txBody>
        </p:sp>
        <p:sp>
          <p:nvSpPr>
            <p:cNvPr id="31753" name="AutoShape 13"/>
            <p:cNvSpPr>
              <a:spLocks/>
            </p:cNvSpPr>
            <p:nvPr/>
          </p:nvSpPr>
          <p:spPr bwMode="auto">
            <a:xfrm rot="-5400000">
              <a:off x="3744" y="1728"/>
              <a:ext cx="240" cy="2832"/>
            </a:xfrm>
            <a:prstGeom prst="leftBrace">
              <a:avLst>
                <a:gd name="adj1" fmla="val 98333"/>
                <a:gd name="adj2" fmla="val 49329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1751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print Method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</a:rPr>
              <a:t>System.out</a:t>
            </a:r>
            <a:r>
              <a:rPr lang="en-US" altLang="x-none" dirty="0"/>
              <a:t> object has other uses than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>
                <a:latin typeface="Courier New" charset="0"/>
              </a:rPr>
              <a:t>.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 dirty="0"/>
              <a:t>The </a:t>
            </a:r>
            <a:r>
              <a:rPr lang="en-US" altLang="x-none" dirty="0">
                <a:latin typeface="Courier New" charset="0"/>
              </a:rPr>
              <a:t>print</a:t>
            </a:r>
            <a:r>
              <a:rPr lang="en-US" altLang="x-none" dirty="0"/>
              <a:t> method is similar to the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/>
              <a:t> method, except that it does not advance to the next line</a:t>
            </a:r>
          </a:p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 dirty="0"/>
              <a:t>Therefore anything printed after a </a:t>
            </a:r>
            <a:r>
              <a:rPr lang="en-US" altLang="x-none" dirty="0">
                <a:latin typeface="Courier New" charset="0"/>
              </a:rPr>
              <a:t>print</a:t>
            </a:r>
            <a:r>
              <a:rPr lang="en-US" altLang="x-none" dirty="0"/>
              <a:t> statement will appear on the same line</a:t>
            </a:r>
          </a:p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 dirty="0"/>
              <a:t>See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Countdown.java 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String Concatenation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spcBef>
                <a:spcPct val="40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string concatenation operator</a:t>
            </a:r>
            <a:r>
              <a:rPr lang="en-US" altLang="x-none" dirty="0"/>
              <a:t> (+) is used to append one string to the end of another</a:t>
            </a:r>
          </a:p>
          <a:p>
            <a:pPr algn="ctr">
              <a:spcBef>
                <a:spcPct val="40000"/>
              </a:spcBef>
              <a:buFont typeface="Times" charset="0"/>
              <a:buNone/>
            </a:pPr>
            <a:r>
              <a:rPr lang="en-US" altLang="x-none" dirty="0">
                <a:latin typeface="Courier New" charset="0"/>
              </a:rPr>
              <a:t>"Peanut butter " + "and jelly"</a:t>
            </a:r>
          </a:p>
          <a:p>
            <a:pPr>
              <a:spcBef>
                <a:spcPct val="40000"/>
              </a:spcBef>
            </a:pPr>
            <a:r>
              <a:rPr lang="en-US" altLang="x-none" dirty="0"/>
              <a:t>It can also be used to append a number to a string</a:t>
            </a:r>
          </a:p>
          <a:p>
            <a:pPr>
              <a:spcBef>
                <a:spcPct val="40000"/>
              </a:spcBef>
            </a:pPr>
            <a:r>
              <a:rPr lang="en-US" altLang="x-none" dirty="0"/>
              <a:t>A string literal cannot be broken across two lines in a Java program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altLang="x-none" dirty="0"/>
              <a:t>   – As such, very long text strings (ex: long </a:t>
            </a:r>
            <a:br>
              <a:rPr lang="en-US" altLang="x-none" dirty="0"/>
            </a:br>
            <a:r>
              <a:rPr lang="en-US" altLang="x-none" dirty="0"/>
              <a:t>   sentences or paragraphs) will likely require </a:t>
            </a:r>
            <a:br>
              <a:rPr lang="en-US" altLang="x-none" dirty="0"/>
            </a:br>
            <a:r>
              <a:rPr lang="en-US" altLang="x-none" dirty="0"/>
              <a:t>   concatenation.</a:t>
            </a:r>
          </a:p>
          <a:p>
            <a:pPr>
              <a:spcBef>
                <a:spcPct val="40000"/>
              </a:spcBef>
            </a:pPr>
            <a:r>
              <a:rPr lang="en-US" altLang="x-none" dirty="0"/>
              <a:t>See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Facts.java 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Operators with Multiple Functionality</a:t>
            </a:r>
            <a:endParaRPr lang="en-US" altLang="x-none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440362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 dirty="0"/>
              <a:t>The + operator is also used for arithmetic addition</a:t>
            </a:r>
          </a:p>
          <a:p>
            <a:pPr>
              <a:spcBef>
                <a:spcPct val="60000"/>
              </a:spcBef>
            </a:pPr>
            <a:r>
              <a:rPr lang="en-US" altLang="x-none" dirty="0"/>
              <a:t>The function that it performs depends on the type of the information on which it operates:</a:t>
            </a:r>
            <a:br>
              <a:rPr lang="en-US" altLang="x-none" dirty="0"/>
            </a:br>
            <a:r>
              <a:rPr lang="en-US" altLang="x-none" dirty="0"/>
              <a:t>Case 1: Both operands are strings.</a:t>
            </a:r>
            <a:br>
              <a:rPr lang="en-US" altLang="x-none" dirty="0"/>
            </a:br>
            <a:r>
              <a:rPr lang="en-US" altLang="x-none" dirty="0"/>
              <a:t>Case 2: Both operands are numeric.</a:t>
            </a:r>
            <a:br>
              <a:rPr lang="en-US" altLang="x-none" dirty="0"/>
            </a:br>
            <a:r>
              <a:rPr lang="en-US" altLang="x-none" dirty="0"/>
              <a:t>Case 3: One operand is a string and one is a number.</a:t>
            </a:r>
          </a:p>
          <a:p>
            <a:pPr>
              <a:spcBef>
                <a:spcPct val="60000"/>
              </a:spcBef>
            </a:pPr>
            <a:r>
              <a:rPr lang="en-US" altLang="x-none" dirty="0"/>
              <a:t>We will take a look at how each of these scenarios are handled (two are simple, one is not).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</TotalTime>
  <Words>1991</Words>
  <Application>Microsoft Office PowerPoint</Application>
  <PresentationFormat>On-screen Show (4:3)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 Unicode MS</vt:lpstr>
      <vt:lpstr>Arial</vt:lpstr>
      <vt:lpstr>Calibri</vt:lpstr>
      <vt:lpstr>Courier New</vt:lpstr>
      <vt:lpstr>Times</vt:lpstr>
      <vt:lpstr>Times New Roman</vt:lpstr>
      <vt:lpstr>Default Design</vt:lpstr>
      <vt:lpstr>Custom Design</vt:lpstr>
      <vt:lpstr>Chapter 2 Data and Expressions</vt:lpstr>
      <vt:lpstr>Data and Expressions</vt:lpstr>
      <vt:lpstr>Outline</vt:lpstr>
      <vt:lpstr>Character Strings</vt:lpstr>
      <vt:lpstr>Char vs String</vt:lpstr>
      <vt:lpstr>The println Method</vt:lpstr>
      <vt:lpstr>The print Method</vt:lpstr>
      <vt:lpstr>String Concatenation</vt:lpstr>
      <vt:lpstr>Operators with Multiple Functionality</vt:lpstr>
      <vt:lpstr>Multiple Functionality (cont)</vt:lpstr>
      <vt:lpstr>Quick Check</vt:lpstr>
      <vt:lpstr>Quick Check</vt:lpstr>
      <vt:lpstr>Escape Sequences</vt:lpstr>
      <vt:lpstr>Escape Sequences</vt:lpstr>
      <vt:lpstr>Escape Sequences</vt:lpstr>
      <vt:lpstr>Escape Sequences</vt:lpstr>
      <vt:lpstr>Quick Check</vt:lpstr>
      <vt:lpstr>Quick Check</vt:lpstr>
      <vt:lpstr>Outline</vt:lpstr>
      <vt:lpstr>Variables</vt:lpstr>
      <vt:lpstr>Variable Initialization</vt:lpstr>
      <vt:lpstr>Variable Names</vt:lpstr>
      <vt:lpstr>Assignment</vt:lpstr>
      <vt:lpstr>Constants</vt:lpstr>
      <vt:lpstr>Constants</vt:lpstr>
      <vt:lpstr>Driver Files</vt:lpstr>
      <vt:lpstr>Early Class and Object Discussion</vt:lpstr>
      <vt:lpstr>Static Methods 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Andrew Karem</cp:lastModifiedBy>
  <cp:revision>122</cp:revision>
  <dcterms:created xsi:type="dcterms:W3CDTF">2014-02-27T13:50:56Z</dcterms:created>
  <dcterms:modified xsi:type="dcterms:W3CDTF">2023-01-17T23:16:42Z</dcterms:modified>
</cp:coreProperties>
</file>