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73E"/>
    <a:srgbClr val="2C5E6A"/>
    <a:srgbClr val="AED4DD"/>
    <a:srgbClr val="CD4B60"/>
    <a:srgbClr val="67A1AF"/>
    <a:srgbClr val="231F20"/>
    <a:srgbClr val="BAD7D8"/>
    <a:srgbClr val="D0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8D0-E86F-4296-B42F-E0B5251A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6F72-0819-44CE-9104-24EF4048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349-16E4-40A3-9E7B-9EB44D6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312-01F1-4E53-A87B-412F462D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7DC-023E-44AB-8D3B-F0C136F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B7A-2680-4824-A284-78CACB2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CD9-A1F5-407F-9056-1603686E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C3D-F4DE-402A-BE75-DE3F1DC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897-47B8-44AE-8712-319C3DB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A645-4183-4DFC-B0E2-C1383D3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DF2F-C97F-4C7F-8F19-D6C4092E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C486-55E7-4944-B4EF-4745850D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C37-E848-48ED-9B08-9D7CE9B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90DE-FB8B-420C-89A2-C854174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5CC8-E550-42B4-B606-876EECF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BCA-0A57-4C44-B784-A8DF31E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585-88EC-4C43-9774-5955A97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3CB-9B67-449D-8D6D-B496DA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C7C1-818F-4EDE-A94C-04C7F60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E70-0C41-483A-8306-C49761C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1C-D2A9-4B29-9A0B-83A1B35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EC13-4BD0-452E-BDC3-E6C21894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A7B-E33B-4CE5-B03A-C05690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A95-BD0F-4478-8B74-D81FFA81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BFB-DD8A-4B46-89CC-2F8359C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F9E-5FC8-4902-B700-D953B04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EDB-585A-4412-A3E9-E8392FE0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D0C5-B7F4-469F-8B37-3853922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4E14-CB3F-4674-A04D-1333438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4BBC-02B2-4D87-9BFD-037ACEC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0FD0-D7FE-4D10-A047-B4CC3F2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257-E948-412C-987A-985ADA0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304-811A-465C-858B-30307D42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329C-FFDE-43C5-93A8-06FE3805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A5B5-4034-4973-8FAA-194FBEED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44D-367F-40D6-BF26-316B3E10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FD4D-5AFA-49DE-8216-9ECC95B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EE36-CD62-45ED-BF75-D35DEB4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AE84-9A5F-47CF-B6ED-AA03396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0A9-B5B1-427D-A649-5AB8DDC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47BD-F1AE-4FB3-A09E-C14917B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5B08E-7E47-4B59-B49A-3B2BE14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447E-335D-40E9-BF45-BA63F21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732-0541-4D0C-9FEE-722EAAD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61B8-95A5-44B8-A9A5-29F06E9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6623-AA3C-4E46-A9DE-7B702DD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B1E-5089-4A2E-86A9-01322A2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810-0BCC-4E0B-9CAD-2E79E0C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4B0B-35F9-47AA-9215-5CFED105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D485-A95B-4743-BA49-33A5226B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DA37-B74E-4397-9820-7E37448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D4F9-13DC-48D5-8BDB-F15272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021-0E8B-41C6-8B4E-1EBE918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8F75-5059-4152-9FBD-129CA6C2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649A-B4C9-4A1D-B71D-7CA8C18D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D21D-DAF5-4223-9261-1CAA5AC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FFA9-F790-4C66-B384-203C33F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024F-9795-4229-96A1-46319C6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1690-A484-45F2-8D12-86EA2AB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433-CABA-4F5D-B8FB-6BBA55D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D50-5B0E-484C-892C-AB643845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E36A-0F3C-496C-97DE-8D45BA0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81C2-8599-4CDB-BA20-860EFD19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609600" y="1608880"/>
            <a:ext cx="10972800" cy="492442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Total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Sum of all reported crimes in the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Crime Distribution by Year and Yearly Changes: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crimes categorized by year, including insights into the year-over-year changes.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2000" b="1" dirty="0">
                <a:solidFill>
                  <a:schemeClr val="bg1"/>
                </a:solidFill>
              </a:rPr>
              <a:t>Crimes by Time Range (e.g., 3:00 AM to 5:59 AM):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of crime occurrences within specific time intervals, providing a detailed breakdown.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sz="2000" b="1" dirty="0">
                <a:solidFill>
                  <a:schemeClr val="bg1"/>
                </a:solidFill>
              </a:rPr>
              <a:t>Heatmap Showing Crime Distribution by Weekdays and Months:</a:t>
            </a:r>
          </a:p>
          <a:p>
            <a:r>
              <a:rPr lang="en-US" dirty="0">
                <a:solidFill>
                  <a:schemeClr val="bg1"/>
                </a:solidFill>
              </a:rPr>
              <a:t>   - Visualization using a heatmap to illustrate how crimes are distributed across weekdays and months.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Crimes by Country:</a:t>
            </a:r>
          </a:p>
          <a:p>
            <a:r>
              <a:rPr lang="en-US" dirty="0">
                <a:solidFill>
                  <a:schemeClr val="bg1"/>
                </a:solidFill>
              </a:rPr>
              <a:t>   - Examination of crimes categorized by the country where they occurred.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AFAC-3853-4075-9D67-1DFAC7BAD522}"/>
              </a:ext>
            </a:extLst>
          </p:cNvPr>
          <p:cNvSpPr txBox="1"/>
          <p:nvPr/>
        </p:nvSpPr>
        <p:spPr>
          <a:xfrm>
            <a:off x="1251996" y="-61804"/>
            <a:ext cx="9419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Crime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207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sz="2000" b="1" dirty="0">
                <a:solidFill>
                  <a:schemeClr val="bg1"/>
                </a:solidFill>
              </a:rPr>
              <a:t>Total Resolved and Unresolved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Distinction between resolved and unresolved crimes, offering an overview of the overall resolution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sz="2000" b="1" dirty="0">
                <a:solidFill>
                  <a:schemeClr val="bg1"/>
                </a:solidFill>
              </a:rPr>
              <a:t>Monthly Crime Trend with Percentage Variance: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the monthly crime trend, accompanied by the percentage variance to highlight fluctuations.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sz="2000" b="1" dirty="0">
                <a:solidFill>
                  <a:schemeClr val="bg1"/>
                </a:solidFill>
              </a:rPr>
              <a:t>Identification of the Most Dangerous Time of the Day: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to pinpoint the specific time periods during the day associated with a higher frequency of crimes.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892E8-765A-41F6-8FEC-6C8AE473BAAB}"/>
              </a:ext>
            </a:extLst>
          </p:cNvPr>
          <p:cNvSpPr txBox="1"/>
          <p:nvPr/>
        </p:nvSpPr>
        <p:spPr>
          <a:xfrm>
            <a:off x="1251996" y="-61804"/>
            <a:ext cx="9419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Crime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41980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Raunak Kumar</cp:lastModifiedBy>
  <cp:revision>27</cp:revision>
  <dcterms:created xsi:type="dcterms:W3CDTF">2023-12-17T17:47:56Z</dcterms:created>
  <dcterms:modified xsi:type="dcterms:W3CDTF">2024-01-02T09:23:48Z</dcterms:modified>
</cp:coreProperties>
</file>