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62" r:id="rId2"/>
  </p:sldIdLst>
  <p:sldSz cx="38404800" cy="32918400"/>
  <p:notesSz cx="6858000" cy="9144000"/>
  <p:embeddedFontLst>
    <p:embeddedFont>
      <p:font typeface="Corbel" panose="020B0503020204020204" pitchFamily="34" charset="0"/>
      <p:regular r:id="rId4"/>
      <p:bold r:id="rId5"/>
      <p:italic r:id="rId6"/>
      <p:boldItalic r:id="rId7"/>
    </p:embeddedFont>
  </p:embeddedFontLst>
  <p:defaultTextStyle>
    <a:defPPr>
      <a:defRPr lang="en-US"/>
    </a:defPPr>
    <a:lvl1pPr marL="0" algn="l" defTabSz="2282060" rtl="0" eaLnBrk="1" latinLnBrk="0" hangingPunct="1">
      <a:defRPr sz="4493" kern="1200">
        <a:solidFill>
          <a:schemeClr val="tx1"/>
        </a:solidFill>
        <a:latin typeface="+mn-lt"/>
        <a:ea typeface="+mn-ea"/>
        <a:cs typeface="+mn-cs"/>
      </a:defRPr>
    </a:lvl1pPr>
    <a:lvl2pPr marL="1141029" algn="l" defTabSz="2282060" rtl="0" eaLnBrk="1" latinLnBrk="0" hangingPunct="1">
      <a:defRPr sz="4493" kern="1200">
        <a:solidFill>
          <a:schemeClr val="tx1"/>
        </a:solidFill>
        <a:latin typeface="+mn-lt"/>
        <a:ea typeface="+mn-ea"/>
        <a:cs typeface="+mn-cs"/>
      </a:defRPr>
    </a:lvl2pPr>
    <a:lvl3pPr marL="2282060" algn="l" defTabSz="2282060" rtl="0" eaLnBrk="1" latinLnBrk="0" hangingPunct="1">
      <a:defRPr sz="4493" kern="1200">
        <a:solidFill>
          <a:schemeClr val="tx1"/>
        </a:solidFill>
        <a:latin typeface="+mn-lt"/>
        <a:ea typeface="+mn-ea"/>
        <a:cs typeface="+mn-cs"/>
      </a:defRPr>
    </a:lvl3pPr>
    <a:lvl4pPr marL="3423089" algn="l" defTabSz="2282060" rtl="0" eaLnBrk="1" latinLnBrk="0" hangingPunct="1">
      <a:defRPr sz="4493" kern="1200">
        <a:solidFill>
          <a:schemeClr val="tx1"/>
        </a:solidFill>
        <a:latin typeface="+mn-lt"/>
        <a:ea typeface="+mn-ea"/>
        <a:cs typeface="+mn-cs"/>
      </a:defRPr>
    </a:lvl4pPr>
    <a:lvl5pPr marL="4564118" algn="l" defTabSz="2282060" rtl="0" eaLnBrk="1" latinLnBrk="0" hangingPunct="1">
      <a:defRPr sz="4493" kern="1200">
        <a:solidFill>
          <a:schemeClr val="tx1"/>
        </a:solidFill>
        <a:latin typeface="+mn-lt"/>
        <a:ea typeface="+mn-ea"/>
        <a:cs typeface="+mn-cs"/>
      </a:defRPr>
    </a:lvl5pPr>
    <a:lvl6pPr marL="5705150" algn="l" defTabSz="2282060" rtl="0" eaLnBrk="1" latinLnBrk="0" hangingPunct="1">
      <a:defRPr sz="4493" kern="1200">
        <a:solidFill>
          <a:schemeClr val="tx1"/>
        </a:solidFill>
        <a:latin typeface="+mn-lt"/>
        <a:ea typeface="+mn-ea"/>
        <a:cs typeface="+mn-cs"/>
      </a:defRPr>
    </a:lvl6pPr>
    <a:lvl7pPr marL="6846179" algn="l" defTabSz="2282060" rtl="0" eaLnBrk="1" latinLnBrk="0" hangingPunct="1">
      <a:defRPr sz="4493" kern="1200">
        <a:solidFill>
          <a:schemeClr val="tx1"/>
        </a:solidFill>
        <a:latin typeface="+mn-lt"/>
        <a:ea typeface="+mn-ea"/>
        <a:cs typeface="+mn-cs"/>
      </a:defRPr>
    </a:lvl7pPr>
    <a:lvl8pPr marL="7987210" algn="l" defTabSz="2282060" rtl="0" eaLnBrk="1" latinLnBrk="0" hangingPunct="1">
      <a:defRPr sz="4493" kern="1200">
        <a:solidFill>
          <a:schemeClr val="tx1"/>
        </a:solidFill>
        <a:latin typeface="+mn-lt"/>
        <a:ea typeface="+mn-ea"/>
        <a:cs typeface="+mn-cs"/>
      </a:defRPr>
    </a:lvl8pPr>
    <a:lvl9pPr marL="9128239" algn="l" defTabSz="2282060" rtl="0" eaLnBrk="1" latinLnBrk="0" hangingPunct="1">
      <a:defRPr sz="44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4" autoAdjust="0"/>
    <p:restoredTop sz="94607" autoAdjust="0"/>
  </p:normalViewPr>
  <p:slideViewPr>
    <p:cSldViewPr>
      <p:cViewPr>
        <p:scale>
          <a:sx n="33" d="100"/>
          <a:sy n="33" d="100"/>
        </p:scale>
        <p:origin x="1074" y="24"/>
      </p:cViewPr>
      <p:guideLst>
        <p:guide orient="horz" pos="6912"/>
        <p:guide pos="6048"/>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35D6-E231-6046-8009-35678AC71C58}" type="datetimeFigureOut">
              <a:rPr lang="en-US" smtClean="0"/>
              <a:t>5/2/2024</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9B4B7-64BE-EA4A-84A9-54AABA25954E}" type="slidenum">
              <a:rPr lang="en-US" smtClean="0"/>
              <a:t>‹#›</a:t>
            </a:fld>
            <a:endParaRPr lang="en-US"/>
          </a:p>
        </p:txBody>
      </p:sp>
    </p:spTree>
    <p:extLst>
      <p:ext uri="{BB962C8B-B14F-4D97-AF65-F5344CB8AC3E}">
        <p14:creationId xmlns:p14="http://schemas.microsoft.com/office/powerpoint/2010/main" val="2466903692"/>
      </p:ext>
    </p:extLst>
  </p:cSld>
  <p:clrMap bg1="lt1" tx1="dk1" bg2="lt2" tx2="dk2" accent1="accent1" accent2="accent2" accent3="accent3" accent4="accent4" accent5="accent5" accent6="accent6" hlink="hlink" folHlink="folHlink"/>
  <p:notesStyle>
    <a:lvl1pPr marL="0" algn="l" defTabSz="2282060" rtl="0" eaLnBrk="1" latinLnBrk="0" hangingPunct="1">
      <a:defRPr sz="2995" kern="1200">
        <a:solidFill>
          <a:schemeClr val="tx1"/>
        </a:solidFill>
        <a:latin typeface="+mn-lt"/>
        <a:ea typeface="+mn-ea"/>
        <a:cs typeface="+mn-cs"/>
      </a:defRPr>
    </a:lvl1pPr>
    <a:lvl2pPr marL="1141029" algn="l" defTabSz="2282060" rtl="0" eaLnBrk="1" latinLnBrk="0" hangingPunct="1">
      <a:defRPr sz="2995" kern="1200">
        <a:solidFill>
          <a:schemeClr val="tx1"/>
        </a:solidFill>
        <a:latin typeface="+mn-lt"/>
        <a:ea typeface="+mn-ea"/>
        <a:cs typeface="+mn-cs"/>
      </a:defRPr>
    </a:lvl2pPr>
    <a:lvl3pPr marL="2282060" algn="l" defTabSz="2282060" rtl="0" eaLnBrk="1" latinLnBrk="0" hangingPunct="1">
      <a:defRPr sz="2995" kern="1200">
        <a:solidFill>
          <a:schemeClr val="tx1"/>
        </a:solidFill>
        <a:latin typeface="+mn-lt"/>
        <a:ea typeface="+mn-ea"/>
        <a:cs typeface="+mn-cs"/>
      </a:defRPr>
    </a:lvl3pPr>
    <a:lvl4pPr marL="3423089" algn="l" defTabSz="2282060" rtl="0" eaLnBrk="1" latinLnBrk="0" hangingPunct="1">
      <a:defRPr sz="2995" kern="1200">
        <a:solidFill>
          <a:schemeClr val="tx1"/>
        </a:solidFill>
        <a:latin typeface="+mn-lt"/>
        <a:ea typeface="+mn-ea"/>
        <a:cs typeface="+mn-cs"/>
      </a:defRPr>
    </a:lvl4pPr>
    <a:lvl5pPr marL="4564118" algn="l" defTabSz="2282060" rtl="0" eaLnBrk="1" latinLnBrk="0" hangingPunct="1">
      <a:defRPr sz="2995" kern="1200">
        <a:solidFill>
          <a:schemeClr val="tx1"/>
        </a:solidFill>
        <a:latin typeface="+mn-lt"/>
        <a:ea typeface="+mn-ea"/>
        <a:cs typeface="+mn-cs"/>
      </a:defRPr>
    </a:lvl5pPr>
    <a:lvl6pPr marL="5705150" algn="l" defTabSz="2282060" rtl="0" eaLnBrk="1" latinLnBrk="0" hangingPunct="1">
      <a:defRPr sz="2995" kern="1200">
        <a:solidFill>
          <a:schemeClr val="tx1"/>
        </a:solidFill>
        <a:latin typeface="+mn-lt"/>
        <a:ea typeface="+mn-ea"/>
        <a:cs typeface="+mn-cs"/>
      </a:defRPr>
    </a:lvl6pPr>
    <a:lvl7pPr marL="6846179" algn="l" defTabSz="2282060" rtl="0" eaLnBrk="1" latinLnBrk="0" hangingPunct="1">
      <a:defRPr sz="2995" kern="1200">
        <a:solidFill>
          <a:schemeClr val="tx1"/>
        </a:solidFill>
        <a:latin typeface="+mn-lt"/>
        <a:ea typeface="+mn-ea"/>
        <a:cs typeface="+mn-cs"/>
      </a:defRPr>
    </a:lvl7pPr>
    <a:lvl8pPr marL="7987210" algn="l" defTabSz="2282060" rtl="0" eaLnBrk="1" latinLnBrk="0" hangingPunct="1">
      <a:defRPr sz="2995" kern="1200">
        <a:solidFill>
          <a:schemeClr val="tx1"/>
        </a:solidFill>
        <a:latin typeface="+mn-lt"/>
        <a:ea typeface="+mn-ea"/>
        <a:cs typeface="+mn-cs"/>
      </a:defRPr>
    </a:lvl8pPr>
    <a:lvl9pPr marL="9128239" algn="l" defTabSz="2282060" rtl="0" eaLnBrk="1" latinLnBrk="0" hangingPunct="1">
      <a:defRPr sz="29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1C077-B84E-43C4-8AC8-D1DCCC5ACC02}" type="slidenum">
              <a:rPr lang="en-US" smtClean="0"/>
              <a:t>1</a:t>
            </a:fld>
            <a:endParaRPr lang="en-US"/>
          </a:p>
        </p:txBody>
      </p:sp>
    </p:spTree>
    <p:extLst>
      <p:ext uri="{BB962C8B-B14F-4D97-AF65-F5344CB8AC3E}">
        <p14:creationId xmlns:p14="http://schemas.microsoft.com/office/powerpoint/2010/main" val="11446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180" y="6817368"/>
            <a:ext cx="16322040" cy="4704080"/>
          </a:xfrm>
        </p:spPr>
        <p:txBody>
          <a:bodyPr/>
          <a:lstStyle/>
          <a:p>
            <a:r>
              <a:rPr lang="en-US"/>
              <a:t>Click to edit Master title style</a:t>
            </a:r>
          </a:p>
        </p:txBody>
      </p:sp>
      <p:sp>
        <p:nvSpPr>
          <p:cNvPr id="3" name="Subtitle 2"/>
          <p:cNvSpPr>
            <a:spLocks noGrp="1"/>
          </p:cNvSpPr>
          <p:nvPr>
            <p:ph type="subTitle" idx="1"/>
          </p:nvPr>
        </p:nvSpPr>
        <p:spPr>
          <a:xfrm>
            <a:off x="2880360" y="12435840"/>
            <a:ext cx="13441680" cy="5608320"/>
          </a:xfrm>
        </p:spPr>
        <p:txBody>
          <a:bodyPr/>
          <a:lstStyle>
            <a:lvl1pPr marL="0" indent="0" algn="ctr">
              <a:buNone/>
              <a:defRPr>
                <a:solidFill>
                  <a:schemeClr val="tx1">
                    <a:tint val="75000"/>
                  </a:schemeClr>
                </a:solidFill>
              </a:defRPr>
            </a:lvl1pPr>
            <a:lvl2pPr marL="960017" indent="0" algn="ctr">
              <a:buNone/>
              <a:defRPr>
                <a:solidFill>
                  <a:schemeClr val="tx1">
                    <a:tint val="75000"/>
                  </a:schemeClr>
                </a:solidFill>
              </a:defRPr>
            </a:lvl2pPr>
            <a:lvl3pPr marL="1920035" indent="0" algn="ctr">
              <a:buNone/>
              <a:defRPr>
                <a:solidFill>
                  <a:schemeClr val="tx1">
                    <a:tint val="75000"/>
                  </a:schemeClr>
                </a:solidFill>
              </a:defRPr>
            </a:lvl3pPr>
            <a:lvl4pPr marL="2880052" indent="0" algn="ctr">
              <a:buNone/>
              <a:defRPr>
                <a:solidFill>
                  <a:schemeClr val="tx1">
                    <a:tint val="75000"/>
                  </a:schemeClr>
                </a:solidFill>
              </a:defRPr>
            </a:lvl4pPr>
            <a:lvl5pPr marL="3840065" indent="0" algn="ctr">
              <a:buNone/>
              <a:defRPr>
                <a:solidFill>
                  <a:schemeClr val="tx1">
                    <a:tint val="75000"/>
                  </a:schemeClr>
                </a:solidFill>
              </a:defRPr>
            </a:lvl5pPr>
            <a:lvl6pPr marL="4800083" indent="0" algn="ctr">
              <a:buNone/>
              <a:defRPr>
                <a:solidFill>
                  <a:schemeClr val="tx1">
                    <a:tint val="75000"/>
                  </a:schemeClr>
                </a:solidFill>
              </a:defRPr>
            </a:lvl6pPr>
            <a:lvl7pPr marL="5760100" indent="0" algn="ctr">
              <a:buNone/>
              <a:defRPr>
                <a:solidFill>
                  <a:schemeClr val="tx1">
                    <a:tint val="75000"/>
                  </a:schemeClr>
                </a:solidFill>
              </a:defRPr>
            </a:lvl7pPr>
            <a:lvl8pPr marL="6720118" indent="0" algn="ctr">
              <a:buNone/>
              <a:defRPr>
                <a:solidFill>
                  <a:schemeClr val="tx1">
                    <a:tint val="75000"/>
                  </a:schemeClr>
                </a:solidFill>
              </a:defRPr>
            </a:lvl8pPr>
            <a:lvl9pPr marL="76801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21740" y="878850"/>
            <a:ext cx="432054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60120" y="878850"/>
            <a:ext cx="1264158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857" y="14102091"/>
            <a:ext cx="16322040" cy="4358640"/>
          </a:xfrm>
        </p:spPr>
        <p:txBody>
          <a:bodyPr anchor="t"/>
          <a:lstStyle>
            <a:lvl1pPr algn="l">
              <a:defRPr sz="8400" b="1" cap="all"/>
            </a:lvl1pPr>
          </a:lstStyle>
          <a:p>
            <a:r>
              <a:rPr lang="en-US"/>
              <a:t>Click to edit Master title style</a:t>
            </a:r>
          </a:p>
        </p:txBody>
      </p:sp>
      <p:sp>
        <p:nvSpPr>
          <p:cNvPr id="3" name="Text Placeholder 2"/>
          <p:cNvSpPr>
            <a:spLocks noGrp="1"/>
          </p:cNvSpPr>
          <p:nvPr>
            <p:ph type="body" idx="1"/>
          </p:nvPr>
        </p:nvSpPr>
        <p:spPr>
          <a:xfrm>
            <a:off x="1516857" y="9301493"/>
            <a:ext cx="16322040" cy="4800598"/>
          </a:xfrm>
        </p:spPr>
        <p:txBody>
          <a:bodyPr anchor="b"/>
          <a:lstStyle>
            <a:lvl1pPr marL="0" indent="0">
              <a:buNone/>
              <a:defRPr sz="4200">
                <a:solidFill>
                  <a:schemeClr val="tx1">
                    <a:tint val="75000"/>
                  </a:schemeClr>
                </a:solidFill>
              </a:defRPr>
            </a:lvl1pPr>
            <a:lvl2pPr marL="960017" indent="0">
              <a:buNone/>
              <a:defRPr sz="3780">
                <a:solidFill>
                  <a:schemeClr val="tx1">
                    <a:tint val="75000"/>
                  </a:schemeClr>
                </a:solidFill>
              </a:defRPr>
            </a:lvl2pPr>
            <a:lvl3pPr marL="1920035" indent="0">
              <a:buNone/>
              <a:defRPr sz="3360">
                <a:solidFill>
                  <a:schemeClr val="tx1">
                    <a:tint val="75000"/>
                  </a:schemeClr>
                </a:solidFill>
              </a:defRPr>
            </a:lvl3pPr>
            <a:lvl4pPr marL="2880052" indent="0">
              <a:buNone/>
              <a:defRPr sz="2940">
                <a:solidFill>
                  <a:schemeClr val="tx1">
                    <a:tint val="75000"/>
                  </a:schemeClr>
                </a:solidFill>
              </a:defRPr>
            </a:lvl4pPr>
            <a:lvl5pPr marL="3840065" indent="0">
              <a:buNone/>
              <a:defRPr sz="2940">
                <a:solidFill>
                  <a:schemeClr val="tx1">
                    <a:tint val="75000"/>
                  </a:schemeClr>
                </a:solidFill>
              </a:defRPr>
            </a:lvl5pPr>
            <a:lvl6pPr marL="4800083" indent="0">
              <a:buNone/>
              <a:defRPr sz="2940">
                <a:solidFill>
                  <a:schemeClr val="tx1">
                    <a:tint val="75000"/>
                  </a:schemeClr>
                </a:solidFill>
              </a:defRPr>
            </a:lvl6pPr>
            <a:lvl7pPr marL="5760100" indent="0">
              <a:buNone/>
              <a:defRPr sz="2940">
                <a:solidFill>
                  <a:schemeClr val="tx1">
                    <a:tint val="75000"/>
                  </a:schemeClr>
                </a:solidFill>
              </a:defRPr>
            </a:lvl7pPr>
            <a:lvl8pPr marL="6720118" indent="0">
              <a:buNone/>
              <a:defRPr sz="2940">
                <a:solidFill>
                  <a:schemeClr val="tx1">
                    <a:tint val="75000"/>
                  </a:schemeClr>
                </a:solidFill>
              </a:defRPr>
            </a:lvl8pPr>
            <a:lvl9pPr marL="7680135" indent="0">
              <a:buNone/>
              <a:defRPr sz="29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0120" y="5120651"/>
            <a:ext cx="8481060" cy="14483082"/>
          </a:xfrm>
        </p:spPr>
        <p:txBody>
          <a:bodyPr/>
          <a:lstStyle>
            <a:lvl1pPr>
              <a:defRPr sz="5880"/>
            </a:lvl1pPr>
            <a:lvl2pPr>
              <a:defRPr sz="5040"/>
            </a:lvl2pPr>
            <a:lvl3pPr>
              <a:defRPr sz="4200"/>
            </a:lvl3pPr>
            <a:lvl4pPr>
              <a:defRPr sz="3780"/>
            </a:lvl4pPr>
            <a:lvl5pPr>
              <a:defRPr sz="3780"/>
            </a:lvl5pPr>
            <a:lvl6pPr>
              <a:defRPr sz="3780"/>
            </a:lvl6pPr>
            <a:lvl7pPr>
              <a:defRPr sz="3780"/>
            </a:lvl7pPr>
            <a:lvl8pPr>
              <a:defRPr sz="3780"/>
            </a:lvl8pPr>
            <a:lvl9pPr>
              <a:defRPr sz="37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761220" y="5120651"/>
            <a:ext cx="8481060" cy="14483082"/>
          </a:xfrm>
        </p:spPr>
        <p:txBody>
          <a:bodyPr/>
          <a:lstStyle>
            <a:lvl1pPr>
              <a:defRPr sz="5880"/>
            </a:lvl1pPr>
            <a:lvl2pPr>
              <a:defRPr sz="5040"/>
            </a:lvl2pPr>
            <a:lvl3pPr>
              <a:defRPr sz="4200"/>
            </a:lvl3pPr>
            <a:lvl4pPr>
              <a:defRPr sz="3780"/>
            </a:lvl4pPr>
            <a:lvl5pPr>
              <a:defRPr sz="3780"/>
            </a:lvl5pPr>
            <a:lvl6pPr>
              <a:defRPr sz="3780"/>
            </a:lvl6pPr>
            <a:lvl7pPr>
              <a:defRPr sz="3780"/>
            </a:lvl7pPr>
            <a:lvl8pPr>
              <a:defRPr sz="3780"/>
            </a:lvl8pPr>
            <a:lvl9pPr>
              <a:defRPr sz="37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60126" y="4912362"/>
            <a:ext cx="8484395" cy="2047238"/>
          </a:xfrm>
        </p:spPr>
        <p:txBody>
          <a:bodyPr anchor="b"/>
          <a:lstStyle>
            <a:lvl1pPr marL="0" indent="0">
              <a:buNone/>
              <a:defRPr sz="5040" b="1"/>
            </a:lvl1pPr>
            <a:lvl2pPr marL="960017" indent="0">
              <a:buNone/>
              <a:defRPr sz="4200" b="1"/>
            </a:lvl2pPr>
            <a:lvl3pPr marL="1920035" indent="0">
              <a:buNone/>
              <a:defRPr sz="3780" b="1"/>
            </a:lvl3pPr>
            <a:lvl4pPr marL="2880052" indent="0">
              <a:buNone/>
              <a:defRPr sz="3360" b="1"/>
            </a:lvl4pPr>
            <a:lvl5pPr marL="3840065" indent="0">
              <a:buNone/>
              <a:defRPr sz="3360" b="1"/>
            </a:lvl5pPr>
            <a:lvl6pPr marL="4800083" indent="0">
              <a:buNone/>
              <a:defRPr sz="3360" b="1"/>
            </a:lvl6pPr>
            <a:lvl7pPr marL="5760100" indent="0">
              <a:buNone/>
              <a:defRPr sz="3360" b="1"/>
            </a:lvl7pPr>
            <a:lvl8pPr marL="6720118" indent="0">
              <a:buNone/>
              <a:defRPr sz="3360" b="1"/>
            </a:lvl8pPr>
            <a:lvl9pPr marL="7680135" indent="0">
              <a:buNone/>
              <a:defRPr sz="3360" b="1"/>
            </a:lvl9pPr>
          </a:lstStyle>
          <a:p>
            <a:pPr lvl="0"/>
            <a:r>
              <a:rPr lang="en-US"/>
              <a:t>Click to edit Master text styles</a:t>
            </a:r>
          </a:p>
        </p:txBody>
      </p:sp>
      <p:sp>
        <p:nvSpPr>
          <p:cNvPr id="4" name="Content Placeholder 3"/>
          <p:cNvSpPr>
            <a:spLocks noGrp="1"/>
          </p:cNvSpPr>
          <p:nvPr>
            <p:ph sz="half" idx="2"/>
          </p:nvPr>
        </p:nvSpPr>
        <p:spPr>
          <a:xfrm>
            <a:off x="960126" y="6959600"/>
            <a:ext cx="8484395" cy="12644122"/>
          </a:xfrm>
        </p:spPr>
        <p:txBody>
          <a:bodyPr/>
          <a:lstStyle>
            <a:lvl1pPr>
              <a:defRPr sz="5040"/>
            </a:lvl1pPr>
            <a:lvl2pPr>
              <a:defRPr sz="4200"/>
            </a:lvl2pPr>
            <a:lvl3pPr>
              <a:defRPr sz="3780"/>
            </a:lvl3pPr>
            <a:lvl4pPr>
              <a:defRPr sz="3360"/>
            </a:lvl4pPr>
            <a:lvl5pPr>
              <a:defRPr sz="3360"/>
            </a:lvl5pPr>
            <a:lvl6pPr>
              <a:defRPr sz="3360"/>
            </a:lvl6pPr>
            <a:lvl7pPr>
              <a:defRPr sz="3360"/>
            </a:lvl7pPr>
            <a:lvl8pPr>
              <a:defRPr sz="3360"/>
            </a:lvl8pPr>
            <a:lvl9pPr>
              <a:defRPr sz="3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4558" y="4912362"/>
            <a:ext cx="8487728" cy="2047238"/>
          </a:xfrm>
        </p:spPr>
        <p:txBody>
          <a:bodyPr anchor="b"/>
          <a:lstStyle>
            <a:lvl1pPr marL="0" indent="0">
              <a:buNone/>
              <a:defRPr sz="5040" b="1"/>
            </a:lvl1pPr>
            <a:lvl2pPr marL="960017" indent="0">
              <a:buNone/>
              <a:defRPr sz="4200" b="1"/>
            </a:lvl2pPr>
            <a:lvl3pPr marL="1920035" indent="0">
              <a:buNone/>
              <a:defRPr sz="3780" b="1"/>
            </a:lvl3pPr>
            <a:lvl4pPr marL="2880052" indent="0">
              <a:buNone/>
              <a:defRPr sz="3360" b="1"/>
            </a:lvl4pPr>
            <a:lvl5pPr marL="3840065" indent="0">
              <a:buNone/>
              <a:defRPr sz="3360" b="1"/>
            </a:lvl5pPr>
            <a:lvl6pPr marL="4800083" indent="0">
              <a:buNone/>
              <a:defRPr sz="3360" b="1"/>
            </a:lvl6pPr>
            <a:lvl7pPr marL="5760100" indent="0">
              <a:buNone/>
              <a:defRPr sz="3360" b="1"/>
            </a:lvl7pPr>
            <a:lvl8pPr marL="6720118" indent="0">
              <a:buNone/>
              <a:defRPr sz="3360" b="1"/>
            </a:lvl8pPr>
            <a:lvl9pPr marL="7680135" indent="0">
              <a:buNone/>
              <a:defRPr sz="3360" b="1"/>
            </a:lvl9pPr>
          </a:lstStyle>
          <a:p>
            <a:pPr lvl="0"/>
            <a:r>
              <a:rPr lang="en-US"/>
              <a:t>Click to edit Master text styles</a:t>
            </a:r>
          </a:p>
        </p:txBody>
      </p:sp>
      <p:sp>
        <p:nvSpPr>
          <p:cNvPr id="6" name="Content Placeholder 5"/>
          <p:cNvSpPr>
            <a:spLocks noGrp="1"/>
          </p:cNvSpPr>
          <p:nvPr>
            <p:ph sz="quarter" idx="4"/>
          </p:nvPr>
        </p:nvSpPr>
        <p:spPr>
          <a:xfrm>
            <a:off x="9754558" y="6959600"/>
            <a:ext cx="8487728" cy="12644122"/>
          </a:xfrm>
        </p:spPr>
        <p:txBody>
          <a:bodyPr/>
          <a:lstStyle>
            <a:lvl1pPr>
              <a:defRPr sz="5040"/>
            </a:lvl1pPr>
            <a:lvl2pPr>
              <a:defRPr sz="4200"/>
            </a:lvl2pPr>
            <a:lvl3pPr>
              <a:defRPr sz="3780"/>
            </a:lvl3pPr>
            <a:lvl4pPr>
              <a:defRPr sz="3360"/>
            </a:lvl4pPr>
            <a:lvl5pPr>
              <a:defRPr sz="3360"/>
            </a:lvl5pPr>
            <a:lvl6pPr>
              <a:defRPr sz="3360"/>
            </a:lvl6pPr>
            <a:lvl7pPr>
              <a:defRPr sz="3360"/>
            </a:lvl7pPr>
            <a:lvl8pPr>
              <a:defRPr sz="3360"/>
            </a:lvl8pPr>
            <a:lvl9pPr>
              <a:defRPr sz="3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0125" y="873760"/>
            <a:ext cx="6317457" cy="3718560"/>
          </a:xfrm>
        </p:spPr>
        <p:txBody>
          <a:bodyPr anchor="b"/>
          <a:lstStyle>
            <a:lvl1pPr algn="l">
              <a:defRPr sz="4200" b="1"/>
            </a:lvl1pPr>
          </a:lstStyle>
          <a:p>
            <a:r>
              <a:rPr lang="en-US"/>
              <a:t>Click to edit Master title style</a:t>
            </a:r>
          </a:p>
        </p:txBody>
      </p:sp>
      <p:sp>
        <p:nvSpPr>
          <p:cNvPr id="3" name="Content Placeholder 2"/>
          <p:cNvSpPr>
            <a:spLocks noGrp="1"/>
          </p:cNvSpPr>
          <p:nvPr>
            <p:ph idx="1"/>
          </p:nvPr>
        </p:nvSpPr>
        <p:spPr>
          <a:xfrm>
            <a:off x="7507608" y="873771"/>
            <a:ext cx="10734677" cy="18729962"/>
          </a:xfrm>
        </p:spPr>
        <p:txBody>
          <a:bodyPr/>
          <a:lstStyle>
            <a:lvl1pPr>
              <a:defRPr sz="6720"/>
            </a:lvl1pPr>
            <a:lvl2pPr>
              <a:defRPr sz="5880"/>
            </a:lvl2pPr>
            <a:lvl3pPr>
              <a:defRPr sz="5040"/>
            </a:lvl3pPr>
            <a:lvl4pPr>
              <a:defRPr sz="4200"/>
            </a:lvl4pPr>
            <a:lvl5pPr>
              <a:defRPr sz="4200"/>
            </a:lvl5pPr>
            <a:lvl6pPr>
              <a:defRPr sz="4200"/>
            </a:lvl6pPr>
            <a:lvl7pPr>
              <a:defRPr sz="4200"/>
            </a:lvl7pPr>
            <a:lvl8pPr>
              <a:defRPr sz="4200"/>
            </a:lvl8pPr>
            <a:lvl9pPr>
              <a:defRPr sz="4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60125" y="4592331"/>
            <a:ext cx="6317457" cy="15011402"/>
          </a:xfrm>
        </p:spPr>
        <p:txBody>
          <a:bodyPr/>
          <a:lstStyle>
            <a:lvl1pPr marL="0" indent="0">
              <a:buNone/>
              <a:defRPr sz="2940"/>
            </a:lvl1pPr>
            <a:lvl2pPr marL="960017" indent="0">
              <a:buNone/>
              <a:defRPr sz="2520"/>
            </a:lvl2pPr>
            <a:lvl3pPr marL="1920035" indent="0">
              <a:buNone/>
              <a:defRPr sz="2100"/>
            </a:lvl3pPr>
            <a:lvl4pPr marL="2880052" indent="0">
              <a:buNone/>
              <a:defRPr sz="1890"/>
            </a:lvl4pPr>
            <a:lvl5pPr marL="3840065" indent="0">
              <a:buNone/>
              <a:defRPr sz="1890"/>
            </a:lvl5pPr>
            <a:lvl6pPr marL="4800083" indent="0">
              <a:buNone/>
              <a:defRPr sz="1890"/>
            </a:lvl6pPr>
            <a:lvl7pPr marL="5760100" indent="0">
              <a:buNone/>
              <a:defRPr sz="1890"/>
            </a:lvl7pPr>
            <a:lvl8pPr marL="6720118" indent="0">
              <a:buNone/>
              <a:defRPr sz="1890"/>
            </a:lvl8pPr>
            <a:lvl9pPr marL="7680135"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805" y="15361920"/>
            <a:ext cx="11521440" cy="1813562"/>
          </a:xfrm>
        </p:spPr>
        <p:txBody>
          <a:bodyPr anchor="b"/>
          <a:lstStyle>
            <a:lvl1pPr algn="l">
              <a:defRPr sz="4200" b="1"/>
            </a:lvl1pPr>
          </a:lstStyle>
          <a:p>
            <a:r>
              <a:rPr lang="en-US"/>
              <a:t>Click to edit Master title style</a:t>
            </a:r>
          </a:p>
        </p:txBody>
      </p:sp>
      <p:sp>
        <p:nvSpPr>
          <p:cNvPr id="3" name="Picture Placeholder 2"/>
          <p:cNvSpPr>
            <a:spLocks noGrp="1"/>
          </p:cNvSpPr>
          <p:nvPr>
            <p:ph type="pic" idx="1"/>
          </p:nvPr>
        </p:nvSpPr>
        <p:spPr>
          <a:xfrm>
            <a:off x="3763805" y="1960880"/>
            <a:ext cx="11521440" cy="13167360"/>
          </a:xfrm>
        </p:spPr>
        <p:txBody>
          <a:bodyPr/>
          <a:lstStyle>
            <a:lvl1pPr marL="0" indent="0">
              <a:buNone/>
              <a:defRPr sz="6720"/>
            </a:lvl1pPr>
            <a:lvl2pPr marL="960017" indent="0">
              <a:buNone/>
              <a:defRPr sz="5880"/>
            </a:lvl2pPr>
            <a:lvl3pPr marL="1920035" indent="0">
              <a:buNone/>
              <a:defRPr sz="5040"/>
            </a:lvl3pPr>
            <a:lvl4pPr marL="2880052" indent="0">
              <a:buNone/>
              <a:defRPr sz="4200"/>
            </a:lvl4pPr>
            <a:lvl5pPr marL="3840065" indent="0">
              <a:buNone/>
              <a:defRPr sz="4200"/>
            </a:lvl5pPr>
            <a:lvl6pPr marL="4800083" indent="0">
              <a:buNone/>
              <a:defRPr sz="4200"/>
            </a:lvl6pPr>
            <a:lvl7pPr marL="5760100" indent="0">
              <a:buNone/>
              <a:defRPr sz="4200"/>
            </a:lvl7pPr>
            <a:lvl8pPr marL="6720118" indent="0">
              <a:buNone/>
              <a:defRPr sz="4200"/>
            </a:lvl8pPr>
            <a:lvl9pPr marL="7680135" indent="0">
              <a:buNone/>
              <a:defRPr sz="4200"/>
            </a:lvl9pPr>
          </a:lstStyle>
          <a:p>
            <a:endParaRPr lang="en-US"/>
          </a:p>
        </p:txBody>
      </p:sp>
      <p:sp>
        <p:nvSpPr>
          <p:cNvPr id="4" name="Text Placeholder 3"/>
          <p:cNvSpPr>
            <a:spLocks noGrp="1"/>
          </p:cNvSpPr>
          <p:nvPr>
            <p:ph type="body" sz="half" idx="2"/>
          </p:nvPr>
        </p:nvSpPr>
        <p:spPr>
          <a:xfrm>
            <a:off x="3763805" y="17175482"/>
            <a:ext cx="11521440" cy="2575558"/>
          </a:xfrm>
        </p:spPr>
        <p:txBody>
          <a:bodyPr/>
          <a:lstStyle>
            <a:lvl1pPr marL="0" indent="0">
              <a:buNone/>
              <a:defRPr sz="2940"/>
            </a:lvl1pPr>
            <a:lvl2pPr marL="960017" indent="0">
              <a:buNone/>
              <a:defRPr sz="2520"/>
            </a:lvl2pPr>
            <a:lvl3pPr marL="1920035" indent="0">
              <a:buNone/>
              <a:defRPr sz="2100"/>
            </a:lvl3pPr>
            <a:lvl4pPr marL="2880052" indent="0">
              <a:buNone/>
              <a:defRPr sz="1890"/>
            </a:lvl4pPr>
            <a:lvl5pPr marL="3840065" indent="0">
              <a:buNone/>
              <a:defRPr sz="1890"/>
            </a:lvl5pPr>
            <a:lvl6pPr marL="4800083" indent="0">
              <a:buNone/>
              <a:defRPr sz="1890"/>
            </a:lvl6pPr>
            <a:lvl7pPr marL="5760100" indent="0">
              <a:buNone/>
              <a:defRPr sz="1890"/>
            </a:lvl7pPr>
            <a:lvl8pPr marL="6720118" indent="0">
              <a:buNone/>
              <a:defRPr sz="1890"/>
            </a:lvl8pPr>
            <a:lvl9pPr marL="7680135"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120" y="878842"/>
            <a:ext cx="17282160" cy="3657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60120" y="5120651"/>
            <a:ext cx="17282160" cy="14483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60120" y="20340331"/>
            <a:ext cx="4480560" cy="1168400"/>
          </a:xfrm>
          <a:prstGeom prst="rect">
            <a:avLst/>
          </a:prstGeom>
        </p:spPr>
        <p:txBody>
          <a:bodyPr vert="horz" lIns="91440" tIns="45720" rIns="91440" bIns="45720" rtlCol="0" anchor="ctr"/>
          <a:lstStyle>
            <a:lvl1pPr algn="l">
              <a:defRPr sz="252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6560820" y="20340331"/>
            <a:ext cx="6080760" cy="1168400"/>
          </a:xfrm>
          <a:prstGeom prst="rect">
            <a:avLst/>
          </a:prstGeom>
        </p:spPr>
        <p:txBody>
          <a:bodyPr vert="horz" lIns="91440" tIns="45720" rIns="91440" bIns="45720" rtlCol="0" anchor="ctr"/>
          <a:lstStyle>
            <a:lvl1pPr algn="ctr">
              <a:defRPr sz="2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761720" y="20340331"/>
            <a:ext cx="4480560" cy="1168400"/>
          </a:xfrm>
          <a:prstGeom prst="rect">
            <a:avLst/>
          </a:prstGeom>
        </p:spPr>
        <p:txBody>
          <a:bodyPr vert="horz" lIns="91440" tIns="45720" rIns="91440" bIns="45720" rtlCol="0" anchor="ctr"/>
          <a:lstStyle>
            <a:lvl1pPr algn="r">
              <a:defRPr sz="252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20035" rtl="0" eaLnBrk="1" latinLnBrk="0" hangingPunct="1">
        <a:spcBef>
          <a:spcPct val="0"/>
        </a:spcBef>
        <a:buNone/>
        <a:defRPr sz="9240" kern="1200">
          <a:solidFill>
            <a:schemeClr val="tx1"/>
          </a:solidFill>
          <a:latin typeface="+mj-lt"/>
          <a:ea typeface="+mj-ea"/>
          <a:cs typeface="+mj-cs"/>
        </a:defRPr>
      </a:lvl1pPr>
    </p:titleStyle>
    <p:bodyStyle>
      <a:lvl1pPr marL="720012" indent="-720012" algn="l" defTabSz="1920035" rtl="0" eaLnBrk="1" latinLnBrk="0" hangingPunct="1">
        <a:spcBef>
          <a:spcPct val="20000"/>
        </a:spcBef>
        <a:buFont typeface="Arial" pitchFamily="34" charset="0"/>
        <a:buChar char="•"/>
        <a:defRPr sz="6720" kern="1200">
          <a:solidFill>
            <a:schemeClr val="tx1"/>
          </a:solidFill>
          <a:latin typeface="+mn-lt"/>
          <a:ea typeface="+mn-ea"/>
          <a:cs typeface="+mn-cs"/>
        </a:defRPr>
      </a:lvl1pPr>
      <a:lvl2pPr marL="1560029" indent="-600011" algn="l" defTabSz="1920035" rtl="0" eaLnBrk="1" latinLnBrk="0" hangingPunct="1">
        <a:spcBef>
          <a:spcPct val="20000"/>
        </a:spcBef>
        <a:buFont typeface="Arial" pitchFamily="34" charset="0"/>
        <a:buChar char="–"/>
        <a:defRPr sz="5880" kern="1200">
          <a:solidFill>
            <a:schemeClr val="tx1"/>
          </a:solidFill>
          <a:latin typeface="+mn-lt"/>
          <a:ea typeface="+mn-ea"/>
          <a:cs typeface="+mn-cs"/>
        </a:defRPr>
      </a:lvl2pPr>
      <a:lvl3pPr marL="2400041" indent="-480007" algn="l" defTabSz="1920035" rtl="0" eaLnBrk="1" latinLnBrk="0" hangingPunct="1">
        <a:spcBef>
          <a:spcPct val="20000"/>
        </a:spcBef>
        <a:buFont typeface="Arial" pitchFamily="34" charset="0"/>
        <a:buChar char="•"/>
        <a:defRPr sz="5040" kern="1200">
          <a:solidFill>
            <a:schemeClr val="tx1"/>
          </a:solidFill>
          <a:latin typeface="+mn-lt"/>
          <a:ea typeface="+mn-ea"/>
          <a:cs typeface="+mn-cs"/>
        </a:defRPr>
      </a:lvl3pPr>
      <a:lvl4pPr marL="3360059"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4pPr>
      <a:lvl5pPr marL="4320076"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5pPr>
      <a:lvl6pPr marL="5280094"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6pPr>
      <a:lvl7pPr marL="6240111"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7pPr>
      <a:lvl8pPr marL="7200124"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8pPr>
      <a:lvl9pPr marL="8160142"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9pPr>
    </p:bodyStyle>
    <p:otherStyle>
      <a:defPPr>
        <a:defRPr lang="en-US"/>
      </a:defPPr>
      <a:lvl1pPr marL="0" algn="l" defTabSz="1920035" rtl="0" eaLnBrk="1" latinLnBrk="0" hangingPunct="1">
        <a:defRPr sz="3780" kern="1200">
          <a:solidFill>
            <a:schemeClr val="tx1"/>
          </a:solidFill>
          <a:latin typeface="+mn-lt"/>
          <a:ea typeface="+mn-ea"/>
          <a:cs typeface="+mn-cs"/>
        </a:defRPr>
      </a:lvl1pPr>
      <a:lvl2pPr marL="960017" algn="l" defTabSz="1920035" rtl="0" eaLnBrk="1" latinLnBrk="0" hangingPunct="1">
        <a:defRPr sz="3780" kern="1200">
          <a:solidFill>
            <a:schemeClr val="tx1"/>
          </a:solidFill>
          <a:latin typeface="+mn-lt"/>
          <a:ea typeface="+mn-ea"/>
          <a:cs typeface="+mn-cs"/>
        </a:defRPr>
      </a:lvl2pPr>
      <a:lvl3pPr marL="1920035" algn="l" defTabSz="1920035" rtl="0" eaLnBrk="1" latinLnBrk="0" hangingPunct="1">
        <a:defRPr sz="3780" kern="1200">
          <a:solidFill>
            <a:schemeClr val="tx1"/>
          </a:solidFill>
          <a:latin typeface="+mn-lt"/>
          <a:ea typeface="+mn-ea"/>
          <a:cs typeface="+mn-cs"/>
        </a:defRPr>
      </a:lvl3pPr>
      <a:lvl4pPr marL="2880052" algn="l" defTabSz="1920035" rtl="0" eaLnBrk="1" latinLnBrk="0" hangingPunct="1">
        <a:defRPr sz="3780" kern="1200">
          <a:solidFill>
            <a:schemeClr val="tx1"/>
          </a:solidFill>
          <a:latin typeface="+mn-lt"/>
          <a:ea typeface="+mn-ea"/>
          <a:cs typeface="+mn-cs"/>
        </a:defRPr>
      </a:lvl4pPr>
      <a:lvl5pPr marL="3840065" algn="l" defTabSz="1920035" rtl="0" eaLnBrk="1" latinLnBrk="0" hangingPunct="1">
        <a:defRPr sz="3780" kern="1200">
          <a:solidFill>
            <a:schemeClr val="tx1"/>
          </a:solidFill>
          <a:latin typeface="+mn-lt"/>
          <a:ea typeface="+mn-ea"/>
          <a:cs typeface="+mn-cs"/>
        </a:defRPr>
      </a:lvl5pPr>
      <a:lvl6pPr marL="4800083" algn="l" defTabSz="1920035" rtl="0" eaLnBrk="1" latinLnBrk="0" hangingPunct="1">
        <a:defRPr sz="3780" kern="1200">
          <a:solidFill>
            <a:schemeClr val="tx1"/>
          </a:solidFill>
          <a:latin typeface="+mn-lt"/>
          <a:ea typeface="+mn-ea"/>
          <a:cs typeface="+mn-cs"/>
        </a:defRPr>
      </a:lvl6pPr>
      <a:lvl7pPr marL="5760100" algn="l" defTabSz="1920035" rtl="0" eaLnBrk="1" latinLnBrk="0" hangingPunct="1">
        <a:defRPr sz="3780" kern="1200">
          <a:solidFill>
            <a:schemeClr val="tx1"/>
          </a:solidFill>
          <a:latin typeface="+mn-lt"/>
          <a:ea typeface="+mn-ea"/>
          <a:cs typeface="+mn-cs"/>
        </a:defRPr>
      </a:lvl7pPr>
      <a:lvl8pPr marL="6720118" algn="l" defTabSz="1920035" rtl="0" eaLnBrk="1" latinLnBrk="0" hangingPunct="1">
        <a:defRPr sz="3780" kern="1200">
          <a:solidFill>
            <a:schemeClr val="tx1"/>
          </a:solidFill>
          <a:latin typeface="+mn-lt"/>
          <a:ea typeface="+mn-ea"/>
          <a:cs typeface="+mn-cs"/>
        </a:defRPr>
      </a:lvl8pPr>
      <a:lvl9pPr marL="7680135" algn="l" defTabSz="1920035"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1.jpg"/><Relationship Id="rId7" Type="http://schemas.openxmlformats.org/officeDocument/2006/relationships/hyperlink" Target="https://doi.org/10.1016/j.cryogenics.2019.07.005"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mathworld.wolfram.com/LegendrePolynomial.html" TargetMode="External"/><Relationship Id="rId11" Type="http://schemas.openxmlformats.org/officeDocument/2006/relationships/image" Target="../media/image6.svg"/><Relationship Id="rId5" Type="http://schemas.openxmlformats.org/officeDocument/2006/relationships/hyperlink" Target="https://doi.org/10.1016/j.applthermaleng.2015.02.013"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jpg"/><Relationship Id="rId1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922" y="5715000"/>
            <a:ext cx="38404800" cy="924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3962" y="31389545"/>
            <a:ext cx="38404800"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69"/>
          <p:cNvSpPr txBox="1"/>
          <p:nvPr/>
        </p:nvSpPr>
        <p:spPr>
          <a:xfrm>
            <a:off x="981075" y="6440493"/>
            <a:ext cx="10601325" cy="7885107"/>
          </a:xfrm>
          <a:prstGeom prst="rect">
            <a:avLst/>
          </a:prstGeom>
          <a:noFill/>
        </p:spPr>
        <p:txBody>
          <a:bodyPr wrap="squar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r>
              <a:rPr lang="en-US" sz="4400" b="1" dirty="0">
                <a:latin typeface="Aptos" panose="020B0004020202020204" pitchFamily="34" charset="0"/>
                <a:cs typeface="Times New Roman" panose="02020603050405020304" pitchFamily="18" charset="0"/>
              </a:rPr>
              <a:t>Abstract</a:t>
            </a:r>
          </a:p>
          <a:p>
            <a:endParaRPr lang="en-US" sz="2800" b="1" dirty="0">
              <a:latin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ptos" panose="020B0004020202020204" pitchFamily="34" charset="0"/>
                <a:ea typeface="Aptos" panose="020B0004020202020204" pitchFamily="34" charset="0"/>
                <a:cs typeface="Times New Roman" panose="02020603050405020304" pitchFamily="18" charset="0"/>
              </a:rPr>
              <a:t>Space is a domain of temperature and radiation extremes, and to this end multi-layer insulation applications (MLI) are crucial for protecting vital components on satellites. Aerogel has emerged as an ideal material for insulation design due to its low thermal conductivity, therefore the effective modeling of aerogel conduction has been a key area of research. Aerogel is a nonporous structure that does not adhere to Fourier’s Law of heat transfer. Instead, the Boltzmann transport equation (BTE) is essential to effectively model heat transfer. This project focused on developing a numerical method of solving the BTE to model the effects of aerogel in different MLI configurations. The Gaussian quadrature method was implemented to solve the BTE in different directions to account for the change in phonon energy density (</a:t>
            </a:r>
            <a:r>
              <a:rPr lang="en-US" sz="2800" dirty="0" err="1">
                <a:effectLst/>
                <a:latin typeface="Aptos" panose="020B0004020202020204" pitchFamily="34" charset="0"/>
                <a:ea typeface="Aptos" panose="020B0004020202020204" pitchFamily="34" charset="0"/>
                <a:cs typeface="Times New Roman" panose="02020603050405020304" pitchFamily="18" charset="0"/>
              </a:rPr>
              <a:t>Hamian</a:t>
            </a:r>
            <a:r>
              <a:rPr lang="en-US" sz="2800" dirty="0">
                <a:effectLst/>
                <a:latin typeface="Aptos" panose="020B0004020202020204" pitchFamily="34" charset="0"/>
                <a:ea typeface="Aptos" panose="020B0004020202020204" pitchFamily="34" charset="0"/>
                <a:cs typeface="Times New Roman" panose="02020603050405020304" pitchFamily="18" charset="0"/>
              </a:rPr>
              <a:t>, Yamada, </a:t>
            </a:r>
            <a:r>
              <a:rPr lang="en-US" sz="2800" dirty="0" err="1">
                <a:effectLst/>
                <a:latin typeface="Aptos" panose="020B0004020202020204" pitchFamily="34" charset="0"/>
                <a:ea typeface="Aptos" panose="020B0004020202020204" pitchFamily="34" charset="0"/>
                <a:cs typeface="Times New Roman" panose="02020603050405020304" pitchFamily="18" charset="0"/>
              </a:rPr>
              <a:t>Faghri</a:t>
            </a:r>
            <a:r>
              <a:rPr lang="en-US" sz="2800" dirty="0">
                <a:effectLst/>
                <a:latin typeface="Aptos" panose="020B0004020202020204" pitchFamily="34" charset="0"/>
                <a:ea typeface="Aptos" panose="020B0004020202020204" pitchFamily="34" charset="0"/>
                <a:cs typeface="Times New Roman" panose="02020603050405020304" pitchFamily="18" charset="0"/>
              </a:rPr>
              <a:t>, &amp; Park, 2015). </a:t>
            </a:r>
            <a:endParaRPr lang="en-US" sz="2800" b="1" dirty="0">
              <a:latin typeface="Aptos" panose="020B0004020202020204" pitchFamily="34" charset="0"/>
              <a:cs typeface="Times New Roman" panose="02020603050405020304" pitchFamily="18" charset="0"/>
            </a:endParaRPr>
          </a:p>
        </p:txBody>
      </p:sp>
      <p:sp>
        <p:nvSpPr>
          <p:cNvPr id="11" name="TextBox 10"/>
          <p:cNvSpPr txBox="1"/>
          <p:nvPr/>
        </p:nvSpPr>
        <p:spPr>
          <a:xfrm>
            <a:off x="4981338" y="304800"/>
            <a:ext cx="28958718" cy="5338641"/>
          </a:xfrm>
          <a:prstGeom prst="rect">
            <a:avLst/>
          </a:prstGeom>
          <a:noFill/>
        </p:spPr>
        <p:txBody>
          <a:bodyPr wrap="square" rtlCol="0">
            <a:spAutoFit/>
          </a:bodyPr>
          <a:lstStyle/>
          <a:p>
            <a:pPr marL="0" marR="0" algn="ctr">
              <a:lnSpc>
                <a:spcPct val="107000"/>
              </a:lnSpc>
              <a:spcBef>
                <a:spcPts val="0"/>
              </a:spcBef>
              <a:spcAft>
                <a:spcPts val="800"/>
              </a:spcAft>
            </a:pPr>
            <a:r>
              <a:rPr lang="en-US" sz="7500" kern="100" dirty="0">
                <a:effectLst/>
                <a:latin typeface="Aptos" panose="020B0004020202020204" pitchFamily="34" charset="0"/>
                <a:ea typeface="Aptos" panose="020B0004020202020204" pitchFamily="34" charset="0"/>
                <a:cs typeface="Times New Roman" panose="02020603050405020304" pitchFamily="18" charset="0"/>
              </a:rPr>
              <a:t>Numerical Methods for Assessing the Thermal Conductivity Performance of Aerogel Using the Boltzmann Transport Equation</a:t>
            </a:r>
          </a:p>
          <a:p>
            <a:pPr algn="ctr"/>
            <a:r>
              <a:rPr lang="en-US" sz="4725" dirty="0">
                <a:latin typeface="Times New Roman" panose="02020603050405020304" pitchFamily="18" charset="0"/>
                <a:ea typeface="Segoe UI Emoji" panose="020B0502040204020203" pitchFamily="34" charset="0"/>
                <a:cs typeface="Times New Roman" panose="02020603050405020304" pitchFamily="18" charset="0"/>
              </a:rPr>
              <a:t>Ethan Peters</a:t>
            </a:r>
          </a:p>
          <a:p>
            <a:pPr algn="ctr"/>
            <a:endParaRPr lang="en-US" sz="4725" baseline="30000" dirty="0">
              <a:latin typeface="Times New Roman" panose="02020603050405020304" pitchFamily="18" charset="0"/>
              <a:ea typeface="Segoe UI Emoji" panose="020B0502040204020203" pitchFamily="34" charset="0"/>
              <a:cs typeface="Times New Roman" panose="02020603050405020304" pitchFamily="18" charset="0"/>
            </a:endParaRPr>
          </a:p>
          <a:p>
            <a:pPr algn="ct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Urmi Duttagupta PhD</a:t>
            </a:r>
            <a:r>
              <a:rPr lang="en-US" sz="3000" dirty="0">
                <a:latin typeface="Times New Roman" panose="02020603050405020304" pitchFamily="18" charset="0"/>
                <a:ea typeface="Segoe UI Emoji" panose="020B0502040204020203" pitchFamily="34" charset="0"/>
                <a:cs typeface="Times New Roman" panose="02020603050405020304" pitchFamily="18" charset="0"/>
              </a:rPr>
              <a:t>1</a:t>
            </a:r>
            <a:r>
              <a:rPr lang="en-US" sz="3000" baseline="30000" dirty="0">
                <a:latin typeface="Times New Roman" panose="02020603050405020304" pitchFamily="18" charset="0"/>
                <a:ea typeface="Segoe UI Emoji" panose="020B0502040204020203" pitchFamily="34" charset="0"/>
                <a:cs typeface="Times New Roman" panose="02020603050405020304" pitchFamily="18" charset="0"/>
              </a:rPr>
              <a:t>,</a:t>
            </a: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 Swati Neogi </a:t>
            </a:r>
            <a:r>
              <a:rPr lang="en-US" sz="4800" baseline="30000" dirty="0">
                <a:latin typeface="Times New Roman" panose="02020603050405020304" pitchFamily="18" charset="0"/>
                <a:ea typeface="Segoe UI Emoji" panose="020B0502040204020203" pitchFamily="34" charset="0"/>
                <a:cs typeface="Times New Roman" panose="02020603050405020304" pitchFamily="18" charset="0"/>
              </a:rPr>
              <a:t>PhD</a:t>
            </a:r>
            <a:r>
              <a:rPr lang="en-US" sz="3200" baseline="30000" dirty="0">
                <a:latin typeface="Times New Roman" panose="02020603050405020304" pitchFamily="18" charset="0"/>
                <a:ea typeface="Segoe UI Emoji" panose="020B0502040204020203" pitchFamily="34" charset="0"/>
                <a:cs typeface="Times New Roman" panose="02020603050405020304" pitchFamily="18" charset="0"/>
              </a:rPr>
              <a:t>2</a:t>
            </a:r>
            <a:r>
              <a:rPr lang="en-US" sz="4800" baseline="30000" dirty="0">
                <a:latin typeface="Times New Roman" panose="02020603050405020304" pitchFamily="18" charset="0"/>
                <a:ea typeface="Segoe UI Emoji" panose="020B0502040204020203" pitchFamily="34" charset="0"/>
                <a:cs typeface="Times New Roman" panose="02020603050405020304" pitchFamily="18" charset="0"/>
              </a:rPr>
              <a:t>,</a:t>
            </a: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 Yash Verma </a:t>
            </a:r>
          </a:p>
          <a:p>
            <a:pPr algn="ctr"/>
            <a:endParaRPr lang="en-US" sz="4725" baseline="30000" dirty="0">
              <a:latin typeface="Times New Roman" panose="02020603050405020304" pitchFamily="18" charset="0"/>
              <a:ea typeface="Segoe UI Emoji" panose="020B0502040204020203" pitchFamily="34" charset="0"/>
              <a:cs typeface="Times New Roman" panose="02020603050405020304" pitchFamily="18" charset="0"/>
            </a:endParaRPr>
          </a:p>
          <a:p>
            <a:pPr algn="ct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Affiliations: New York City College of Technology, India Institute of Technology, Kharagpur</a:t>
            </a:r>
          </a:p>
        </p:txBody>
      </p:sp>
      <p:sp>
        <p:nvSpPr>
          <p:cNvPr id="7" name="TextBox 70">
            <a:extLst>
              <a:ext uri="{FF2B5EF4-FFF2-40B4-BE49-F238E27FC236}">
                <a16:creationId xmlns:a16="http://schemas.microsoft.com/office/drawing/2014/main" id="{93E459B3-CB3F-9CEA-9E42-35A14CA06F27}"/>
              </a:ext>
            </a:extLst>
          </p:cNvPr>
          <p:cNvSpPr txBox="1"/>
          <p:nvPr/>
        </p:nvSpPr>
        <p:spPr>
          <a:xfrm>
            <a:off x="231810" y="31735693"/>
            <a:ext cx="37665772" cy="954107"/>
          </a:xfrm>
          <a:prstGeom prst="rect">
            <a:avLst/>
          </a:prstGeom>
          <a:noFill/>
        </p:spPr>
        <p:txBody>
          <a:bodyPr wrap="squar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rtl="0" fontAlgn="base"/>
            <a:r>
              <a:rPr lang="en-US" sz="2800" dirty="0">
                <a:latin typeface="+mj-lt"/>
              </a:rPr>
              <a:t>This research project was supported </a:t>
            </a:r>
            <a:r>
              <a:rPr lang="en-US" sz="2800" i="0" dirty="0">
                <a:effectLst/>
                <a:highlight>
                  <a:srgbClr val="FFFFFF"/>
                </a:highlight>
                <a:latin typeface="+mj-lt"/>
              </a:rPr>
              <a:t>NSF DUE Grant #1930437 Profs. Urmi Duttagupta, Diana Samaroo, Nadia Kennedy, Viviana </a:t>
            </a:r>
            <a:r>
              <a:rPr lang="en-US" sz="2800" i="0" dirty="0" err="1">
                <a:effectLst/>
                <a:highlight>
                  <a:srgbClr val="FFFFFF"/>
                </a:highlight>
                <a:latin typeface="+mj-lt"/>
              </a:rPr>
              <a:t>Acquaviva</a:t>
            </a:r>
            <a:r>
              <a:rPr lang="en-US" sz="2800" i="0" dirty="0">
                <a:effectLst/>
                <a:highlight>
                  <a:srgbClr val="FFFFFF"/>
                </a:highlight>
                <a:latin typeface="+mj-lt"/>
              </a:rPr>
              <a:t>, &amp; Armando Solis </a:t>
            </a:r>
            <a:r>
              <a:rPr lang="en-US" sz="2800" dirty="0">
                <a:latin typeface="+mj-lt"/>
              </a:rPr>
              <a:t>. The statements contained within the poster are not the opinions of the funding agency or the U.S. government but reflect the author’s opinions.</a:t>
            </a:r>
          </a:p>
        </p:txBody>
      </p:sp>
      <p:pic>
        <p:nvPicPr>
          <p:cNvPr id="16" name="Picture 15">
            <a:extLst>
              <a:ext uri="{FF2B5EF4-FFF2-40B4-BE49-F238E27FC236}">
                <a16:creationId xmlns:a16="http://schemas.microsoft.com/office/drawing/2014/main" id="{5F2C35B4-0C7E-6B85-3794-B10CB2A6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55" y="4038600"/>
            <a:ext cx="6477000" cy="1198868"/>
          </a:xfrm>
          <a:prstGeom prst="rect">
            <a:avLst/>
          </a:prstGeom>
        </p:spPr>
      </p:pic>
      <p:pic>
        <p:nvPicPr>
          <p:cNvPr id="2" name="Picture 8">
            <a:extLst>
              <a:ext uri="{FF2B5EF4-FFF2-40B4-BE49-F238E27FC236}">
                <a16:creationId xmlns:a16="http://schemas.microsoft.com/office/drawing/2014/main" id="{8F883F9D-4A07-6255-C32F-A7324ED8D15B}"/>
              </a:ext>
            </a:extLst>
          </p:cNvPr>
          <p:cNvPicPr>
            <a:picLocks noChangeAspect="1"/>
          </p:cNvPicPr>
          <p:nvPr/>
        </p:nvPicPr>
        <p:blipFill>
          <a:blip r:embed="rId4"/>
          <a:srcRect/>
          <a:stretch>
            <a:fillRect/>
          </a:stretch>
        </p:blipFill>
        <p:spPr>
          <a:xfrm>
            <a:off x="268681" y="488398"/>
            <a:ext cx="4354453" cy="1868134"/>
          </a:xfrm>
          <a:prstGeom prst="rect">
            <a:avLst/>
          </a:prstGeom>
        </p:spPr>
      </p:pic>
      <p:sp>
        <p:nvSpPr>
          <p:cNvPr id="28" name="TextBox 27">
            <a:extLst>
              <a:ext uri="{FF2B5EF4-FFF2-40B4-BE49-F238E27FC236}">
                <a16:creationId xmlns:a16="http://schemas.microsoft.com/office/drawing/2014/main" id="{C7EAA1FA-E99D-B799-FFA7-5B5D431D257F}"/>
              </a:ext>
            </a:extLst>
          </p:cNvPr>
          <p:cNvSpPr txBox="1"/>
          <p:nvPr/>
        </p:nvSpPr>
        <p:spPr>
          <a:xfrm>
            <a:off x="981074" y="14210425"/>
            <a:ext cx="10601325" cy="3544175"/>
          </a:xfrm>
          <a:prstGeom prst="rect">
            <a:avLst/>
          </a:prstGeom>
          <a:noFill/>
        </p:spPr>
        <p:txBody>
          <a:bodyPr wrap="square" rtlCol="0">
            <a:spAutoFit/>
          </a:bodyPr>
          <a:lstStyle/>
          <a:p>
            <a:r>
              <a:rPr lang="en-US" sz="4500" b="1" dirty="0">
                <a:solidFill>
                  <a:srgbClr val="000000"/>
                </a:solidFill>
                <a:latin typeface="Aptos" panose="020B0004020202020204" pitchFamily="34" charset="0"/>
                <a:cs typeface="Times New Roman" panose="02020603050405020304" pitchFamily="18" charset="0"/>
              </a:rPr>
              <a:t>Background</a:t>
            </a:r>
          </a:p>
          <a:p>
            <a:endParaRPr lang="en-US" sz="2800" b="1" dirty="0">
              <a:solidFill>
                <a:srgbClr val="000000"/>
              </a:solidFill>
              <a:latin typeface="Aptos" panose="020B0004020202020204" pitchFamily="34" charset="0"/>
              <a:cs typeface="Times New Roman" panose="02020603050405020304" pitchFamily="18" charset="0"/>
            </a:endParaRPr>
          </a:p>
          <a:p>
            <a:r>
              <a:rPr lang="en-US" sz="2800" dirty="0">
                <a:latin typeface="Aptos" panose="020B0004020202020204" pitchFamily="34" charset="0"/>
              </a:rPr>
              <a:t>Multi layer insulation finds applications in satellites to protect the inner components from the extreme temperature variations. This passive insulation method is built of repeated layers of materials that act as radiations shields and spacers</a:t>
            </a:r>
            <a:r>
              <a:rPr lang="en-US" sz="2800" dirty="0"/>
              <a:t>. </a:t>
            </a:r>
          </a:p>
          <a:p>
            <a:endParaRPr lang="en-US" sz="3931" dirty="0"/>
          </a:p>
        </p:txBody>
      </p:sp>
      <p:sp>
        <p:nvSpPr>
          <p:cNvPr id="31" name="TextBox 30">
            <a:extLst>
              <a:ext uri="{FF2B5EF4-FFF2-40B4-BE49-F238E27FC236}">
                <a16:creationId xmlns:a16="http://schemas.microsoft.com/office/drawing/2014/main" id="{1791A93E-DE6B-8DE2-1666-BFFF647705C0}"/>
              </a:ext>
            </a:extLst>
          </p:cNvPr>
          <p:cNvSpPr txBox="1"/>
          <p:nvPr/>
        </p:nvSpPr>
        <p:spPr>
          <a:xfrm>
            <a:off x="12300017" y="6402277"/>
            <a:ext cx="11011339" cy="5093702"/>
          </a:xfrm>
          <a:prstGeom prst="rect">
            <a:avLst/>
          </a:prstGeom>
          <a:noFill/>
        </p:spPr>
        <p:txBody>
          <a:bodyPr wrap="square" rtlCol="0">
            <a:spAutoFit/>
          </a:bodyPr>
          <a:lstStyle/>
          <a:p>
            <a:r>
              <a:rPr lang="en-US" sz="4500" b="1" dirty="0">
                <a:latin typeface="Aptos" panose="020B0004020202020204" pitchFamily="34" charset="0"/>
                <a:cs typeface="Times New Roman" panose="02020603050405020304" pitchFamily="18" charset="0"/>
              </a:rPr>
              <a:t>Methods</a:t>
            </a:r>
          </a:p>
          <a:p>
            <a:endParaRPr lang="en-US" sz="2800" b="1" dirty="0">
              <a:latin typeface="Aptos" panose="020B0004020202020204" pitchFamily="34" charset="0"/>
              <a:cs typeface="Times New Roman" panose="02020603050405020304" pitchFamily="18" charset="0"/>
            </a:endParaRPr>
          </a:p>
          <a:p>
            <a:r>
              <a:rPr lang="en-US" sz="2800" dirty="0">
                <a:latin typeface="Aptos" panose="020B0004020202020204" pitchFamily="34" charset="0"/>
                <a:cs typeface="Times New Roman" panose="02020603050405020304" pitchFamily="18" charset="0"/>
              </a:rPr>
              <a:t>To model heat transfer through aerogel a numerical solution to the Boltzmann Transport Equation in a spherical domain constructed using Gaussian Quadrature method and finite element analysis (FEM) </a:t>
            </a:r>
            <a:r>
              <a:rPr lang="en-US" sz="2800" dirty="0">
                <a:effectLst/>
                <a:latin typeface="Aptos" panose="020B0004020202020204" pitchFamily="34" charset="0"/>
                <a:ea typeface="Aptos" panose="020B0004020202020204" pitchFamily="34" charset="0"/>
                <a:cs typeface="Times New Roman" panose="02020603050405020304" pitchFamily="18" charset="0"/>
              </a:rPr>
              <a:t>(</a:t>
            </a:r>
            <a:r>
              <a:rPr lang="en-US" sz="2800" dirty="0" err="1">
                <a:effectLst/>
                <a:latin typeface="Aptos" panose="020B0004020202020204" pitchFamily="34" charset="0"/>
                <a:ea typeface="Aptos" panose="020B0004020202020204" pitchFamily="34" charset="0"/>
                <a:cs typeface="Times New Roman" panose="02020603050405020304" pitchFamily="18" charset="0"/>
              </a:rPr>
              <a:t>Hamian</a:t>
            </a:r>
            <a:r>
              <a:rPr lang="en-US" sz="2800" dirty="0">
                <a:effectLst/>
                <a:latin typeface="Aptos" panose="020B0004020202020204" pitchFamily="34" charset="0"/>
                <a:ea typeface="Aptos" panose="020B0004020202020204" pitchFamily="34" charset="0"/>
                <a:cs typeface="Times New Roman" panose="02020603050405020304" pitchFamily="18" charset="0"/>
              </a:rPr>
              <a:t>, Yamada, </a:t>
            </a:r>
            <a:r>
              <a:rPr lang="en-US" sz="2800" dirty="0" err="1">
                <a:effectLst/>
                <a:latin typeface="Aptos" panose="020B0004020202020204" pitchFamily="34" charset="0"/>
                <a:ea typeface="Aptos" panose="020B0004020202020204" pitchFamily="34" charset="0"/>
                <a:cs typeface="Times New Roman" panose="02020603050405020304" pitchFamily="18" charset="0"/>
              </a:rPr>
              <a:t>Faghri</a:t>
            </a:r>
            <a:r>
              <a:rPr lang="en-US" sz="2800" dirty="0">
                <a:effectLst/>
                <a:latin typeface="Aptos" panose="020B0004020202020204" pitchFamily="34" charset="0"/>
                <a:ea typeface="Aptos" panose="020B0004020202020204" pitchFamily="34" charset="0"/>
                <a:cs typeface="Times New Roman" panose="02020603050405020304" pitchFamily="18" charset="0"/>
              </a:rPr>
              <a:t>, &amp; Park, 2015). </a:t>
            </a:r>
            <a:r>
              <a:rPr lang="en-US" sz="2800" dirty="0">
                <a:latin typeface="Aptos" panose="020B0004020202020204" pitchFamily="34" charset="0"/>
                <a:ea typeface="Aptos" panose="020B0004020202020204" pitchFamily="34" charset="0"/>
                <a:cs typeface="Times New Roman" panose="02020603050405020304" pitchFamily="18" charset="0"/>
              </a:rPr>
              <a:t> The Gaussian Quadrature method provides a fast, accurate method for performing numerical integration over the domain [-1,1]. By evaluating an interpolated polynomial at specific quadrature points, the Gaussian Quadrature method calculates the definite integral exactly up to desired polynomial degree by  applying specified weights to each point. </a:t>
            </a:r>
            <a:endParaRPr lang="en-US" sz="2800" dirty="0">
              <a:latin typeface="Aptos" panose="020B000402020202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62CEAF61-1660-04E1-702B-DF5A50E29E76}"/>
              </a:ext>
            </a:extLst>
          </p:cNvPr>
          <p:cNvSpPr txBox="1"/>
          <p:nvPr/>
        </p:nvSpPr>
        <p:spPr>
          <a:xfrm>
            <a:off x="25025749" y="21328863"/>
            <a:ext cx="12074586" cy="9140964"/>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b="1" dirty="0">
                <a:latin typeface="Times New Roman" panose="02020603050405020304" pitchFamily="18" charset="0"/>
                <a:cs typeface="Times New Roman" panose="02020603050405020304" pitchFamily="18" charset="0"/>
              </a:rPr>
              <a:t>References </a:t>
            </a:r>
          </a:p>
          <a:p>
            <a:r>
              <a:rPr lang="en-US" sz="2800" dirty="0">
                <a:latin typeface="Times New Roman" panose="02020603050405020304" pitchFamily="18" charset="0"/>
                <a:cs typeface="Times New Roman" panose="02020603050405020304" pitchFamily="18" charset="0"/>
              </a:rPr>
              <a:t>He, Y.-L., &amp; Xie, T. (2015). Advances of thermal conductivity models of nanoscale silica aerogel insulation material. </a:t>
            </a:r>
            <a:r>
              <a:rPr lang="en-US" sz="2800" i="1" dirty="0">
                <a:latin typeface="Times New Roman" panose="02020603050405020304" pitchFamily="18" charset="0"/>
                <a:cs typeface="Times New Roman" panose="02020603050405020304" pitchFamily="18" charset="0"/>
              </a:rPr>
              <a:t>Applied Thermal Engineering</a:t>
            </a:r>
            <a:r>
              <a:rPr lang="en-US" sz="2800" dirty="0">
                <a:latin typeface="Times New Roman" panose="02020603050405020304" pitchFamily="18" charset="0"/>
                <a:cs typeface="Times New Roman" panose="02020603050405020304" pitchFamily="18" charset="0"/>
              </a:rPr>
              <a:t>, 81, 28-50. </a:t>
            </a:r>
            <a:r>
              <a:rPr lang="en-US" sz="2800" dirty="0">
                <a:latin typeface="Times New Roman" panose="02020603050405020304" pitchFamily="18" charset="0"/>
                <a:cs typeface="Times New Roman" panose="02020603050405020304" pitchFamily="18" charset="0"/>
                <a:hlinkClick r:id="rId5"/>
              </a:rPr>
              <a:t>https://doi.org/10.1016/j.applthermaleng.2015.02.013</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MathWorld</a:t>
            </a:r>
            <a:r>
              <a:rPr lang="en-US" sz="2800" dirty="0">
                <a:latin typeface="Times New Roman" panose="02020603050405020304" pitchFamily="18" charset="0"/>
                <a:cs typeface="Times New Roman" panose="02020603050405020304" pitchFamily="18" charset="0"/>
              </a:rPr>
              <a:t>. (n.d.). Legendre Polynomial. Retrieved from </a:t>
            </a:r>
            <a:r>
              <a:rPr lang="en-US" sz="2800" dirty="0">
                <a:latin typeface="Times New Roman" panose="02020603050405020304" pitchFamily="18" charset="0"/>
                <a:cs typeface="Times New Roman" panose="02020603050405020304" pitchFamily="18" charset="0"/>
                <a:hlinkClick r:id="rId6"/>
              </a:rPr>
              <a:t>https://mathworld.wolfram.com/LegendrePolynomial.html</a:t>
            </a:r>
            <a:endParaRPr lang="en-US" sz="28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Mesforoush</a:t>
            </a:r>
            <a:r>
              <a:rPr lang="en-US" sz="2800" dirty="0">
                <a:latin typeface="Times New Roman" panose="02020603050405020304" pitchFamily="18" charset="0"/>
                <a:cs typeface="Times New Roman" panose="02020603050405020304" pitchFamily="18" charset="0"/>
              </a:rPr>
              <a:t>, H., </a:t>
            </a:r>
            <a:r>
              <a:rPr lang="en-US" sz="2800" dirty="0" err="1">
                <a:latin typeface="Times New Roman" panose="02020603050405020304" pitchFamily="18" charset="0"/>
                <a:cs typeface="Times New Roman" panose="02020603050405020304" pitchFamily="18" charset="0"/>
              </a:rPr>
              <a:t>Pakmanesh</a:t>
            </a:r>
            <a:r>
              <a:rPr lang="en-US" sz="2800" dirty="0">
                <a:latin typeface="Times New Roman" panose="02020603050405020304" pitchFamily="18" charset="0"/>
                <a:cs typeface="Times New Roman" panose="02020603050405020304" pitchFamily="18" charset="0"/>
              </a:rPr>
              <a:t>, M. R., </a:t>
            </a:r>
            <a:r>
              <a:rPr lang="en-US" sz="2800" dirty="0" err="1">
                <a:latin typeface="Times New Roman" panose="02020603050405020304" pitchFamily="18" charset="0"/>
                <a:cs typeface="Times New Roman" panose="02020603050405020304" pitchFamily="18" charset="0"/>
              </a:rPr>
              <a:t>Esfandiary</a:t>
            </a:r>
            <a:r>
              <a:rPr lang="en-US" sz="2800" dirty="0">
                <a:latin typeface="Times New Roman" panose="02020603050405020304" pitchFamily="18" charset="0"/>
                <a:cs typeface="Times New Roman" panose="02020603050405020304" pitchFamily="18" charset="0"/>
              </a:rPr>
              <a:t>, H., </a:t>
            </a:r>
            <a:r>
              <a:rPr lang="en-US" sz="2800" dirty="0" err="1">
                <a:latin typeface="Times New Roman" panose="02020603050405020304" pitchFamily="18" charset="0"/>
                <a:cs typeface="Times New Roman" panose="02020603050405020304" pitchFamily="18" charset="0"/>
              </a:rPr>
              <a:t>Asghari</a:t>
            </a:r>
            <a:r>
              <a:rPr lang="en-US" sz="2800" dirty="0">
                <a:latin typeface="Times New Roman" panose="02020603050405020304" pitchFamily="18" charset="0"/>
                <a:cs typeface="Times New Roman" panose="02020603050405020304" pitchFamily="18" charset="0"/>
              </a:rPr>
              <a:t>, S., &amp; </a:t>
            </a:r>
            <a:r>
              <a:rPr lang="en-US" sz="2800" dirty="0" err="1">
                <a:latin typeface="Times New Roman" panose="02020603050405020304" pitchFamily="18" charset="0"/>
                <a:cs typeface="Times New Roman" panose="02020603050405020304" pitchFamily="18" charset="0"/>
              </a:rPr>
              <a:t>Baniasadi</a:t>
            </a:r>
            <a:r>
              <a:rPr lang="en-US" sz="2800" dirty="0">
                <a:latin typeface="Times New Roman" panose="02020603050405020304" pitchFamily="18" charset="0"/>
                <a:cs typeface="Times New Roman" panose="02020603050405020304" pitchFamily="18" charset="0"/>
              </a:rPr>
              <a:t>, E. (2019). Experimental and numerical analyses of thermal performance of a thin-film multi-layer insulation for satellite application. </a:t>
            </a:r>
            <a:r>
              <a:rPr lang="en-US" sz="2800" i="1" dirty="0">
                <a:latin typeface="Times New Roman" panose="02020603050405020304" pitchFamily="18" charset="0"/>
                <a:cs typeface="Times New Roman" panose="02020603050405020304" pitchFamily="18" charset="0"/>
              </a:rPr>
              <a:t>Cryogenics</a:t>
            </a:r>
            <a:r>
              <a:rPr lang="en-US" sz="2800" dirty="0">
                <a:latin typeface="Times New Roman" panose="02020603050405020304" pitchFamily="18" charset="0"/>
                <a:cs typeface="Times New Roman" panose="02020603050405020304" pitchFamily="18" charset="0"/>
              </a:rPr>
              <a:t>, 102, 77-84. </a:t>
            </a:r>
            <a:r>
              <a:rPr lang="en-US" sz="2800" dirty="0">
                <a:latin typeface="Times New Roman" panose="02020603050405020304" pitchFamily="18" charset="0"/>
                <a:cs typeface="Times New Roman" panose="02020603050405020304" pitchFamily="18" charset="0"/>
                <a:hlinkClick r:id="rId7"/>
              </a:rPr>
              <a:t>https://doi.org/10.1016/j.cryogenics.2019.07.005</a:t>
            </a:r>
            <a:endParaRPr lang="en-US" sz="28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Moreno-</a:t>
            </a:r>
            <a:r>
              <a:rPr lang="en-US" sz="2800" i="1" dirty="0" err="1">
                <a:latin typeface="Times New Roman" panose="02020603050405020304" pitchFamily="18" charset="0"/>
                <a:cs typeface="Times New Roman" panose="02020603050405020304" pitchFamily="18" charset="0"/>
              </a:rPr>
              <a:t>SanSegundo</a:t>
            </a:r>
            <a:r>
              <a:rPr lang="en-US" sz="2800" i="1" dirty="0">
                <a:latin typeface="Times New Roman" panose="02020603050405020304" pitchFamily="18" charset="0"/>
                <a:cs typeface="Times New Roman" panose="02020603050405020304" pitchFamily="18" charset="0"/>
              </a:rPr>
              <a:t>, J., Casado, C., Concha, D., Montemayor, A.S., &amp; </a:t>
            </a:r>
            <a:r>
              <a:rPr lang="en-US" sz="2800" i="1" dirty="0" err="1">
                <a:latin typeface="Times New Roman" panose="02020603050405020304" pitchFamily="18" charset="0"/>
                <a:cs typeface="Times New Roman" panose="02020603050405020304" pitchFamily="18" charset="0"/>
              </a:rPr>
              <a:t>Marugán</a:t>
            </a:r>
            <a:r>
              <a:rPr lang="en-US" sz="2800" i="1" dirty="0">
                <a:latin typeface="Times New Roman" panose="02020603050405020304" pitchFamily="18" charset="0"/>
                <a:cs typeface="Times New Roman" panose="02020603050405020304" pitchFamily="18" charset="0"/>
              </a:rPr>
              <a:t>, J. (2021). Optimization and parallelization of the discrete ordinate method for radiation transport simulation in </a:t>
            </a:r>
            <a:r>
              <a:rPr lang="en-US" sz="2800" i="1" dirty="0" err="1">
                <a:latin typeface="Times New Roman" panose="02020603050405020304" pitchFamily="18" charset="0"/>
                <a:cs typeface="Times New Roman" panose="02020603050405020304" pitchFamily="18" charset="0"/>
              </a:rPr>
              <a:t>OpenFOAM</a:t>
            </a:r>
            <a:r>
              <a:rPr lang="en-US" sz="2800" i="1" dirty="0">
                <a:latin typeface="Times New Roman" panose="02020603050405020304" pitchFamily="18" charset="0"/>
                <a:cs typeface="Times New Roman" panose="02020603050405020304" pitchFamily="18" charset="0"/>
              </a:rPr>
              <a:t>: Hierarchical combination of shared and distributed memory approaches. Open Research Europe, 1.</a:t>
            </a:r>
          </a:p>
          <a:p>
            <a:endParaRPr lang="en-US" sz="2800" b="1" i="1" dirty="0">
              <a:latin typeface="Times New Roman" panose="02020603050405020304" pitchFamily="18" charset="0"/>
              <a:cs typeface="Times New Roman" panose="02020603050405020304" pitchFamily="18" charset="0"/>
            </a:endParaRPr>
          </a:p>
          <a:p>
            <a:r>
              <a:rPr lang="en-US" sz="2800" b="0" i="0" u="none" strike="noStrike" dirty="0">
                <a:solidFill>
                  <a:srgbClr val="000000"/>
                </a:solidFill>
                <a:effectLst/>
                <a:latin typeface="Times New Roman" panose="02020603050405020304" pitchFamily="18" charset="0"/>
                <a:cs typeface="Times New Roman" panose="02020603050405020304" pitchFamily="18" charset="0"/>
              </a:rPr>
              <a:t>Sina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Hamian</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 Toru Yamada , Mohammad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Faghri</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Keunhan</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Park ;Finite element analysis of transient ballistic–diffusive phonon heat transport in two-dimensional domains,2014</a:t>
            </a:r>
            <a:endParaRPr lang="en-US" sz="2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C29F1267-F622-21B1-FD24-89504C52BA90}"/>
              </a:ext>
            </a:extLst>
          </p:cNvPr>
          <p:cNvSpPr txBox="1"/>
          <p:nvPr/>
        </p:nvSpPr>
        <p:spPr>
          <a:xfrm>
            <a:off x="28923954" y="26399229"/>
            <a:ext cx="184731" cy="678606"/>
          </a:xfrm>
          <a:prstGeom prst="rect">
            <a:avLst/>
          </a:prstGeom>
          <a:noFill/>
        </p:spPr>
        <p:txBody>
          <a:bodyPr wrap="none" rtlCol="0">
            <a:spAutoFit/>
          </a:bodyPr>
          <a:lstStyle/>
          <a:p>
            <a:endParaRPr lang="en-US" sz="1200" dirty="0">
              <a:solidFill>
                <a:srgbClr val="000000"/>
              </a:solidFill>
              <a:latin typeface="Times New Roman" panose="02020603050405020304" pitchFamily="18" charset="0"/>
            </a:endParaRPr>
          </a:p>
          <a:p>
            <a:br>
              <a:rPr lang="da-DK" sz="1200" dirty="0"/>
            </a:br>
            <a:endParaRPr lang="en-US" sz="1200" b="1" dirty="0"/>
          </a:p>
          <a:p>
            <a:endParaRPr lang="en-US" sz="1200" dirty="0"/>
          </a:p>
        </p:txBody>
      </p:sp>
      <p:pic>
        <p:nvPicPr>
          <p:cNvPr id="13" name="Picture 10">
            <a:extLst>
              <a:ext uri="{FF2B5EF4-FFF2-40B4-BE49-F238E27FC236}">
                <a16:creationId xmlns:a16="http://schemas.microsoft.com/office/drawing/2014/main" id="{98CF2D1E-22DA-2996-5343-48506E0A3824}"/>
              </a:ext>
            </a:extLst>
          </p:cNvPr>
          <p:cNvPicPr>
            <a:picLocks noChangeAspect="1"/>
          </p:cNvPicPr>
          <p:nvPr/>
        </p:nvPicPr>
        <p:blipFill>
          <a:blip r:embed="rId8"/>
          <a:srcRect/>
          <a:stretch>
            <a:fillRect/>
          </a:stretch>
        </p:blipFill>
        <p:spPr>
          <a:xfrm>
            <a:off x="35381224" y="353062"/>
            <a:ext cx="2511439" cy="2524564"/>
          </a:xfrm>
          <a:prstGeom prst="rect">
            <a:avLst/>
          </a:prstGeom>
        </p:spPr>
      </p:pic>
      <p:sp>
        <p:nvSpPr>
          <p:cNvPr id="18" name="TextBox 17">
            <a:extLst>
              <a:ext uri="{FF2B5EF4-FFF2-40B4-BE49-F238E27FC236}">
                <a16:creationId xmlns:a16="http://schemas.microsoft.com/office/drawing/2014/main" id="{83D6393F-6DDD-29D3-A63B-684D59344F47}"/>
              </a:ext>
            </a:extLst>
          </p:cNvPr>
          <p:cNvSpPr txBox="1"/>
          <p:nvPr/>
        </p:nvSpPr>
        <p:spPr>
          <a:xfrm>
            <a:off x="24761958" y="15855529"/>
            <a:ext cx="12074586" cy="4231928"/>
          </a:xfrm>
          <a:prstGeom prst="rect">
            <a:avLst/>
          </a:prstGeom>
          <a:noFill/>
        </p:spPr>
        <p:txBody>
          <a:bodyPr wrap="square" rtlCol="0">
            <a:spAutoFit/>
          </a:bodyPr>
          <a:lstStyle/>
          <a:p>
            <a:r>
              <a:rPr lang="en-US" sz="4500" b="1" dirty="0">
                <a:latin typeface="Aptos" panose="020B0004020202020204" pitchFamily="34" charset="0"/>
                <a:cs typeface="Times New Roman" panose="02020603050405020304" pitchFamily="18" charset="0"/>
              </a:rPr>
              <a:t>Future Work</a:t>
            </a:r>
          </a:p>
          <a:p>
            <a:endParaRPr lang="en-US" sz="2800" b="1" dirty="0">
              <a:latin typeface="Aptos" panose="020B0004020202020204" pitchFamily="34" charset="0"/>
              <a:cs typeface="Times New Roman" panose="02020603050405020304" pitchFamily="18" charset="0"/>
            </a:endParaRPr>
          </a:p>
          <a:p>
            <a:r>
              <a:rPr lang="en-US" sz="2800" dirty="0">
                <a:latin typeface="Aptos" panose="020B0004020202020204" pitchFamily="34" charset="0"/>
                <a:cs typeface="Times New Roman" panose="02020603050405020304" pitchFamily="18" charset="0"/>
              </a:rPr>
              <a:t>The weights for different divisions and angles in the spherical domain can be determined. The next step in creating a numerical model is to apply this method to each node in networked mesh of the 2D filament. Finite element analysis will be utilized to perform this. Building this simulation in Python continues to be a challenging task, but open-source methods of performing FEM exist and are being pursued. </a:t>
            </a:r>
          </a:p>
          <a:p>
            <a:endParaRPr lang="en-US" sz="2800" b="1" dirty="0">
              <a:latin typeface="Aptos" panose="020B0004020202020204" pitchFamily="34" charset="0"/>
              <a:cs typeface="Times New Roman" panose="02020603050405020304" pitchFamily="18" charset="0"/>
            </a:endParaRPr>
          </a:p>
        </p:txBody>
      </p:sp>
      <p:grpSp>
        <p:nvGrpSpPr>
          <p:cNvPr id="29" name="Group 28">
            <a:extLst>
              <a:ext uri="{FF2B5EF4-FFF2-40B4-BE49-F238E27FC236}">
                <a16:creationId xmlns:a16="http://schemas.microsoft.com/office/drawing/2014/main" id="{42514390-57B4-4977-70FA-727E0E24EA0C}"/>
              </a:ext>
            </a:extLst>
          </p:cNvPr>
          <p:cNvGrpSpPr/>
          <p:nvPr/>
        </p:nvGrpSpPr>
        <p:grpSpPr>
          <a:xfrm>
            <a:off x="1362074" y="17252832"/>
            <a:ext cx="9989175" cy="4006968"/>
            <a:chOff x="1147760" y="17190161"/>
            <a:chExt cx="9989175" cy="4006968"/>
          </a:xfrm>
        </p:grpSpPr>
        <p:pic>
          <p:nvPicPr>
            <p:cNvPr id="24" name="Picture 23" descr="A diagram of a reflective structure&#10;&#10;Description automatically generated">
              <a:extLst>
                <a:ext uri="{FF2B5EF4-FFF2-40B4-BE49-F238E27FC236}">
                  <a16:creationId xmlns:a16="http://schemas.microsoft.com/office/drawing/2014/main" id="{66D0448E-089E-6850-208C-002FA402A6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7760" y="17190161"/>
              <a:ext cx="9829801" cy="3320290"/>
            </a:xfrm>
            <a:prstGeom prst="rect">
              <a:avLst/>
            </a:prstGeom>
          </p:spPr>
        </p:pic>
        <p:sp>
          <p:nvSpPr>
            <p:cNvPr id="27" name="TextBox 26">
              <a:extLst>
                <a:ext uri="{FF2B5EF4-FFF2-40B4-BE49-F238E27FC236}">
                  <a16:creationId xmlns:a16="http://schemas.microsoft.com/office/drawing/2014/main" id="{D36B43B6-D3F6-67F9-1A57-B3B982A0FC96}"/>
                </a:ext>
              </a:extLst>
            </p:cNvPr>
            <p:cNvSpPr txBox="1"/>
            <p:nvPr/>
          </p:nvSpPr>
          <p:spPr>
            <a:xfrm>
              <a:off x="2226296" y="20735464"/>
              <a:ext cx="8910639" cy="461665"/>
            </a:xfrm>
            <a:prstGeom prst="rect">
              <a:avLst/>
            </a:prstGeom>
            <a:noFill/>
          </p:spPr>
          <p:txBody>
            <a:bodyPr wrap="square" rtlCol="0">
              <a:spAutoFit/>
            </a:bodyPr>
            <a:lstStyle/>
            <a:p>
              <a:r>
                <a:rPr lang="en-US" sz="2400" dirty="0"/>
                <a:t>Structure of Multi Layer Insulation(</a:t>
              </a:r>
              <a:r>
                <a:rPr lang="en-US" sz="2400" dirty="0" err="1"/>
                <a:t>Mesforoush</a:t>
              </a:r>
              <a:r>
                <a:rPr lang="en-US" sz="2400" dirty="0"/>
                <a:t> et al., 2019)</a:t>
              </a:r>
            </a:p>
          </p:txBody>
        </p:sp>
      </p:grpSp>
      <p:sp>
        <p:nvSpPr>
          <p:cNvPr id="32" name="TextBox 31">
            <a:extLst>
              <a:ext uri="{FF2B5EF4-FFF2-40B4-BE49-F238E27FC236}">
                <a16:creationId xmlns:a16="http://schemas.microsoft.com/office/drawing/2014/main" id="{85537B16-0827-6021-2772-45435E1F3B39}"/>
              </a:ext>
            </a:extLst>
          </p:cNvPr>
          <p:cNvSpPr txBox="1"/>
          <p:nvPr/>
        </p:nvSpPr>
        <p:spPr>
          <a:xfrm>
            <a:off x="981074" y="21553944"/>
            <a:ext cx="10601325" cy="2677656"/>
          </a:xfrm>
          <a:prstGeom prst="rect">
            <a:avLst/>
          </a:prstGeom>
          <a:noFill/>
        </p:spPr>
        <p:txBody>
          <a:bodyPr wrap="square" rtlCol="0">
            <a:spAutoFit/>
          </a:bodyPr>
          <a:lstStyle/>
          <a:p>
            <a:r>
              <a:rPr lang="en-US" sz="2800" dirty="0"/>
              <a:t>Aerogel is a lightweight, nanoscale material noteworthy for its incredible thermal properties including its ability to withstand high temperatures and function as a strong thermal insulator (He &amp; Xie, 2015). As a result of the nanoporous structure of aerogel, Fourier heat transfer does not accurately model the thermal conductivity (He &amp; Xie, 2015). </a:t>
            </a:r>
          </a:p>
        </p:txBody>
      </p:sp>
      <p:pic>
        <p:nvPicPr>
          <p:cNvPr id="44" name="Graphic 43">
            <a:extLst>
              <a:ext uri="{FF2B5EF4-FFF2-40B4-BE49-F238E27FC236}">
                <a16:creationId xmlns:a16="http://schemas.microsoft.com/office/drawing/2014/main" id="{4B03AB43-26F6-39F1-8E03-15D609D653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968295" y="20087457"/>
            <a:ext cx="4510759" cy="4510759"/>
          </a:xfrm>
          <a:prstGeom prst="rect">
            <a:avLst/>
          </a:prstGeom>
        </p:spPr>
      </p:pic>
      <p:grpSp>
        <p:nvGrpSpPr>
          <p:cNvPr id="48" name="Group 47">
            <a:extLst>
              <a:ext uri="{FF2B5EF4-FFF2-40B4-BE49-F238E27FC236}">
                <a16:creationId xmlns:a16="http://schemas.microsoft.com/office/drawing/2014/main" id="{A7BA5CB4-0FFB-B4A2-A3D4-33DC0DDDC0E2}"/>
              </a:ext>
            </a:extLst>
          </p:cNvPr>
          <p:cNvGrpSpPr/>
          <p:nvPr/>
        </p:nvGrpSpPr>
        <p:grpSpPr>
          <a:xfrm>
            <a:off x="12418828" y="11697147"/>
            <a:ext cx="11011339" cy="7242305"/>
            <a:chOff x="12300017" y="11731492"/>
            <a:chExt cx="9829801" cy="5735030"/>
          </a:xfrm>
        </p:grpSpPr>
        <p:pic>
          <p:nvPicPr>
            <p:cNvPr id="42" name="Graphic 41">
              <a:extLst>
                <a:ext uri="{FF2B5EF4-FFF2-40B4-BE49-F238E27FC236}">
                  <a16:creationId xmlns:a16="http://schemas.microsoft.com/office/drawing/2014/main" id="{54B410F1-76BA-4181-0CC7-343DAB8662A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801600" y="11731492"/>
              <a:ext cx="8785914" cy="5307227"/>
            </a:xfrm>
            <a:prstGeom prst="rect">
              <a:avLst/>
            </a:prstGeom>
          </p:spPr>
        </p:pic>
        <p:sp>
          <p:nvSpPr>
            <p:cNvPr id="45" name="TextBox 44">
              <a:extLst>
                <a:ext uri="{FF2B5EF4-FFF2-40B4-BE49-F238E27FC236}">
                  <a16:creationId xmlns:a16="http://schemas.microsoft.com/office/drawing/2014/main" id="{2D5FDB17-524A-5E81-1793-ADE0F1E77A35}"/>
                </a:ext>
              </a:extLst>
            </p:cNvPr>
            <p:cNvSpPr txBox="1"/>
            <p:nvPr/>
          </p:nvSpPr>
          <p:spPr>
            <a:xfrm>
              <a:off x="12300017" y="17004857"/>
              <a:ext cx="9829801" cy="461665"/>
            </a:xfrm>
            <a:prstGeom prst="rect">
              <a:avLst/>
            </a:prstGeom>
            <a:noFill/>
          </p:spPr>
          <p:txBody>
            <a:bodyPr wrap="square" rtlCol="0">
              <a:spAutoFit/>
            </a:bodyPr>
            <a:lstStyle/>
            <a:p>
              <a:r>
                <a:rPr lang="en-US" sz="2400" dirty="0"/>
                <a:t>Legendre Polynomials, note all roots fall between [-1,1] (</a:t>
              </a:r>
              <a:r>
                <a:rPr lang="en-US" sz="2400" dirty="0" err="1"/>
                <a:t>MathWorld</a:t>
              </a:r>
              <a:r>
                <a:rPr lang="en-US" sz="2400" dirty="0"/>
                <a:t>. (n.d.). )</a:t>
              </a:r>
            </a:p>
          </p:txBody>
        </p:sp>
      </p:grpSp>
      <p:grpSp>
        <p:nvGrpSpPr>
          <p:cNvPr id="47" name="Group 46">
            <a:extLst>
              <a:ext uri="{FF2B5EF4-FFF2-40B4-BE49-F238E27FC236}">
                <a16:creationId xmlns:a16="http://schemas.microsoft.com/office/drawing/2014/main" id="{F31418F3-7A66-E632-3B9F-D0EBE854B666}"/>
              </a:ext>
            </a:extLst>
          </p:cNvPr>
          <p:cNvGrpSpPr/>
          <p:nvPr/>
        </p:nvGrpSpPr>
        <p:grpSpPr>
          <a:xfrm>
            <a:off x="944956" y="24688800"/>
            <a:ext cx="9637319" cy="6172200"/>
            <a:chOff x="725881" y="24536400"/>
            <a:chExt cx="9637319" cy="6172200"/>
          </a:xfrm>
        </p:grpSpPr>
        <p:pic>
          <p:nvPicPr>
            <p:cNvPr id="37" name="Picture 36" descr="A close-up of a black and white background&#10;&#10;Description automatically generated">
              <a:extLst>
                <a:ext uri="{FF2B5EF4-FFF2-40B4-BE49-F238E27FC236}">
                  <a16:creationId xmlns:a16="http://schemas.microsoft.com/office/drawing/2014/main" id="{B421CDFD-5EBD-F919-0213-CD2DF2CE6D3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2579" y="24536400"/>
              <a:ext cx="7913336" cy="5528189"/>
            </a:xfrm>
            <a:prstGeom prst="rect">
              <a:avLst/>
            </a:prstGeom>
          </p:spPr>
        </p:pic>
        <p:sp>
          <p:nvSpPr>
            <p:cNvPr id="46" name="TextBox 45">
              <a:extLst>
                <a:ext uri="{FF2B5EF4-FFF2-40B4-BE49-F238E27FC236}">
                  <a16:creationId xmlns:a16="http://schemas.microsoft.com/office/drawing/2014/main" id="{060FDC5F-91B9-78B3-1922-A20B2BFFE00A}"/>
                </a:ext>
              </a:extLst>
            </p:cNvPr>
            <p:cNvSpPr txBox="1"/>
            <p:nvPr/>
          </p:nvSpPr>
          <p:spPr>
            <a:xfrm>
              <a:off x="725881" y="30246935"/>
              <a:ext cx="9637319" cy="461665"/>
            </a:xfrm>
            <a:prstGeom prst="rect">
              <a:avLst/>
            </a:prstGeom>
            <a:noFill/>
          </p:spPr>
          <p:txBody>
            <a:bodyPr wrap="square" rtlCol="0">
              <a:spAutoFit/>
            </a:bodyPr>
            <a:lstStyle/>
            <a:p>
              <a:r>
                <a:rPr lang="en-US" sz="2400" dirty="0"/>
                <a:t>Scanning electron micrograph of silica aerogel network ((He &amp; Xie, 2015). </a:t>
              </a:r>
            </a:p>
          </p:txBody>
        </p:sp>
      </p:grpSp>
      <p:pic>
        <p:nvPicPr>
          <p:cNvPr id="1026" name="Picture 2">
            <a:extLst>
              <a:ext uri="{FF2B5EF4-FFF2-40B4-BE49-F238E27FC236}">
                <a16:creationId xmlns:a16="http://schemas.microsoft.com/office/drawing/2014/main" id="{0965DE8B-DFBD-B4D6-B37D-1D9C203F903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27294" y="3189637"/>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2D04E0F-10E9-9846-2CC5-CD85C513FD31}"/>
              </a:ext>
            </a:extLst>
          </p:cNvPr>
          <p:cNvSpPr txBox="1"/>
          <p:nvPr/>
        </p:nvSpPr>
        <p:spPr>
          <a:xfrm>
            <a:off x="9615949" y="16058450"/>
            <a:ext cx="19231896" cy="830997"/>
          </a:xfrm>
          <a:prstGeom prst="rect">
            <a:avLst/>
          </a:prstGeom>
          <a:noFill/>
        </p:spPr>
        <p:txBody>
          <a:bodyPr wrap="square">
            <a:spAutoFit/>
          </a:bodyPr>
          <a:lstStyle/>
          <a:p>
            <a:pPr rtl="0">
              <a:spcBef>
                <a:spcPts val="0"/>
              </a:spcBef>
              <a:spcAft>
                <a:spcPts val="0"/>
              </a:spcAft>
            </a:pPr>
            <a:r>
              <a:rPr lang="en-US" sz="4800" b="0" i="0" u="none" strike="noStrike" dirty="0">
                <a:solidFill>
                  <a:srgbClr val="000000"/>
                </a:solidFill>
                <a:effectLst/>
                <a:latin typeface="Corbel" panose="020B0503020204020204" pitchFamily="34" charset="0"/>
              </a:rPr>
              <a:t> </a:t>
            </a:r>
            <a:endParaRPr lang="en-US" dirty="0">
              <a:effectLst/>
            </a:endParaRPr>
          </a:p>
        </p:txBody>
      </p:sp>
      <p:grpSp>
        <p:nvGrpSpPr>
          <p:cNvPr id="53" name="Group 52">
            <a:extLst>
              <a:ext uri="{FF2B5EF4-FFF2-40B4-BE49-F238E27FC236}">
                <a16:creationId xmlns:a16="http://schemas.microsoft.com/office/drawing/2014/main" id="{DF7AD1F1-9C0B-F73F-335B-3603A1AE014C}"/>
              </a:ext>
            </a:extLst>
          </p:cNvPr>
          <p:cNvGrpSpPr/>
          <p:nvPr/>
        </p:nvGrpSpPr>
        <p:grpSpPr>
          <a:xfrm>
            <a:off x="24688800" y="6400800"/>
            <a:ext cx="12400649" cy="7920453"/>
            <a:chOff x="11256398" y="23506219"/>
            <a:chExt cx="10481803" cy="6422051"/>
          </a:xfrm>
        </p:grpSpPr>
        <p:pic>
          <p:nvPicPr>
            <p:cNvPr id="1028" name="Picture 4">
              <a:extLst>
                <a:ext uri="{FF2B5EF4-FFF2-40B4-BE49-F238E27FC236}">
                  <a16:creationId xmlns:a16="http://schemas.microsoft.com/office/drawing/2014/main" id="{D6CC7A0C-9969-9B1B-8701-38E48A71901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63400" y="23506219"/>
              <a:ext cx="9067800" cy="601979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B2885047-FE51-B452-8CD2-ABC274C05BC4}"/>
                </a:ext>
              </a:extLst>
            </p:cNvPr>
            <p:cNvSpPr txBox="1"/>
            <p:nvPr/>
          </p:nvSpPr>
          <p:spPr>
            <a:xfrm>
              <a:off x="11256398" y="29466605"/>
              <a:ext cx="10481803" cy="461665"/>
            </a:xfrm>
            <a:prstGeom prst="rect">
              <a:avLst/>
            </a:prstGeom>
            <a:noFill/>
          </p:spPr>
          <p:txBody>
            <a:bodyPr wrap="square" rtlCol="0">
              <a:spAutoFit/>
            </a:bodyPr>
            <a:lstStyle/>
            <a:p>
              <a:r>
                <a:rPr lang="en-US" sz="2400" dirty="0"/>
                <a:t>Discrete Ordinate Method for spherical domain (Moreno-</a:t>
              </a:r>
              <a:r>
                <a:rPr lang="en-US" sz="2400" dirty="0" err="1"/>
                <a:t>SanSegundo</a:t>
              </a:r>
              <a:r>
                <a:rPr lang="en-US" sz="2400" dirty="0"/>
                <a:t> et al., 2021)</a:t>
              </a:r>
            </a:p>
          </p:txBody>
        </p:sp>
      </p:grpSp>
      <p:sp>
        <p:nvSpPr>
          <p:cNvPr id="54" name="TextBox 53">
            <a:extLst>
              <a:ext uri="{FF2B5EF4-FFF2-40B4-BE49-F238E27FC236}">
                <a16:creationId xmlns:a16="http://schemas.microsoft.com/office/drawing/2014/main" id="{C1D0E4E3-5840-2055-0A27-EFCDDBD384E6}"/>
              </a:ext>
            </a:extLst>
          </p:cNvPr>
          <p:cNvSpPr txBox="1"/>
          <p:nvPr/>
        </p:nvSpPr>
        <p:spPr>
          <a:xfrm>
            <a:off x="12176175" y="20573122"/>
            <a:ext cx="7509216" cy="3539430"/>
          </a:xfrm>
          <a:prstGeom prst="rect">
            <a:avLst/>
          </a:prstGeom>
          <a:noFill/>
        </p:spPr>
        <p:txBody>
          <a:bodyPr wrap="square" rtlCol="0">
            <a:spAutoFit/>
          </a:bodyPr>
          <a:lstStyle/>
          <a:p>
            <a:r>
              <a:rPr lang="en-US" sz="2800" dirty="0">
                <a:latin typeface="Aptos" panose="020B0004020202020204" pitchFamily="34" charset="0"/>
              </a:rPr>
              <a:t>Solving the BTE becomes finding the weights of the Gaussian quadrature such the sum of all weights is equal to two pi. From this, simulating heat transfer across a 2D filament can be done using FEM where each points is updated using the discretization. An outline of finding the associated weights in Python is available as a Quarto notebook. </a:t>
            </a:r>
          </a:p>
        </p:txBody>
      </p:sp>
      <p:grpSp>
        <p:nvGrpSpPr>
          <p:cNvPr id="58" name="Group 57">
            <a:extLst>
              <a:ext uri="{FF2B5EF4-FFF2-40B4-BE49-F238E27FC236}">
                <a16:creationId xmlns:a16="http://schemas.microsoft.com/office/drawing/2014/main" id="{4B1A431B-7B74-8931-8A3E-10B6CE614217}"/>
              </a:ext>
            </a:extLst>
          </p:cNvPr>
          <p:cNvGrpSpPr/>
          <p:nvPr/>
        </p:nvGrpSpPr>
        <p:grpSpPr>
          <a:xfrm>
            <a:off x="12300017" y="25958502"/>
            <a:ext cx="12286960" cy="3107845"/>
            <a:chOff x="12277894" y="25149448"/>
            <a:chExt cx="12286960" cy="3107845"/>
          </a:xfrm>
        </p:grpSpPr>
        <p:pic>
          <p:nvPicPr>
            <p:cNvPr id="56" name="Picture 55" descr="A close-up of a sign&#10;&#10;Description automatically generated">
              <a:extLst>
                <a:ext uri="{FF2B5EF4-FFF2-40B4-BE49-F238E27FC236}">
                  <a16:creationId xmlns:a16="http://schemas.microsoft.com/office/drawing/2014/main" id="{1E98B5C1-FA5D-FD54-9A92-AD7C50C59EB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300017" y="25149448"/>
              <a:ext cx="11350267" cy="2393129"/>
            </a:xfrm>
            <a:prstGeom prst="rect">
              <a:avLst/>
            </a:prstGeom>
          </p:spPr>
        </p:pic>
        <p:sp>
          <p:nvSpPr>
            <p:cNvPr id="57" name="TextBox 56">
              <a:extLst>
                <a:ext uri="{FF2B5EF4-FFF2-40B4-BE49-F238E27FC236}">
                  <a16:creationId xmlns:a16="http://schemas.microsoft.com/office/drawing/2014/main" id="{F6B36F4E-9E12-8DF7-FB49-6AA5E3874DA6}"/>
                </a:ext>
              </a:extLst>
            </p:cNvPr>
            <p:cNvSpPr txBox="1"/>
            <p:nvPr/>
          </p:nvSpPr>
          <p:spPr>
            <a:xfrm>
              <a:off x="12277894" y="27734073"/>
              <a:ext cx="12286960" cy="523220"/>
            </a:xfrm>
            <a:prstGeom prst="rect">
              <a:avLst/>
            </a:prstGeom>
            <a:noFill/>
          </p:spPr>
          <p:txBody>
            <a:bodyPr wrap="square" rtlCol="0">
              <a:spAutoFit/>
            </a:bodyPr>
            <a:lstStyle/>
            <a:p>
              <a:r>
                <a:rPr lang="en-US" sz="2800" dirty="0"/>
                <a:t>Boltzmann Transport Equation simplified with gray relaxation time approximation</a:t>
              </a:r>
            </a:p>
          </p:txBody>
        </p:sp>
      </p:grpSp>
    </p:spTree>
    <p:extLst>
      <p:ext uri="{BB962C8B-B14F-4D97-AF65-F5344CB8AC3E}">
        <p14:creationId xmlns:p14="http://schemas.microsoft.com/office/powerpoint/2010/main" val="417475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5362</TotalTime>
  <Words>868</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Times New Roman</vt:lpstr>
      <vt:lpstr>Corbel</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Presentation Style Guide/Tool Kit</dc:title>
  <dc:creator>Ethan Peters</dc:creator>
  <cp:lastModifiedBy>Ethan</cp:lastModifiedBy>
  <cp:revision>27</cp:revision>
  <dcterms:created xsi:type="dcterms:W3CDTF">2006-08-16T00:00:00Z</dcterms:created>
  <dcterms:modified xsi:type="dcterms:W3CDTF">2024-05-02T21:17:04Z</dcterms:modified>
  <dc:identifier>DAFHG6GFHTc</dc:identifier>
</cp:coreProperties>
</file>