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1" autoAdjust="0"/>
    <p:restoredTop sz="94660"/>
  </p:normalViewPr>
  <p:slideViewPr>
    <p:cSldViewPr snapToGrid="0">
      <p:cViewPr>
        <p:scale>
          <a:sx n="39" d="100"/>
          <a:sy n="39" d="100"/>
        </p:scale>
        <p:origin x="42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76348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7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63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5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79558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4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2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8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3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903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087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526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39AB7-43FD-4705-BD9B-28A7190B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464729"/>
            <a:ext cx="8361229" cy="2098226"/>
          </a:xfrm>
        </p:spPr>
        <p:txBody>
          <a:bodyPr/>
          <a:lstStyle/>
          <a:p>
            <a:r>
              <a:rPr lang="es-MX" dirty="0"/>
              <a:t>La crisis del AGUACATE EN NUMEROS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D9D776-A01A-43CE-AC26-B22A2A329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8162" y="4562955"/>
            <a:ext cx="8272219" cy="855053"/>
          </a:xfrm>
        </p:spPr>
        <p:txBody>
          <a:bodyPr>
            <a:normAutofit/>
          </a:bodyPr>
          <a:lstStyle/>
          <a:p>
            <a:r>
              <a:rPr lang="es-MX" sz="1600" dirty="0"/>
              <a:t>Una breve historia sobre los peores años del aguacate 2015-2017</a:t>
            </a:r>
          </a:p>
          <a:p>
            <a:r>
              <a:rPr lang="es-MX" sz="1600" dirty="0"/>
              <a:t>Ramiro A. Flores </a:t>
            </a:r>
            <a:r>
              <a:rPr lang="es-MX" sz="1600" dirty="0" err="1"/>
              <a:t>Rodriguez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8FE71C1-53C3-4EE2-A5DD-14FFF9D8384F}"/>
              </a:ext>
            </a:extLst>
          </p:cNvPr>
          <p:cNvSpPr txBox="1">
            <a:spLocks/>
          </p:cNvSpPr>
          <p:nvPr/>
        </p:nvSpPr>
        <p:spPr>
          <a:xfrm>
            <a:off x="9655901" y="5744055"/>
            <a:ext cx="1639888" cy="390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>
                <a:solidFill>
                  <a:schemeClr val="bg1"/>
                </a:solidFill>
              </a:rPr>
              <a:t>7-marzo-2020</a:t>
            </a:r>
          </a:p>
        </p:txBody>
      </p:sp>
    </p:spTree>
    <p:extLst>
      <p:ext uri="{BB962C8B-B14F-4D97-AF65-F5344CB8AC3E}">
        <p14:creationId xmlns:p14="http://schemas.microsoft.com/office/powerpoint/2010/main" val="369252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0ED7D-9E64-4B8E-AF11-FD1EA99C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334" y="193797"/>
            <a:ext cx="9601200" cy="1485900"/>
          </a:xfrm>
        </p:spPr>
        <p:txBody>
          <a:bodyPr>
            <a:normAutofit/>
          </a:bodyPr>
          <a:lstStyle/>
          <a:p>
            <a:r>
              <a:rPr lang="es-MX" sz="2800" b="1" dirty="0"/>
              <a:t>Regiones con mas consumo de aguacate en 2015-2017</a:t>
            </a:r>
          </a:p>
        </p:txBody>
      </p:sp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E6964217-CB2F-4955-8022-D5F454935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6"/>
          <a:stretch/>
        </p:blipFill>
        <p:spPr>
          <a:xfrm>
            <a:off x="1371600" y="705853"/>
            <a:ext cx="9984934" cy="615214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4511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995E9D3-D180-4B15-A542-18171C383E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4"/>
          <a:stretch/>
        </p:blipFill>
        <p:spPr>
          <a:xfrm>
            <a:off x="1047750" y="989246"/>
            <a:ext cx="10951351" cy="557347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10ED7D-9E64-4B8E-AF11-FD1EA99C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454" y="5086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 sz="2800" b="1" dirty="0"/>
              <a:t>Tipos de aguacate, ventas por año</a:t>
            </a:r>
          </a:p>
        </p:txBody>
      </p:sp>
      <p:pic>
        <p:nvPicPr>
          <p:cNvPr id="1026" name="Picture 2" descr="Resultado de imagen para aguacate hass">
            <a:extLst>
              <a:ext uri="{FF2B5EF4-FFF2-40B4-BE49-F238E27FC236}">
                <a16:creationId xmlns:a16="http://schemas.microsoft.com/office/drawing/2014/main" id="{8D8B1A1E-AD05-419C-B261-9EB3A752B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221" y="1388675"/>
            <a:ext cx="1740877" cy="121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aguacate hass">
            <a:extLst>
              <a:ext uri="{FF2B5EF4-FFF2-40B4-BE49-F238E27FC236}">
                <a16:creationId xmlns:a16="http://schemas.microsoft.com/office/drawing/2014/main" id="{D10D2C1D-D752-4265-895B-F2666B2EA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0"/>
          <a:stretch/>
        </p:blipFill>
        <p:spPr bwMode="auto">
          <a:xfrm>
            <a:off x="6267450" y="3102091"/>
            <a:ext cx="1466850" cy="134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1 aguacate hass">
            <a:extLst>
              <a:ext uri="{FF2B5EF4-FFF2-40B4-BE49-F238E27FC236}">
                <a16:creationId xmlns:a16="http://schemas.microsoft.com/office/drawing/2014/main" id="{3FE7A0BB-A7BC-462B-88A9-AC0690B8A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8" r="27809"/>
          <a:stretch/>
        </p:blipFill>
        <p:spPr bwMode="auto">
          <a:xfrm rot="5400000">
            <a:off x="9858376" y="5127243"/>
            <a:ext cx="515780" cy="118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6B659B7-70C2-4918-855B-AA1CD7E70566}"/>
              </a:ext>
            </a:extLst>
          </p:cNvPr>
          <p:cNvSpPr txBox="1"/>
          <p:nvPr/>
        </p:nvSpPr>
        <p:spPr>
          <a:xfrm>
            <a:off x="5753365" y="5259929"/>
            <a:ext cx="1737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CAIDA EN VENTAS DE:</a:t>
            </a:r>
          </a:p>
          <a:p>
            <a:r>
              <a:rPr lang="es-MX" dirty="0">
                <a:solidFill>
                  <a:srgbClr val="FF0000"/>
                </a:solidFill>
              </a:rPr>
              <a:t>68,662,337</a:t>
            </a:r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61703929-4BCE-4468-8756-1F7FAFF9B4D1}"/>
              </a:ext>
            </a:extLst>
          </p:cNvPr>
          <p:cNvCxnSpPr/>
          <p:nvPr/>
        </p:nvCxnSpPr>
        <p:spPr>
          <a:xfrm flipV="1">
            <a:off x="7077808" y="5011615"/>
            <a:ext cx="1336430" cy="764094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5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6433AC8-8A78-46AB-B013-07DC9D752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37E10E69-B2A5-4F8D-A7C0-F958BB7B4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2142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2E4B17F2-7877-4CC5-B6F6-F4147FE7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6F68E13-28CD-46CF-9C96-2EA221202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32" t="5375" b="2036"/>
          <a:stretch/>
        </p:blipFill>
        <p:spPr>
          <a:xfrm>
            <a:off x="1090247" y="1011115"/>
            <a:ext cx="3323492" cy="499436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10ED7D-9E64-4B8E-AF11-FD1EA99C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80" y="240545"/>
            <a:ext cx="6609820" cy="120456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600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Precio</a:t>
            </a:r>
            <a:r>
              <a:rPr lang="en-US" sz="36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del </a:t>
            </a:r>
            <a:r>
              <a:rPr lang="en-US" sz="3600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aguacate</a:t>
            </a:r>
            <a:r>
              <a:rPr lang="en-US" sz="36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sz="36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los </a:t>
            </a:r>
            <a:r>
              <a:rPr lang="en-US" sz="3600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años</a:t>
            </a:r>
            <a:endParaRPr lang="en-US" sz="3600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F2A4E14-106C-4499-9124-CF9B9C635E01}"/>
              </a:ext>
            </a:extLst>
          </p:cNvPr>
          <p:cNvSpPr txBox="1"/>
          <p:nvPr/>
        </p:nvSpPr>
        <p:spPr>
          <a:xfrm>
            <a:off x="6096000" y="1685652"/>
            <a:ext cx="58162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Las importaciones de aguacate cayeron un 30% mientras que el precio mayorista se incremento un 74%, luego de la vigencia de un bloqueo a la fruta  mexicana por protección fitosanitaria y aumento en los mercados internacionales.</a:t>
            </a:r>
          </a:p>
        </p:txBody>
      </p:sp>
    </p:spTree>
    <p:extLst>
      <p:ext uri="{BB962C8B-B14F-4D97-AF65-F5344CB8AC3E}">
        <p14:creationId xmlns:p14="http://schemas.microsoft.com/office/powerpoint/2010/main" val="276641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0ED7D-9E64-4B8E-AF11-FD1EA99C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62198"/>
            <a:ext cx="9601200" cy="850900"/>
          </a:xfrm>
        </p:spPr>
        <p:txBody>
          <a:bodyPr>
            <a:normAutofit/>
          </a:bodyPr>
          <a:lstStyle/>
          <a:p>
            <a:r>
              <a:rPr lang="es-MX" sz="3200" b="1" dirty="0"/>
              <a:t>Ventas trimestrales de aguacate por tamaños</a:t>
            </a:r>
          </a:p>
        </p:txBody>
      </p:sp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1F2A0503-01E9-4DA8-9BDF-9BC596A6C8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7" t="8728"/>
          <a:stretch/>
        </p:blipFill>
        <p:spPr>
          <a:xfrm>
            <a:off x="2735262" y="1113098"/>
            <a:ext cx="8072437" cy="560520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1797124-8FA3-4A3A-B4BA-99E9505263CD}"/>
              </a:ext>
            </a:extLst>
          </p:cNvPr>
          <p:cNvSpPr txBox="1"/>
          <p:nvPr/>
        </p:nvSpPr>
        <p:spPr>
          <a:xfrm>
            <a:off x="734218" y="1930540"/>
            <a:ext cx="5588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Bolsas Grandes</a:t>
            </a:r>
          </a:p>
          <a:p>
            <a:endParaRPr lang="es-MX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s-MX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s-MX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s-MX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s-MX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s-MX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MX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Bolsas Chicas</a:t>
            </a:r>
          </a:p>
          <a:p>
            <a:endParaRPr lang="es-MX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s-MX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s-MX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s-MX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s-MX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MX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Bolsa Extra Grande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DFAC068-730C-49A4-BAB4-A835696EB2C5}"/>
              </a:ext>
            </a:extLst>
          </p:cNvPr>
          <p:cNvSpPr/>
          <p:nvPr/>
        </p:nvSpPr>
        <p:spPr>
          <a:xfrm>
            <a:off x="7505700" y="3327400"/>
            <a:ext cx="685800" cy="3136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882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E173C1-F8E5-486A-A1DB-7A1E61671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9683" y="798522"/>
            <a:ext cx="4130042" cy="4771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cap="all" dirty="0"/>
              <a:t>Tan solo </a:t>
            </a:r>
            <a:r>
              <a:rPr lang="en-US" sz="4000" cap="all" dirty="0" err="1"/>
              <a:t>en</a:t>
            </a:r>
            <a:r>
              <a:rPr lang="en-US" sz="4000" cap="all" dirty="0"/>
              <a:t> los </a:t>
            </a:r>
            <a:r>
              <a:rPr lang="en-US" sz="4000" cap="all" dirty="0" err="1"/>
              <a:t>primeros</a:t>
            </a:r>
            <a:r>
              <a:rPr lang="en-US" sz="4000" cap="all" dirty="0"/>
              <a:t> </a:t>
            </a:r>
            <a:r>
              <a:rPr lang="en-US" sz="4000" cap="all" dirty="0" err="1"/>
              <a:t>siete</a:t>
            </a:r>
            <a:r>
              <a:rPr lang="en-US" sz="4000" cap="all" dirty="0"/>
              <a:t> </a:t>
            </a:r>
            <a:r>
              <a:rPr lang="en-US" sz="4000" cap="all" dirty="0" err="1"/>
              <a:t>meses</a:t>
            </a:r>
            <a:r>
              <a:rPr lang="en-US" sz="4000" cap="all" dirty="0"/>
              <a:t> de 2017, el </a:t>
            </a:r>
            <a:r>
              <a:rPr lang="en-US" sz="4000" cap="all" dirty="0" err="1"/>
              <a:t>precio</a:t>
            </a:r>
            <a:r>
              <a:rPr lang="en-US" sz="4000" cap="all" dirty="0"/>
              <a:t> del </a:t>
            </a:r>
            <a:r>
              <a:rPr lang="en-US" sz="4000" cap="all" dirty="0" err="1"/>
              <a:t>aguacate</a:t>
            </a:r>
            <a:r>
              <a:rPr lang="en-US" sz="4000" cap="all" dirty="0"/>
              <a:t> se </a:t>
            </a:r>
            <a:r>
              <a:rPr lang="en-US" sz="4000" cap="all" dirty="0" err="1"/>
              <a:t>disparó</a:t>
            </a:r>
            <a:r>
              <a:rPr lang="en-US" sz="4000" cap="all" dirty="0"/>
              <a:t> </a:t>
            </a:r>
            <a:r>
              <a:rPr lang="en-US" sz="4000" cap="all" dirty="0" err="1"/>
              <a:t>en</a:t>
            </a:r>
            <a:r>
              <a:rPr lang="en-US" sz="4000" cap="all" dirty="0"/>
              <a:t> un 64,6 por </a:t>
            </a:r>
            <a:r>
              <a:rPr lang="en-US" sz="4000" cap="all" dirty="0" err="1"/>
              <a:t>ciento</a:t>
            </a:r>
            <a:r>
              <a:rPr lang="en-US" sz="4000" cap="all" dirty="0"/>
              <a:t>.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Marcador de contenido 5" descr="Una captura de pantalla de un celular&#10;&#10;Descripción generada automáticamente">
            <a:extLst>
              <a:ext uri="{FF2B5EF4-FFF2-40B4-BE49-F238E27FC236}">
                <a16:creationId xmlns:a16="http://schemas.microsoft.com/office/drawing/2014/main" id="{449B798F-FBF2-4DDE-861A-CE581096A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684" y="1340841"/>
            <a:ext cx="5573899" cy="437551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42382D7-921F-40ED-8BB9-3FEED58F969B}"/>
              </a:ext>
            </a:extLst>
          </p:cNvPr>
          <p:cNvSpPr txBox="1"/>
          <p:nvPr/>
        </p:nvSpPr>
        <p:spPr>
          <a:xfrm>
            <a:off x="1524286" y="6425484"/>
            <a:ext cx="1094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Fuentes:https</a:t>
            </a:r>
            <a:r>
              <a:rPr lang="es-MX" dirty="0"/>
              <a:t>://verne.elpais.com/verne/2017/09/01/mexico/1504302929_202167.html</a:t>
            </a:r>
          </a:p>
        </p:txBody>
      </p:sp>
    </p:spTree>
    <p:extLst>
      <p:ext uri="{BB962C8B-B14F-4D97-AF65-F5344CB8AC3E}">
        <p14:creationId xmlns:p14="http://schemas.microsoft.com/office/powerpoint/2010/main" val="492572644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142</Words>
  <Application>Microsoft Office PowerPoint</Application>
  <PresentationFormat>Panorámica</PresentationFormat>
  <Paragraphs>27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Recorte</vt:lpstr>
      <vt:lpstr>La crisis del AGUACATE EN NUMEROS</vt:lpstr>
      <vt:lpstr>Regiones con mas consumo de aguacate en 2015-2017</vt:lpstr>
      <vt:lpstr>Tipos de aguacate, ventas por año</vt:lpstr>
      <vt:lpstr>Precio del aguacate en los años</vt:lpstr>
      <vt:lpstr>Ventas trimestrales de aguacate por tamaños</vt:lpstr>
      <vt:lpstr>Tan solo en los primeros siete meses de 2017, el precio del aguacate se disparó en un 64,6 por ciento.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crisis del AGUACATE EN NUMEROS</dc:title>
  <dc:creator>Ramiro</dc:creator>
  <cp:lastModifiedBy>Ramiro</cp:lastModifiedBy>
  <cp:revision>4</cp:revision>
  <dcterms:created xsi:type="dcterms:W3CDTF">2020-03-07T19:42:59Z</dcterms:created>
  <dcterms:modified xsi:type="dcterms:W3CDTF">2020-03-07T20:08:48Z</dcterms:modified>
</cp:coreProperties>
</file>