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7" r:id="rId2"/>
    <p:sldId id="258" r:id="rId3"/>
    <p:sldId id="259" r:id="rId4"/>
    <p:sldId id="264" r:id="rId5"/>
    <p:sldId id="265" r:id="rId6"/>
    <p:sldId id="279" r:id="rId7"/>
    <p:sldId id="267" r:id="rId8"/>
    <p:sldId id="269" r:id="rId9"/>
    <p:sldId id="270" r:id="rId10"/>
    <p:sldId id="263" r:id="rId11"/>
    <p:sldId id="271" r:id="rId12"/>
    <p:sldId id="266" r:id="rId13"/>
    <p:sldId id="280" r:id="rId14"/>
    <p:sldId id="273" r:id="rId15"/>
    <p:sldId id="262" r:id="rId16"/>
    <p:sldId id="281" r:id="rId17"/>
    <p:sldId id="276" r:id="rId18"/>
    <p:sldId id="277" r:id="rId19"/>
    <p:sldId id="27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793" autoAdjust="0"/>
  </p:normalViewPr>
  <p:slideViewPr>
    <p:cSldViewPr>
      <p:cViewPr varScale="1">
        <p:scale>
          <a:sx n="67" d="100"/>
          <a:sy n="67" d="100"/>
        </p:scale>
        <p:origin x="-114" y="-3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27C8EA-C794-4BB7-B87B-FC44DEAC63B7}" type="datetimeFigureOut">
              <a:rPr lang="en-GB" smtClean="0"/>
              <a:t>24/10/2014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27374-F383-4D59-93D7-FDEF547D06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566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*library() </a:t>
            </a:r>
            <a:r>
              <a:rPr lang="en-GB" dirty="0" smtClean="0">
                <a:sym typeface="Wingdings" panose="05000000000000000000" pitchFamily="2" charset="2"/>
              </a:rPr>
              <a:t> retrieves a list of all packages;</a:t>
            </a:r>
            <a:r>
              <a:rPr lang="en-GB" baseline="0" dirty="0" smtClean="0">
                <a:sym typeface="Wingdings" panose="05000000000000000000" pitchFamily="2" charset="2"/>
              </a:rPr>
              <a:t> installed packages have a tick in the box in front of their name</a:t>
            </a:r>
            <a:endParaRPr lang="en-GB" dirty="0" smtClean="0">
              <a:sym typeface="Wingdings" panose="05000000000000000000" pitchFamily="2" charset="2"/>
            </a:endParaRPr>
          </a:p>
          <a:p>
            <a:r>
              <a:rPr lang="en-GB" dirty="0" smtClean="0">
                <a:sym typeface="Wingdings" panose="05000000000000000000" pitchFamily="2" charset="2"/>
              </a:rPr>
              <a:t>*.</a:t>
            </a:r>
            <a:r>
              <a:rPr lang="en-GB" dirty="0" err="1" smtClean="0">
                <a:sym typeface="Wingdings" panose="05000000000000000000" pitchFamily="2" charset="2"/>
              </a:rPr>
              <a:t>libPaths</a:t>
            </a:r>
            <a:r>
              <a:rPr lang="en-GB" dirty="0" smtClean="0">
                <a:sym typeface="Wingdings" panose="05000000000000000000" pitchFamily="2" charset="2"/>
              </a:rPr>
              <a:t>()  see where on</a:t>
            </a:r>
            <a:r>
              <a:rPr lang="en-GB" baseline="0" dirty="0" smtClean="0">
                <a:sym typeface="Wingdings" panose="05000000000000000000" pitchFamily="2" charset="2"/>
              </a:rPr>
              <a:t> your computer packages are being stored</a:t>
            </a:r>
          </a:p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*require()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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unlike library() which gives a fatal error if </a:t>
            </a:r>
            <a:r>
              <a:rPr lang="en-GB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pkg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is not found, require() returns a warning but does NOT automatically stop if </a:t>
            </a:r>
            <a:r>
              <a:rPr lang="en-GB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pkg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is not found</a:t>
            </a:r>
            <a:endParaRPr lang="en-GB" i="1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27374-F383-4D59-93D7-FDEF547D06C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205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*FYI:</a:t>
            </a:r>
            <a:r>
              <a:rPr lang="en-GB" baseline="0" dirty="0" smtClean="0"/>
              <a:t> </a:t>
            </a:r>
            <a:r>
              <a:rPr lang="en-GB" dirty="0" err="1" smtClean="0"/>
              <a:t>RCurl</a:t>
            </a:r>
            <a:r>
              <a:rPr lang="en-GB" baseline="0" dirty="0" smtClean="0"/>
              <a:t> is a package used to interact with websites, compose HTTP and FTP requests, upload and download from web pages, etc.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27374-F383-4D59-93D7-FDEF547D06C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205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27374-F383-4D59-93D7-FDEF547D06C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288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B9721-D0F8-41B4-A430-01FEA7B7F384}" type="datetime1">
              <a:rPr lang="en-GB" smtClean="0"/>
              <a:t>24/10/2014</a:t>
            </a:fld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CE7842-2CB8-4D15-BAE0-E144A107AD2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Getting started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5709-1DAE-40DF-8D71-70D40D765618}" type="datetime1">
              <a:rPr lang="en-GB" smtClean="0"/>
              <a:t>24/10/2014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Getting started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842-2CB8-4D15-BAE0-E144A107AD2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F9A7-58D8-4964-BFEC-8E379CF8FD26}" type="datetime1">
              <a:rPr lang="en-GB" smtClean="0"/>
              <a:t>24/10/2014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Getting started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842-2CB8-4D15-BAE0-E144A107AD2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8F35E-BE76-40B5-AE39-D9FD54AB0852}" type="datetime1">
              <a:rPr lang="en-GB" smtClean="0"/>
              <a:t>24/10/2014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Getting started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842-2CB8-4D15-BAE0-E144A107AD2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9DD61-6456-4EB3-B983-47C3FE0EA75B}" type="datetime1">
              <a:rPr lang="en-GB" smtClean="0"/>
              <a:t>24/10/2014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Getting started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842-2CB8-4D15-BAE0-E144A107AD2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AC7E-4380-456E-B829-33902B876A05}" type="datetime1">
              <a:rPr lang="en-GB" smtClean="0"/>
              <a:t>24/10/2014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Getting started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842-2CB8-4D15-BAE0-E144A107AD2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37AE-F633-42D5-B094-C231A4AE0967}" type="datetime1">
              <a:rPr lang="en-GB" smtClean="0"/>
              <a:t>24/10/2014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Getting started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842-2CB8-4D15-BAE0-E144A107AD2C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EA9E6-62DD-4DE2-B815-FAAAD3044073}" type="datetime1">
              <a:rPr lang="en-GB" smtClean="0"/>
              <a:t>24/10/2014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Getting started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842-2CB8-4D15-BAE0-E144A107AD2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7D28-2D9C-49C8-81F8-366A85CED949}" type="datetime1">
              <a:rPr lang="en-GB" smtClean="0"/>
              <a:t>24/10/2014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Getting started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842-2CB8-4D15-BAE0-E144A107AD2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6D65B-50BB-4357-87AC-AF217C61344B}" type="datetime1">
              <a:rPr lang="en-GB" smtClean="0"/>
              <a:t>24/10/2014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Getting started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842-2CB8-4D15-BAE0-E144A107AD2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A8134-25B4-4F9D-AF63-97F36705DEEC}" type="datetime1">
              <a:rPr lang="en-GB" smtClean="0"/>
              <a:t>24/10/2014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Getting started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842-2CB8-4D15-BAE0-E144A107AD2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AF7639E-4D55-4B90-BF01-F8341828FE73}" type="datetime1">
              <a:rPr lang="en-GB" smtClean="0"/>
              <a:t>24/10/2014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GB" smtClean="0"/>
              <a:t>Getting started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FCE7842-2CB8-4D15-BAE0-E144A107AD2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degenet.r-forge.r-project.org/" TargetMode="External"/><Relationship Id="rId2" Type="http://schemas.openxmlformats.org/officeDocument/2006/relationships/hyperlink" Target="http://cran.r-project.org/doc/manuals/R-intro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studio.org/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://www.r-projec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://ftp.gnu.org/gnu/emacs/" TargetMode="External"/><Relationship Id="rId4" Type="http://schemas.openxmlformats.org/officeDocument/2006/relationships/hyperlink" Target="http://sourceforge.net/projects/tinn-r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mailto:adegenet-forum@lists.r-forge.r-project.org" TargetMode="External"/><Relationship Id="rId3" Type="http://schemas.openxmlformats.org/officeDocument/2006/relationships/hyperlink" Target="http://adegenet.r-forge.r-project.org/files/tutorial-basics.pdf" TargetMode="External"/><Relationship Id="rId7" Type="http://schemas.openxmlformats.org/officeDocument/2006/relationships/hyperlink" Target="http://adegenet.r-forge.r-project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degenet.r-forge.r-project.org/files/tutorial-spca.pdf" TargetMode="External"/><Relationship Id="rId5" Type="http://schemas.openxmlformats.org/officeDocument/2006/relationships/hyperlink" Target="http://adegenet.r-forge.r-project.org/files/tutorial-genomics.pdf" TargetMode="External"/><Relationship Id="rId10" Type="http://schemas.openxmlformats.org/officeDocument/2006/relationships/hyperlink" Target="https://stat.ethz.ch/mailman/listinfo/r-sig-genetics" TargetMode="External"/><Relationship Id="rId4" Type="http://schemas.openxmlformats.org/officeDocument/2006/relationships/hyperlink" Target="http://adegenet.r-forge.r-project.org/files/tutorial-dapc.pdf" TargetMode="External"/><Relationship Id="rId9" Type="http://schemas.openxmlformats.org/officeDocument/2006/relationships/hyperlink" Target="https://stat.ethz.ch/mailman/listinfo/r-sig-phylo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iostat.jhsph.edu/~rpeng/docs/R-debug-tools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4" y="609601"/>
            <a:ext cx="8640960" cy="1307231"/>
          </a:xfrm>
        </p:spPr>
        <p:txBody>
          <a:bodyPr>
            <a:normAutofit/>
          </a:bodyPr>
          <a:lstStyle/>
          <a:p>
            <a:r>
              <a:rPr lang="en-GB" sz="4000" dirty="0" smtClean="0">
                <a:latin typeface="+mj-lt"/>
              </a:rPr>
              <a:t>Refresh-</a:t>
            </a:r>
            <a:endParaRPr lang="en-GB" sz="4000" dirty="0">
              <a:latin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84984"/>
            <a:ext cx="6400800" cy="2887216"/>
          </a:xfrm>
        </p:spPr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tx1"/>
                </a:solidFill>
              </a:rPr>
              <a:t>Caitlin Collins</a:t>
            </a:r>
            <a:r>
              <a:rPr lang="en-GB" dirty="0" smtClean="0">
                <a:solidFill>
                  <a:schemeClr val="tx1"/>
                </a:solidFill>
              </a:rPr>
              <a:t>, Thibaut </a:t>
            </a:r>
            <a:r>
              <a:rPr lang="en-GB" dirty="0" err="1" smtClean="0">
                <a:solidFill>
                  <a:schemeClr val="tx1"/>
                </a:solidFill>
              </a:rPr>
              <a:t>Jombart</a:t>
            </a:r>
            <a:endParaRPr lang="en-GB" dirty="0" smtClean="0">
              <a:solidFill>
                <a:schemeClr val="tx1"/>
              </a:solidFill>
            </a:endParaRPr>
          </a:p>
          <a:p>
            <a:endParaRPr lang="en-GB" dirty="0" smtClean="0">
              <a:solidFill>
                <a:schemeClr val="tx1"/>
              </a:solidFill>
            </a:endParaRPr>
          </a:p>
          <a:p>
            <a:r>
              <a:rPr lang="en-GB" sz="1600" dirty="0" smtClean="0">
                <a:solidFill>
                  <a:schemeClr val="tx1"/>
                </a:solidFill>
              </a:rPr>
              <a:t>MRC Centre for Outbreak Analysis and Modelling</a:t>
            </a:r>
          </a:p>
          <a:p>
            <a:r>
              <a:rPr lang="en-GB" sz="1600" dirty="0" smtClean="0">
                <a:solidFill>
                  <a:schemeClr val="tx1"/>
                </a:solidFill>
              </a:rPr>
              <a:t>Imperial College London</a:t>
            </a:r>
          </a:p>
          <a:p>
            <a:endParaRPr lang="en-GB" sz="1800" dirty="0" smtClean="0">
              <a:solidFill>
                <a:schemeClr val="tx1"/>
              </a:solidFill>
            </a:endParaRPr>
          </a:p>
          <a:p>
            <a:r>
              <a:rPr lang="en-GB" sz="2000" i="1" dirty="0" smtClean="0">
                <a:solidFill>
                  <a:schemeClr val="tx1"/>
                </a:solidFill>
              </a:rPr>
              <a:t>Genetic data analysis using </a:t>
            </a:r>
          </a:p>
          <a:p>
            <a:r>
              <a:rPr lang="en-GB" sz="2000" dirty="0" smtClean="0">
                <a:solidFill>
                  <a:schemeClr val="tx1"/>
                </a:solidFill>
              </a:rPr>
              <a:t>30-10-2014</a:t>
            </a:r>
            <a:endParaRPr lang="en-GB" sz="20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020" y="5081821"/>
            <a:ext cx="432048" cy="3283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566" y="1286042"/>
            <a:ext cx="674602" cy="51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9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976" y="1371600"/>
            <a:ext cx="7772400" cy="2505075"/>
          </a:xfrm>
        </p:spPr>
        <p:txBody>
          <a:bodyPr/>
          <a:lstStyle/>
          <a:p>
            <a:r>
              <a:rPr lang="en-GB" dirty="0" err="1" smtClean="0">
                <a:latin typeface="+mj-lt"/>
              </a:rPr>
              <a:t>Objets</a:t>
            </a:r>
            <a:r>
              <a:rPr lang="en-GB" dirty="0" smtClean="0">
                <a:latin typeface="+mj-lt"/>
              </a:rPr>
              <a:t> d’     </a:t>
            </a:r>
            <a:r>
              <a:rPr lang="en-GB" dirty="0">
                <a:latin typeface="+mj-lt"/>
              </a:rPr>
              <a:t/>
            </a:r>
            <a:br>
              <a:rPr lang="en-GB" dirty="0">
                <a:latin typeface="+mj-lt"/>
              </a:rPr>
            </a:br>
            <a:r>
              <a:rPr lang="en-GB" dirty="0" smtClean="0">
                <a:latin typeface="+mj-lt"/>
              </a:rPr>
              <a:t>	</a:t>
            </a:r>
            <a:r>
              <a:rPr lang="en-GB" sz="2600" dirty="0" smtClean="0">
                <a:latin typeface="+mj-lt"/>
              </a:rPr>
              <a:t>(</a:t>
            </a:r>
            <a:r>
              <a:rPr lang="en-GB" sz="2600" dirty="0" smtClean="0">
                <a:latin typeface="+mj-lt"/>
              </a:rPr>
              <a:t>data)</a:t>
            </a:r>
            <a:endParaRPr lang="en-GB" sz="26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420888"/>
            <a:ext cx="792088" cy="60198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842-2CB8-4D15-BAE0-E144A107AD2C}" type="slidenum">
              <a:rPr lang="en-GB" smtClean="0"/>
              <a:t>10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832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>
                <a:latin typeface="+mj-lt"/>
              </a:rPr>
              <a:t>Reading in data</a:t>
            </a:r>
            <a:endParaRPr lang="en-GB" sz="40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Workin</a:t>
            </a:r>
            <a:r>
              <a:rPr lang="en-GB" dirty="0" smtClean="0"/>
              <a:t>g directory</a:t>
            </a:r>
            <a:endParaRPr lang="en-GB" dirty="0" smtClean="0"/>
          </a:p>
          <a:p>
            <a:pPr lvl="1"/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</a:t>
            </a:r>
            <a:r>
              <a:rPr lang="en-GB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getwd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()</a:t>
            </a:r>
          </a:p>
          <a:p>
            <a:pPr lvl="1"/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</a:t>
            </a:r>
            <a:r>
              <a:rPr lang="en-GB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setwd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(“C:/Users/</a:t>
            </a:r>
            <a:r>
              <a:rPr lang="en-GB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YourName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/”)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Load data</a:t>
            </a:r>
          </a:p>
          <a:p>
            <a:pPr lvl="1"/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foo &lt;- get(load(“~/</a:t>
            </a:r>
            <a:r>
              <a:rPr lang="en-GB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PathFromWD.Rdata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”))</a:t>
            </a:r>
          </a:p>
          <a:p>
            <a:pPr lvl="1"/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&gt; read.csv(“~/PathFromWD.csv”)</a:t>
            </a:r>
          </a:p>
          <a:p>
            <a:pPr lvl="1"/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&gt; </a:t>
            </a:r>
            <a:r>
              <a:rPr lang="en-GB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read.table</a:t>
            </a:r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(“~/PathFromWD.csv”, header = TRUE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)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Check </a:t>
            </a:r>
            <a:endParaRPr lang="en-GB" dirty="0" smtClean="0"/>
          </a:p>
          <a:p>
            <a:pPr lvl="1"/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&gt; 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head(foo)</a:t>
            </a:r>
          </a:p>
          <a:p>
            <a:pPr lvl="1"/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dim(foo)</a:t>
            </a:r>
          </a:p>
          <a:p>
            <a:pPr lvl="1"/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names(foo) </a:t>
            </a:r>
          </a:p>
          <a:p>
            <a:pPr lvl="1"/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</a:t>
            </a:r>
            <a:r>
              <a:rPr lang="en-GB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str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(foo)</a:t>
            </a:r>
          </a:p>
          <a:p>
            <a:pPr lvl="1"/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summary(foo)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842-2CB8-4D15-BAE0-E144A107AD2C}" type="slidenum">
              <a:rPr lang="en-GB" smtClean="0"/>
              <a:t>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/>
              <a:t>Objets</a:t>
            </a:r>
            <a:r>
              <a:rPr lang="en-GB" dirty="0" smtClean="0"/>
              <a:t> </a:t>
            </a:r>
            <a:r>
              <a:rPr lang="en-GB" dirty="0" err="1" smtClean="0"/>
              <a:t>d’R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6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114800" cy="4709119"/>
          </a:xfrm>
        </p:spPr>
        <p:txBody>
          <a:bodyPr>
            <a:normAutofit/>
          </a:bodyPr>
          <a:lstStyle/>
          <a:p>
            <a:r>
              <a:rPr lang="en-GB" dirty="0" smtClean="0"/>
              <a:t>Structures:</a:t>
            </a:r>
            <a:endParaRPr lang="en-GB" dirty="0" smtClean="0"/>
          </a:p>
          <a:p>
            <a:pPr lvl="1"/>
            <a:r>
              <a:rPr lang="en-GB" dirty="0" smtClean="0"/>
              <a:t>Vectors</a:t>
            </a:r>
            <a:endParaRPr lang="en-GB" i="1" dirty="0" smtClean="0"/>
          </a:p>
          <a:p>
            <a:pPr lvl="1"/>
            <a:r>
              <a:rPr lang="en-GB" dirty="0" smtClean="0"/>
              <a:t>Matrices</a:t>
            </a:r>
          </a:p>
          <a:p>
            <a:pPr lvl="1"/>
            <a:r>
              <a:rPr lang="en-GB" dirty="0" smtClean="0"/>
              <a:t>Data frames</a:t>
            </a:r>
          </a:p>
          <a:p>
            <a:pPr lvl="1"/>
            <a:r>
              <a:rPr lang="en-GB" dirty="0" smtClean="0"/>
              <a:t>Lists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Useful functions:</a:t>
            </a:r>
          </a:p>
          <a:p>
            <a:pPr lvl="1"/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class(x)</a:t>
            </a:r>
          </a:p>
          <a:p>
            <a:pPr lvl="1"/>
            <a:r>
              <a:rPr lang="en-GB" dirty="0" smtClean="0"/>
              <a:t>Example with matrix:</a:t>
            </a:r>
          </a:p>
          <a:p>
            <a:pPr lvl="1"/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matrix(x)</a:t>
            </a:r>
          </a:p>
          <a:p>
            <a:pPr lvl="1"/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</a:t>
            </a:r>
            <a:r>
              <a:rPr lang="en-GB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is.matrix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(x)</a:t>
            </a:r>
          </a:p>
          <a:p>
            <a:pPr lvl="1"/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</a:t>
            </a:r>
            <a:r>
              <a:rPr lang="en-GB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as.matrix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(x)</a:t>
            </a:r>
          </a:p>
          <a:p>
            <a:pPr lvl="2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842-2CB8-4D15-BAE0-E144A107AD2C}" type="slidenum">
              <a:rPr lang="en-GB" smtClean="0"/>
              <a:t>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Objets</a:t>
            </a:r>
            <a:r>
              <a:rPr lang="en-GB" dirty="0"/>
              <a:t> </a:t>
            </a:r>
            <a:r>
              <a:rPr lang="en-GB" dirty="0" err="1"/>
              <a:t>d’R</a:t>
            </a:r>
            <a:endParaRPr lang="en-GB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GB" sz="4000" dirty="0" smtClean="0">
                <a:latin typeface="+mj-lt"/>
              </a:rPr>
              <a:t>Object classes</a:t>
            </a:r>
            <a:endParaRPr lang="en-GB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73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842-2CB8-4D15-BAE0-E144A107AD2C}" type="slidenum">
              <a:rPr lang="en-GB" smtClean="0"/>
              <a:t>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Objets</a:t>
            </a:r>
            <a:r>
              <a:rPr lang="en-GB" dirty="0"/>
              <a:t> </a:t>
            </a:r>
            <a:r>
              <a:rPr lang="en-GB" dirty="0" err="1"/>
              <a:t>d’R</a:t>
            </a:r>
            <a:endParaRPr lang="en-GB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GB" sz="4000" dirty="0" smtClean="0">
                <a:latin typeface="+mj-lt"/>
              </a:rPr>
              <a:t>Data types</a:t>
            </a:r>
            <a:endParaRPr lang="en-GB" sz="4000" dirty="0">
              <a:latin typeface="+mj-lt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467544" y="1384177"/>
            <a:ext cx="5122912" cy="5069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GB" dirty="0" smtClean="0"/>
              <a:t>Types:</a:t>
            </a:r>
          </a:p>
          <a:p>
            <a:pPr lvl="1"/>
            <a:r>
              <a:rPr lang="en-GB" dirty="0" smtClean="0"/>
              <a:t>Character</a:t>
            </a:r>
          </a:p>
          <a:p>
            <a:pPr lvl="1"/>
            <a:r>
              <a:rPr lang="en-GB" dirty="0" smtClean="0"/>
              <a:t>Numeric</a:t>
            </a:r>
          </a:p>
          <a:p>
            <a:pPr lvl="1"/>
            <a:r>
              <a:rPr lang="en-GB" dirty="0" smtClean="0"/>
              <a:t>Integer</a:t>
            </a:r>
          </a:p>
          <a:p>
            <a:pPr lvl="1"/>
            <a:r>
              <a:rPr lang="en-GB" dirty="0" smtClean="0"/>
              <a:t>Logical</a:t>
            </a:r>
          </a:p>
          <a:p>
            <a:pPr lvl="1"/>
            <a:r>
              <a:rPr lang="en-GB" dirty="0" smtClean="0"/>
              <a:t>Factor</a:t>
            </a:r>
            <a:endParaRPr lang="en-GB" sz="200" dirty="0" smtClean="0"/>
          </a:p>
          <a:p>
            <a:r>
              <a:rPr lang="en-GB" dirty="0" smtClean="0"/>
              <a:t>Useful functions:</a:t>
            </a:r>
          </a:p>
          <a:p>
            <a:pPr lvl="1"/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class(x)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get class or type</a:t>
            </a:r>
            <a:endParaRPr lang="en-GB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1"/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length(x)</a:t>
            </a:r>
          </a:p>
          <a:p>
            <a:pPr lvl="1"/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</a:t>
            </a:r>
            <a:r>
              <a:rPr lang="en-GB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str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(x)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get structure of x</a:t>
            </a:r>
            <a:endParaRPr lang="en-GB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1"/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names(x)</a:t>
            </a:r>
          </a:p>
          <a:p>
            <a:pPr lvl="1"/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c(x1, x2, …)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combine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 vector</a:t>
            </a:r>
            <a:endParaRPr lang="en-GB" dirty="0" smtClean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lvl="1"/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</a:t>
            </a:r>
            <a:r>
              <a:rPr lang="en-GB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cbind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(x1, x2, …)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bind columns</a:t>
            </a:r>
            <a:endParaRPr lang="en-GB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1"/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</a:t>
            </a:r>
            <a:r>
              <a:rPr lang="en-GB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rbind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(x, x2, …)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bind rows</a:t>
            </a:r>
            <a:endParaRPr lang="en-GB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1"/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</a:t>
            </a:r>
            <a:r>
              <a:rPr lang="en-GB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ls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()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list all current objects</a:t>
            </a:r>
            <a:endParaRPr lang="en-GB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1"/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</a:t>
            </a:r>
            <a:r>
              <a:rPr lang="en-GB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rm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(x)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remove object x</a:t>
            </a:r>
            <a:endParaRPr lang="en-GB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010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>
                <a:latin typeface="+mj-lt"/>
              </a:rPr>
              <a:t>S4s &amp; </a:t>
            </a:r>
            <a:r>
              <a:rPr lang="en-GB" sz="4000" dirty="0" err="1" smtClean="0">
                <a:latin typeface="+mj-lt"/>
              </a:rPr>
              <a:t>accessors</a:t>
            </a:r>
            <a:endParaRPr lang="en-GB" sz="40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1088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S3 </a:t>
            </a:r>
          </a:p>
          <a:p>
            <a:pPr lvl="1"/>
            <a:r>
              <a:rPr lang="en-GB" dirty="0" smtClean="0"/>
              <a:t>The basic R object system</a:t>
            </a:r>
          </a:p>
          <a:p>
            <a:pPr lvl="1"/>
            <a:r>
              <a:rPr lang="en-GB" dirty="0" smtClean="0"/>
              <a:t>Easy to interact with</a:t>
            </a:r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GB" dirty="0" smtClean="0"/>
              <a:t>S4 objects</a:t>
            </a:r>
          </a:p>
          <a:p>
            <a:pPr lvl="1"/>
            <a:r>
              <a:rPr lang="en-GB" dirty="0" smtClean="0"/>
              <a:t>More formal, rigorous system for objects, classes, methods</a:t>
            </a:r>
          </a:p>
          <a:p>
            <a:pPr lvl="1"/>
            <a:r>
              <a:rPr lang="en-GB" dirty="0" smtClean="0"/>
              <a:t>Use </a:t>
            </a:r>
            <a:r>
              <a:rPr lang="en-GB" b="1" dirty="0" smtClean="0"/>
              <a:t>slots</a:t>
            </a:r>
            <a:r>
              <a:rPr lang="en-GB" dirty="0" smtClean="0"/>
              <a:t> to compartmentalise interactions</a:t>
            </a:r>
          </a:p>
          <a:p>
            <a:pPr lvl="2"/>
            <a:r>
              <a:rPr lang="en-GB" dirty="0" smtClean="0"/>
              <a:t>Accessed by “</a:t>
            </a:r>
            <a:r>
              <a:rPr lang="en-GB" dirty="0" err="1" smtClean="0"/>
              <a:t>accessors</a:t>
            </a:r>
            <a:r>
              <a:rPr lang="en-GB" dirty="0" smtClean="0"/>
              <a:t>” (</a:t>
            </a:r>
            <a:r>
              <a:rPr lang="en-GB" dirty="0" err="1" smtClean="0"/>
              <a:t>ie</a:t>
            </a:r>
            <a:r>
              <a:rPr lang="en-GB" dirty="0" smtClean="0"/>
              <a:t>. 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@</a:t>
            </a:r>
            <a:r>
              <a:rPr lang="en-GB" dirty="0" smtClean="0"/>
              <a:t>,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 $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Examples of S4 objects: </a:t>
            </a:r>
            <a:r>
              <a:rPr lang="en-GB" dirty="0" err="1" smtClean="0"/>
              <a:t>genind</a:t>
            </a:r>
            <a:r>
              <a:rPr lang="en-GB" dirty="0" smtClean="0"/>
              <a:t>, </a:t>
            </a:r>
            <a:r>
              <a:rPr lang="en-GB" dirty="0" err="1" smtClean="0"/>
              <a:t>genpop</a:t>
            </a:r>
            <a:r>
              <a:rPr lang="en-GB" dirty="0" smtClean="0"/>
              <a:t>, </a:t>
            </a:r>
            <a:r>
              <a:rPr lang="en-GB" dirty="0" err="1" smtClean="0"/>
              <a:t>genlight</a:t>
            </a:r>
            <a:endParaRPr lang="en-GB" dirty="0" smtClean="0"/>
          </a:p>
          <a:p>
            <a:pPr lvl="2"/>
            <a:endParaRPr lang="en-GB" dirty="0" smtClean="0"/>
          </a:p>
          <a:p>
            <a:r>
              <a:rPr lang="en-GB" dirty="0" smtClean="0"/>
              <a:t>Useful functions for S4 objects:</a:t>
            </a:r>
          </a:p>
          <a:p>
            <a:pPr lvl="1"/>
            <a:r>
              <a:rPr lang="en-GB" b="1" dirty="0" smtClean="0"/>
              <a:t>Example with </a:t>
            </a:r>
            <a:r>
              <a:rPr lang="en-GB" b="1" dirty="0" err="1" smtClean="0"/>
              <a:t>genlight</a:t>
            </a:r>
            <a:r>
              <a:rPr lang="en-GB" b="1" dirty="0" smtClean="0"/>
              <a:t> object:</a:t>
            </a:r>
          </a:p>
          <a:p>
            <a:pPr lvl="1"/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x &lt;- new(“</a:t>
            </a:r>
            <a:r>
              <a:rPr lang="en-GB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genlight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”, input)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create objects</a:t>
            </a:r>
            <a:endParaRPr lang="en-GB" dirty="0"/>
          </a:p>
          <a:p>
            <a:pPr lvl="1"/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&gt; </a:t>
            </a:r>
            <a:r>
              <a:rPr lang="en-GB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getClassDef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(“</a:t>
            </a:r>
            <a:r>
              <a:rPr lang="en-GB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genlight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”) 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#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examine structure of objects of this class</a:t>
            </a:r>
            <a:endParaRPr lang="en-GB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1"/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</a:t>
            </a:r>
            <a:r>
              <a:rPr lang="en-GB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showClass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(x)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get class</a:t>
            </a:r>
            <a:endParaRPr lang="en-GB" dirty="0" smtClean="0"/>
          </a:p>
          <a:p>
            <a:pPr lvl="1"/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</a:t>
            </a:r>
            <a:r>
              <a:rPr lang="en-GB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slotNames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(x</a:t>
            </a:r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)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#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retrieve all names of slots</a:t>
            </a:r>
            <a:endParaRPr lang="en-GB" dirty="0"/>
          </a:p>
          <a:p>
            <a:pPr lvl="1"/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</a:t>
            </a:r>
            <a:r>
              <a:rPr lang="en-GB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x@loc.names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access the slot containing loci names</a:t>
            </a:r>
            <a:endParaRPr lang="en-GB" dirty="0"/>
          </a:p>
          <a:p>
            <a:pPr lvl="1"/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&gt; 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y &lt;- </a:t>
            </a:r>
            <a:r>
              <a:rPr lang="en-GB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as.matrix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(x)[,c(1,2)]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make “y” a subset of x containing columns 1 &amp; 2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842-2CB8-4D15-BAE0-E144A107AD2C}" type="slidenum">
              <a:rPr lang="en-GB" smtClean="0"/>
              <a:t>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/>
              <a:t>Objets</a:t>
            </a:r>
            <a:r>
              <a:rPr lang="en-GB" dirty="0" smtClean="0"/>
              <a:t> </a:t>
            </a:r>
            <a:r>
              <a:rPr lang="en-GB" dirty="0" err="1" smtClean="0"/>
              <a:t>d’R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519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+mj-lt"/>
              </a:rPr>
              <a:t>Commands to know</a:t>
            </a:r>
            <a:endParaRPr lang="en-GB" dirty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842-2CB8-4D15-BAE0-E144A107AD2C}" type="slidenum">
              <a:rPr lang="en-GB" smtClean="0"/>
              <a:t>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69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>
                <a:latin typeface="+mj-lt"/>
              </a:rPr>
              <a:t>Logical operators</a:t>
            </a:r>
            <a:endParaRPr lang="en-GB" sz="40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!x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NOT x</a:t>
            </a:r>
            <a:endParaRPr lang="en-GB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x &amp; y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x AND y (element-wise)</a:t>
            </a:r>
            <a:endParaRPr lang="en-GB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x &amp;&amp; y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x AND y (left-to-right, 1</a:t>
            </a:r>
            <a:r>
              <a:rPr lang="en-GB" baseline="30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st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element only)</a:t>
            </a:r>
            <a:endParaRPr lang="en-GB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x | y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x OR y (element-wise)</a:t>
            </a:r>
            <a:endParaRPr lang="en-GB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x || y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x OR y (left-to-right, 1</a:t>
            </a:r>
            <a:r>
              <a:rPr lang="en-GB" baseline="30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st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element only)</a:t>
            </a:r>
            <a:endParaRPr lang="en-GB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x == y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is x EQUAL to y?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 TRUE/FALSE</a:t>
            </a:r>
            <a:endParaRPr lang="en-GB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x %in% y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element-wise: is </a:t>
            </a:r>
            <a:r>
              <a:rPr lang="en-GB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x</a:t>
            </a:r>
            <a:r>
              <a:rPr lang="en-GB" baseline="-250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n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in y?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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TRUE/FALSE </a:t>
            </a:r>
            <a:endParaRPr lang="en-GB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!x %in% y 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# element-wise: is </a:t>
            </a:r>
            <a:r>
              <a:rPr lang="en-GB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x</a:t>
            </a:r>
            <a:r>
              <a:rPr lang="en-GB" baseline="-250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n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NOT in 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y? 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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T/F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endParaRPr lang="en-GB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which(x </a:t>
            </a:r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%in% 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y) 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# 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 indices of the 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x in y</a:t>
            </a:r>
            <a:endParaRPr lang="en-GB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all(x == 1)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are ALL elements of x EQUAL to 1?</a:t>
            </a:r>
            <a:endParaRPr lang="en-GB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GB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any(x==1)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are ANY elements of x EQUAL to 1?</a:t>
            </a:r>
            <a:endParaRPr lang="en-GB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which(x==1)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which elements of x are EQUAL to 1?</a:t>
            </a:r>
            <a:endParaRPr lang="en-GB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endParaRPr lang="en-GB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endParaRPr lang="en-GB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842-2CB8-4D15-BAE0-E144A107AD2C}" type="slidenum">
              <a:rPr lang="en-GB" smtClean="0"/>
              <a:t>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Commands to know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945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>
                <a:latin typeface="+mj-lt"/>
              </a:rPr>
              <a:t>Subsetting</a:t>
            </a:r>
            <a:endParaRPr lang="en-GB" sz="40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y &lt;- x[1]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get the 1</a:t>
            </a:r>
            <a:r>
              <a:rPr lang="en-GB" baseline="30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st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element of a vector</a:t>
            </a:r>
            <a:endParaRPr lang="en-GB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&gt; y &lt;- 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x[c(1:10, 100), 7]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get the first 10 rows and the 100</a:t>
            </a:r>
            <a:r>
              <a:rPr lang="en-GB" baseline="30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th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row of column 7</a:t>
            </a:r>
            <a:endParaRPr lang="en-GB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y &lt;- x[[1]]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get the 1</a:t>
            </a:r>
            <a:r>
              <a:rPr lang="en-GB" baseline="30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st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element of a list</a:t>
            </a:r>
            <a:endParaRPr lang="en-GB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</a:t>
            </a:r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y 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&lt;- x[[3]][[2]]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get the 2</a:t>
            </a:r>
            <a:r>
              <a:rPr lang="en-GB" baseline="30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nd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item from within the 3</a:t>
            </a:r>
            <a:r>
              <a:rPr lang="en-GB" baseline="30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rd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item of a list</a:t>
            </a:r>
          </a:p>
          <a:p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&gt; y &lt;- </a:t>
            </a:r>
            <a:r>
              <a:rPr lang="en-GB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x$loc.names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get the item/ slot of x named “</a:t>
            </a:r>
            <a:r>
              <a:rPr lang="en-GB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loc.names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”</a:t>
            </a:r>
            <a:endParaRPr lang="en-GB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&gt; 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y </a:t>
            </a:r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&lt;- x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[[“</a:t>
            </a:r>
            <a:r>
              <a:rPr lang="en-GB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loc.names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]] 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#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same as above</a:t>
            </a:r>
            <a:endParaRPr lang="en-GB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nom &lt;- “</a:t>
            </a:r>
            <a:r>
              <a:rPr lang="en-GB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loc.names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”; y </a:t>
            </a:r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&lt;- 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x[[nom]]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same as above</a:t>
            </a:r>
            <a:endParaRPr lang="en-GB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&gt; y &lt;- 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x[!is.na(x)]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get all elements of x that are </a:t>
            </a:r>
            <a:r>
              <a:rPr lang="en-GB" i="1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not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NA</a:t>
            </a:r>
            <a:endParaRPr lang="en-GB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</a:t>
            </a:r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y &lt;- 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x[-which(x &gt;= 20)]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get all elements of x </a:t>
            </a:r>
            <a:r>
              <a:rPr lang="en-GB" i="1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except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those greater than or equal to 20</a:t>
            </a:r>
          </a:p>
          <a:p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&gt; y 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&lt;- x[which(!x &gt;= 20)]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same as above</a:t>
            </a:r>
            <a:endParaRPr lang="en-GB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&gt; y &lt;- 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subset(x, age &gt;= 20)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same as above</a:t>
            </a:r>
            <a:endParaRPr lang="en-GB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&gt; y &lt;- 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sample(x, 50, replace = TRUE)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get a random sample of 50 values from x, allowing for replacement</a:t>
            </a:r>
            <a:endParaRPr lang="en-GB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endParaRPr lang="en-GB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endParaRPr lang="en-GB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842-2CB8-4D15-BAE0-E144A107AD2C}" type="slidenum">
              <a:rPr lang="en-GB" smtClean="0"/>
              <a:t>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Commands to know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651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+mj-lt"/>
              </a:rPr>
              <a:t>Thank you!</a:t>
            </a:r>
            <a:endParaRPr lang="en-GB" dirty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842-2CB8-4D15-BAE0-E144A107AD2C}" type="slidenum">
              <a:rPr lang="en-GB" smtClean="0"/>
              <a:t>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583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+mj-lt"/>
              </a:rPr>
              <a:t>Questions?</a:t>
            </a:r>
            <a:endParaRPr lang="en-GB" dirty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842-2CB8-4D15-BAE0-E144A107AD2C}" type="slidenum">
              <a:rPr lang="en-GB" smtClean="0"/>
              <a:t>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785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>
                <a:latin typeface="+mj-lt"/>
              </a:rPr>
              <a:t>Outline</a:t>
            </a:r>
            <a:endParaRPr lang="en-GB" sz="40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Getting started</a:t>
            </a:r>
          </a:p>
          <a:p>
            <a:pPr lvl="1"/>
            <a:r>
              <a:rPr lang="en-GB" dirty="0" smtClean="0"/>
              <a:t>Installing R, loading libraries, getting help</a:t>
            </a:r>
            <a:endParaRPr lang="en-GB" dirty="0" smtClean="0"/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GB" dirty="0" smtClean="0"/>
              <a:t>Data</a:t>
            </a:r>
          </a:p>
          <a:p>
            <a:pPr lvl="1"/>
            <a:r>
              <a:rPr lang="en-GB" dirty="0" smtClean="0"/>
              <a:t>Reading in data, data structures in R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Objects</a:t>
            </a:r>
            <a:endParaRPr lang="en-GB" dirty="0" smtClean="0"/>
          </a:p>
          <a:p>
            <a:pPr lvl="1"/>
            <a:r>
              <a:rPr lang="en-GB" dirty="0" smtClean="0"/>
              <a:t>Classes, </a:t>
            </a:r>
            <a:r>
              <a:rPr lang="en-GB" dirty="0" err="1" smtClean="0"/>
              <a:t>accessors</a:t>
            </a:r>
            <a:endParaRPr lang="en-GB" dirty="0" smtClean="0"/>
          </a:p>
          <a:p>
            <a:pPr lvl="1"/>
            <a:endParaRPr lang="en-GB" dirty="0" smtClean="0"/>
          </a:p>
          <a:p>
            <a:r>
              <a:rPr lang="en-GB" dirty="0"/>
              <a:t>Commands to know</a:t>
            </a:r>
          </a:p>
          <a:p>
            <a:pPr lvl="1"/>
            <a:r>
              <a:rPr lang="en-GB" dirty="0" smtClean="0"/>
              <a:t>Logical operations</a:t>
            </a:r>
            <a:r>
              <a:rPr lang="en-GB" dirty="0" smtClean="0"/>
              <a:t>, subsetting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Useful links</a:t>
            </a:r>
          </a:p>
          <a:p>
            <a:pPr lvl="1"/>
            <a:r>
              <a:rPr lang="en-GB" b="1" dirty="0" smtClean="0"/>
              <a:t>R intro: </a:t>
            </a:r>
            <a:r>
              <a:rPr lang="en-GB" dirty="0" smtClean="0">
                <a:hlinkClick r:id="rId2"/>
              </a:rPr>
              <a:t>http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cran.r-project.org/doc/manuals/R-intro.pdf</a:t>
            </a:r>
            <a:endParaRPr lang="en-GB" dirty="0" smtClean="0"/>
          </a:p>
          <a:p>
            <a:pPr lvl="1"/>
            <a:r>
              <a:rPr lang="en-GB" b="1" i="1" dirty="0" smtClean="0"/>
              <a:t>adegenet </a:t>
            </a:r>
            <a:r>
              <a:rPr lang="en-GB" b="1" dirty="0" smtClean="0"/>
              <a:t>on the web: </a:t>
            </a:r>
            <a:r>
              <a:rPr lang="en-GB" dirty="0" smtClean="0">
                <a:hlinkClick r:id="rId3"/>
              </a:rPr>
              <a:t>http</a:t>
            </a:r>
            <a:r>
              <a:rPr lang="en-GB" dirty="0">
                <a:hlinkClick r:id="rId3"/>
              </a:rPr>
              <a:t>://adegenet.r-forge.r-project.org</a:t>
            </a:r>
            <a:r>
              <a:rPr lang="en-GB" dirty="0" smtClean="0">
                <a:hlinkClick r:id="rId3"/>
              </a:rPr>
              <a:t>/</a:t>
            </a:r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842-2CB8-4D15-BAE0-E144A107AD2C}" type="slidenum">
              <a:rPr lang="en-GB" smtClean="0"/>
              <a:t>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333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+mj-lt"/>
              </a:rPr>
              <a:t>Getting sta   ted</a:t>
            </a:r>
            <a:endParaRPr lang="en-GB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279222"/>
            <a:ext cx="576064" cy="43781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842-2CB8-4D15-BAE0-E144A107AD2C}" type="slidenum">
              <a:rPr lang="en-GB" smtClean="0"/>
              <a:t>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69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6512" y="0"/>
            <a:ext cx="8229600" cy="1484784"/>
          </a:xfrm>
        </p:spPr>
        <p:txBody>
          <a:bodyPr/>
          <a:lstStyle/>
          <a:p>
            <a:r>
              <a:rPr lang="en-GB" sz="4000" dirty="0" smtClean="0">
                <a:latin typeface="+mj-lt"/>
              </a:rPr>
              <a:t>Installing </a:t>
            </a:r>
            <a:endParaRPr lang="en-GB" sz="40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Get the software—</a:t>
            </a:r>
            <a:r>
              <a:rPr lang="en-GB" i="1" dirty="0" smtClean="0"/>
              <a:t>for free! </a:t>
            </a:r>
          </a:p>
          <a:p>
            <a:pPr lvl="1"/>
            <a:r>
              <a:rPr lang="en-GB" dirty="0" smtClean="0">
                <a:hlinkClick r:id="rId2"/>
              </a:rPr>
              <a:t>http://www.r-project.org</a:t>
            </a:r>
            <a:endParaRPr lang="en-GB" dirty="0" smtClean="0"/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GB" dirty="0" smtClean="0"/>
              <a:t>Check your version</a:t>
            </a:r>
          </a:p>
          <a:p>
            <a:pPr lvl="1"/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</a:t>
            </a:r>
            <a:r>
              <a:rPr lang="en-GB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R.version</a:t>
            </a:r>
            <a:r>
              <a:rPr lang="en-GB" dirty="0" err="1" smtClean="0">
                <a:solidFill>
                  <a:srgbClr val="0070C0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.string</a:t>
            </a:r>
            <a:endParaRPr lang="en-GB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1"/>
            <a:r>
              <a:rPr lang="en-GB" i="1" u="sng" dirty="0" smtClean="0"/>
              <a:t>Are you using version </a:t>
            </a:r>
            <a:r>
              <a:rPr lang="en-GB" b="1" i="1" u="sng" dirty="0" smtClean="0"/>
              <a:t>3.1.1</a:t>
            </a:r>
            <a:r>
              <a:rPr lang="en-GB" i="1" u="sng" dirty="0" smtClean="0"/>
              <a:t>?</a:t>
            </a:r>
          </a:p>
          <a:p>
            <a:pPr lvl="2"/>
            <a:r>
              <a:rPr lang="en-GB" b="1" dirty="0" smtClean="0"/>
              <a:t>If not: </a:t>
            </a:r>
          </a:p>
          <a:p>
            <a:pPr lvl="2"/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&gt; </a:t>
            </a:r>
            <a:r>
              <a:rPr lang="en-GB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install.packages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(“</a:t>
            </a:r>
            <a:r>
              <a:rPr lang="en-GB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installr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”)</a:t>
            </a:r>
          </a:p>
          <a:p>
            <a:pPr lvl="2"/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library(</a:t>
            </a:r>
            <a:r>
              <a:rPr lang="en-GB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installr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)</a:t>
            </a:r>
          </a:p>
          <a:p>
            <a:pPr lvl="2"/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</a:t>
            </a:r>
            <a:r>
              <a:rPr lang="en-GB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updateR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()</a:t>
            </a:r>
            <a:endParaRPr lang="en-GB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2"/>
            <a:r>
              <a:rPr lang="en-GB" b="1" dirty="0" smtClean="0"/>
              <a:t>In </a:t>
            </a:r>
            <a:r>
              <a:rPr lang="en-GB" b="1" dirty="0" err="1" smtClean="0"/>
              <a:t>RStudio</a:t>
            </a:r>
            <a:r>
              <a:rPr lang="en-GB" b="1" dirty="0" smtClean="0"/>
              <a:t>… </a:t>
            </a:r>
            <a:endParaRPr lang="en-GB" b="1" dirty="0"/>
          </a:p>
          <a:p>
            <a:pPr lvl="3"/>
            <a:r>
              <a:rPr lang="en-GB" dirty="0" smtClean="0"/>
              <a:t>Select menu: Tools &gt; Global options… &gt; R version &gt; Change</a:t>
            </a:r>
          </a:p>
          <a:p>
            <a:pPr lvl="3"/>
            <a:endParaRPr lang="en-GB" dirty="0" smtClean="0"/>
          </a:p>
          <a:p>
            <a:r>
              <a:rPr lang="en-GB" dirty="0" smtClean="0"/>
              <a:t>R editors</a:t>
            </a:r>
            <a:endParaRPr lang="en-GB" dirty="0" smtClean="0"/>
          </a:p>
          <a:p>
            <a:pPr lvl="1"/>
            <a:r>
              <a:rPr lang="en-GB" b="1" dirty="0" err="1" smtClean="0"/>
              <a:t>RStudio</a:t>
            </a:r>
            <a:r>
              <a:rPr lang="en-GB" b="1" dirty="0" smtClean="0"/>
              <a:t>: </a:t>
            </a:r>
            <a:r>
              <a:rPr lang="en-GB" dirty="0" smtClean="0">
                <a:hlinkClick r:id="rId3"/>
              </a:rPr>
              <a:t>http://www.rstudio.org/</a:t>
            </a:r>
            <a:endParaRPr lang="en-GB" dirty="0" smtClean="0"/>
          </a:p>
          <a:p>
            <a:pPr lvl="1"/>
            <a:r>
              <a:rPr lang="en-GB" b="1" dirty="0" err="1" smtClean="0"/>
              <a:t>Tinn</a:t>
            </a:r>
            <a:r>
              <a:rPr lang="en-GB" b="1" dirty="0" smtClean="0"/>
              <a:t>-R: </a:t>
            </a:r>
            <a:r>
              <a:rPr lang="en-GB" dirty="0" smtClean="0">
                <a:hlinkClick r:id="rId4"/>
              </a:rPr>
              <a:t>http</a:t>
            </a:r>
            <a:r>
              <a:rPr lang="en-GB" dirty="0">
                <a:hlinkClick r:id="rId4"/>
              </a:rPr>
              <a:t>://sourceforge.net/projects/tinn-r</a:t>
            </a:r>
            <a:r>
              <a:rPr lang="en-GB" dirty="0" smtClean="0">
                <a:hlinkClick r:id="rId4"/>
              </a:rPr>
              <a:t>/</a:t>
            </a:r>
            <a:endParaRPr lang="en-GB" dirty="0" smtClean="0"/>
          </a:p>
          <a:p>
            <a:pPr lvl="1"/>
            <a:r>
              <a:rPr lang="en-GB" b="1" dirty="0" err="1" smtClean="0"/>
              <a:t>Emacs</a:t>
            </a:r>
            <a:r>
              <a:rPr lang="en-GB" b="1" dirty="0" smtClean="0"/>
              <a:t>*: </a:t>
            </a:r>
            <a:r>
              <a:rPr lang="en-GB" dirty="0">
                <a:hlinkClick r:id="rId5"/>
              </a:rPr>
              <a:t>http://ftp.gnu.org/gnu/emacs/</a:t>
            </a:r>
            <a:endParaRPr lang="en-GB" dirty="0"/>
          </a:p>
          <a:p>
            <a:pPr lvl="2"/>
            <a:r>
              <a:rPr lang="en-GB" b="1" dirty="0" smtClean="0"/>
              <a:t>*</a:t>
            </a:r>
            <a:r>
              <a:rPr lang="en-GB" dirty="0" smtClean="0"/>
              <a:t>requires compilation on Windows…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325" y="2276872"/>
            <a:ext cx="3677163" cy="19243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692696"/>
            <a:ext cx="792088" cy="60198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842-2CB8-4D15-BAE0-E144A107AD2C}" type="slidenum">
              <a:rPr lang="en-GB" smtClean="0"/>
              <a:t>4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Getting started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8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6512" y="0"/>
            <a:ext cx="8229600" cy="1484784"/>
          </a:xfrm>
        </p:spPr>
        <p:txBody>
          <a:bodyPr/>
          <a:lstStyle/>
          <a:p>
            <a:r>
              <a:rPr lang="en-GB" sz="4000" dirty="0" smtClean="0">
                <a:latin typeface="+mj-lt"/>
              </a:rPr>
              <a:t>Modula- </a:t>
            </a:r>
            <a:endParaRPr lang="en-GB" sz="40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Core</a:t>
            </a:r>
          </a:p>
          <a:p>
            <a:pPr lvl="1"/>
            <a:r>
              <a:rPr lang="en-GB" dirty="0" smtClean="0"/>
              <a:t>Basic “necessary” packages 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Packages</a:t>
            </a:r>
          </a:p>
          <a:p>
            <a:pPr lvl="1"/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library()</a:t>
            </a:r>
          </a:p>
          <a:p>
            <a:pPr lvl="1"/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.</a:t>
            </a:r>
            <a:r>
              <a:rPr lang="en-GB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libPaths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()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Libraries must be installed and loaded explicitly</a:t>
            </a:r>
          </a:p>
          <a:p>
            <a:pPr lvl="1"/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&gt; </a:t>
            </a:r>
            <a:r>
              <a:rPr lang="en-GB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install.packages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(“</a:t>
            </a:r>
            <a:r>
              <a:rPr lang="en-GB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pkg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”, dependencies = TRUE)</a:t>
            </a:r>
          </a:p>
          <a:p>
            <a:pPr lvl="1"/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library(</a:t>
            </a:r>
            <a:r>
              <a:rPr lang="en-GB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pkg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) </a:t>
            </a:r>
          </a:p>
          <a:p>
            <a:pPr lvl="1"/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require(</a:t>
            </a:r>
            <a:r>
              <a:rPr lang="en-GB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pkg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) 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#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used inside functions</a:t>
            </a:r>
          </a:p>
          <a:p>
            <a:pPr lvl="1"/>
            <a:endParaRPr lang="en-GB" dirty="0" smtClean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r>
              <a:rPr lang="en-GB" dirty="0" smtClean="0"/>
              <a:t>To unload packages:</a:t>
            </a:r>
          </a:p>
          <a:p>
            <a:pPr lvl="1"/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&gt; detach("</a:t>
            </a:r>
            <a:r>
              <a:rPr lang="en-GB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package:pkg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", unload = TRUE)</a:t>
            </a:r>
          </a:p>
          <a:p>
            <a:pPr lvl="1"/>
            <a:endParaRPr lang="en-GB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1"/>
            <a:endParaRPr lang="en-GB" b="1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1"/>
            <a:endParaRPr lang="en-GB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692696"/>
            <a:ext cx="792088" cy="60198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842-2CB8-4D15-BAE0-E144A107AD2C}" type="slidenum">
              <a:rPr lang="en-GB" smtClean="0"/>
              <a:t>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Getting started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87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1371600"/>
            <a:ext cx="7772400" cy="2505075"/>
          </a:xfrm>
        </p:spPr>
        <p:txBody>
          <a:bodyPr/>
          <a:lstStyle/>
          <a:p>
            <a:r>
              <a:rPr lang="en-GB" dirty="0" smtClean="0">
                <a:latin typeface="+mj-lt"/>
              </a:rPr>
              <a:t>P   oblem solving</a:t>
            </a:r>
            <a:endParaRPr lang="en-GB" dirty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842-2CB8-4D15-BAE0-E144A107AD2C}" type="slidenum">
              <a:rPr lang="en-GB" smtClean="0"/>
              <a:t>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349" y="3284984"/>
            <a:ext cx="568483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1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856" y="0"/>
            <a:ext cx="8229600" cy="1556792"/>
          </a:xfrm>
        </p:spPr>
        <p:txBody>
          <a:bodyPr/>
          <a:lstStyle/>
          <a:p>
            <a:r>
              <a:rPr lang="en-GB" sz="4000" dirty="0" smtClean="0">
                <a:latin typeface="+mj-lt"/>
              </a:rPr>
              <a:t>Conflicts </a:t>
            </a:r>
            <a:endParaRPr lang="en-GB" sz="40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Example:</a:t>
            </a:r>
            <a:endParaRPr lang="en-GB" dirty="0"/>
          </a:p>
          <a:p>
            <a:pPr lvl="1"/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</a:t>
            </a:r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library(adegenet)</a:t>
            </a:r>
          </a:p>
          <a:p>
            <a:pPr lvl="1"/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&gt; library(</a:t>
            </a:r>
            <a:r>
              <a:rPr lang="en-GB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Rcurl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)</a:t>
            </a:r>
          </a:p>
          <a:p>
            <a:pPr lvl="1"/>
            <a:endParaRPr lang="en-GB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GB" dirty="0" smtClean="0"/>
              <a:t>Solution 1:</a:t>
            </a:r>
            <a:endParaRPr lang="en-GB" dirty="0"/>
          </a:p>
          <a:p>
            <a:pPr lvl="1"/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</a:t>
            </a:r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detach("</a:t>
            </a:r>
            <a:r>
              <a:rPr lang="en-GB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package:RCurl</a:t>
            </a:r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", 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unload = TRUE</a:t>
            </a:r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)</a:t>
            </a:r>
          </a:p>
          <a:p>
            <a:pPr lvl="1"/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&gt; detach("</a:t>
            </a:r>
            <a:r>
              <a:rPr lang="en-GB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package:adegenet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", unload = TRUE</a:t>
            </a:r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)</a:t>
            </a:r>
          </a:p>
          <a:p>
            <a:pPr lvl="1"/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&gt; library(</a:t>
            </a:r>
            <a:r>
              <a:rPr lang="en-GB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Rcurl</a:t>
            </a:r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) 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# load the minor </a:t>
            </a:r>
            <a:r>
              <a:rPr lang="en-GB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pkg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first</a:t>
            </a:r>
          </a:p>
          <a:p>
            <a:pPr lvl="1"/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&gt; library(adegenet) 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# load the more important </a:t>
            </a:r>
            <a:r>
              <a:rPr lang="en-GB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pkg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second</a:t>
            </a:r>
          </a:p>
          <a:p>
            <a:pPr lvl="1"/>
            <a:endParaRPr lang="en-GB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r>
              <a:rPr lang="en-GB" dirty="0"/>
              <a:t>Solution </a:t>
            </a:r>
            <a:r>
              <a:rPr lang="en-GB" dirty="0" smtClean="0"/>
              <a:t>2.1: </a:t>
            </a:r>
            <a:endParaRPr lang="en-GB" dirty="0" smtClean="0">
              <a:latin typeface="Lucida Console" panose="020B0609040504020204" pitchFamily="49" charset="0"/>
            </a:endParaRPr>
          </a:p>
          <a:p>
            <a:pPr lvl="1"/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adegenet::pop(x)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one-time solution</a:t>
            </a:r>
          </a:p>
          <a:p>
            <a:pPr lvl="1"/>
            <a:endParaRPr lang="en-GB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GB" dirty="0"/>
              <a:t>Solution </a:t>
            </a:r>
            <a:r>
              <a:rPr lang="en-GB" dirty="0" smtClean="0"/>
              <a:t>2.2:</a:t>
            </a:r>
            <a:endParaRPr lang="en-GB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1"/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&gt; pop &lt;- adegenet::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pop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“permanent” solution</a:t>
            </a:r>
            <a:endParaRPr lang="en-GB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1"/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&gt; pop(x)</a:t>
            </a:r>
            <a:endParaRPr lang="en-GB" dirty="0"/>
          </a:p>
          <a:p>
            <a:pPr lvl="1"/>
            <a:endParaRPr lang="en-GB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668778"/>
            <a:ext cx="5151434" cy="125616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842-2CB8-4D15-BAE0-E144A107AD2C}" type="slidenum">
              <a:rPr lang="en-GB" smtClean="0"/>
              <a:t>7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Problem solving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482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556792"/>
          </a:xfrm>
        </p:spPr>
        <p:txBody>
          <a:bodyPr/>
          <a:lstStyle/>
          <a:p>
            <a:r>
              <a:rPr lang="en-GB" sz="4000" dirty="0" smtClean="0">
                <a:latin typeface="+mj-lt"/>
              </a:rPr>
              <a:t>Help! </a:t>
            </a:r>
            <a:endParaRPr lang="en-GB" sz="40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/>
              <a:t>Package-level</a:t>
            </a:r>
          </a:p>
          <a:p>
            <a:pPr lvl="1"/>
            <a:r>
              <a:rPr lang="en-GB" sz="20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?</a:t>
            </a:r>
            <a:r>
              <a:rPr lang="en-GB" sz="2000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pkg</a:t>
            </a:r>
            <a:endParaRPr lang="en-GB" sz="2000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1"/>
            <a:r>
              <a:rPr lang="en-GB" sz="20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vignette(all = FALSE) </a:t>
            </a:r>
            <a:r>
              <a:rPr lang="en-GB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# </a:t>
            </a:r>
            <a:r>
              <a:rPr lang="en-GB" sz="2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list vignettes from all *attached* </a:t>
            </a:r>
            <a:r>
              <a:rPr lang="en-GB" sz="20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pkgs</a:t>
            </a:r>
            <a:r>
              <a:rPr lang="en-GB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endParaRPr lang="en-GB" sz="2000" dirty="0" smtClean="0"/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GB" dirty="0" smtClean="0"/>
              <a:t>Function-level</a:t>
            </a:r>
          </a:p>
          <a:p>
            <a:pPr lvl="1"/>
            <a:r>
              <a:rPr lang="en-GB" sz="2000" dirty="0">
                <a:solidFill>
                  <a:srgbClr val="0070C0"/>
                </a:solidFill>
                <a:latin typeface="Lucida Console" panose="020B0609040504020204" pitchFamily="49" charset="0"/>
              </a:rPr>
              <a:t>&gt; </a:t>
            </a:r>
            <a:r>
              <a:rPr lang="en-GB" sz="20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help(“</a:t>
            </a:r>
            <a:r>
              <a:rPr lang="en-GB" sz="2000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fn</a:t>
            </a:r>
            <a:r>
              <a:rPr lang="en-GB" sz="20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”) </a:t>
            </a:r>
            <a:r>
              <a:rPr lang="en-GB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# search documentation for this package</a:t>
            </a:r>
            <a:endParaRPr lang="en-GB" sz="2000" dirty="0"/>
          </a:p>
          <a:p>
            <a:pPr lvl="1"/>
            <a:r>
              <a:rPr lang="en-GB" sz="20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</a:t>
            </a:r>
            <a:r>
              <a:rPr lang="en-GB" sz="2000" b="1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?</a:t>
            </a:r>
            <a:r>
              <a:rPr lang="en-GB" sz="2000" b="1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fn</a:t>
            </a:r>
            <a:r>
              <a:rPr lang="en-GB" sz="2000" b="1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GB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# </a:t>
            </a:r>
            <a:r>
              <a:rPr lang="en-GB" sz="2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same as above</a:t>
            </a:r>
            <a:endParaRPr lang="en-GB" sz="2000" dirty="0"/>
          </a:p>
          <a:p>
            <a:pPr lvl="1"/>
            <a:r>
              <a:rPr lang="en-GB" sz="2000" dirty="0">
                <a:solidFill>
                  <a:srgbClr val="0070C0"/>
                </a:solidFill>
                <a:latin typeface="Lucida Console" panose="020B0609040504020204" pitchFamily="49" charset="0"/>
              </a:rPr>
              <a:t>&gt; </a:t>
            </a:r>
            <a:r>
              <a:rPr lang="en-GB" sz="20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??</a:t>
            </a:r>
            <a:r>
              <a:rPr lang="en-GB" sz="2000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fn</a:t>
            </a:r>
            <a:r>
              <a:rPr lang="en-GB" sz="2000" dirty="0" smtClean="0"/>
              <a:t> </a:t>
            </a:r>
            <a:r>
              <a:rPr lang="en-GB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# </a:t>
            </a:r>
            <a:r>
              <a:rPr lang="en-GB" sz="2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extensive search (including in unloaded packages)</a:t>
            </a:r>
          </a:p>
          <a:p>
            <a:pPr lvl="1"/>
            <a:r>
              <a:rPr lang="en-GB" sz="20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?</a:t>
            </a:r>
            <a:r>
              <a:rPr lang="en-GB" sz="2000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plot.fn</a:t>
            </a:r>
            <a:r>
              <a:rPr lang="en-GB" sz="20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GB" sz="2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searches for a specific version of a common </a:t>
            </a:r>
            <a:r>
              <a:rPr lang="en-GB" sz="20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fn</a:t>
            </a:r>
            <a:r>
              <a:rPr lang="en-GB" sz="2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(</a:t>
            </a:r>
            <a:r>
              <a:rPr lang="en-GB" sz="20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eg</a:t>
            </a:r>
            <a:r>
              <a:rPr lang="en-GB" sz="2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. </a:t>
            </a:r>
            <a:r>
              <a:rPr lang="en-GB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p</a:t>
            </a:r>
            <a:r>
              <a:rPr lang="en-GB" sz="2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lot)</a:t>
            </a:r>
          </a:p>
          <a:p>
            <a:pPr lvl="1"/>
            <a:r>
              <a:rPr lang="en-GB" sz="20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example(</a:t>
            </a:r>
            <a:r>
              <a:rPr lang="en-GB" sz="2000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fn</a:t>
            </a:r>
            <a:r>
              <a:rPr lang="en-GB" sz="20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) </a:t>
            </a:r>
            <a:r>
              <a:rPr lang="en-GB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# </a:t>
            </a:r>
            <a:r>
              <a:rPr lang="en-GB" sz="2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runs the example from the end of </a:t>
            </a:r>
            <a:r>
              <a:rPr lang="en-GB" sz="20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fn’s</a:t>
            </a:r>
            <a:r>
              <a:rPr lang="en-GB" sz="2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documentation</a:t>
            </a:r>
            <a:endParaRPr lang="en-GB" sz="2000" dirty="0">
              <a:solidFill>
                <a:srgbClr val="0070C0"/>
              </a:solidFill>
            </a:endParaRPr>
          </a:p>
          <a:p>
            <a:pPr lvl="1"/>
            <a:endParaRPr lang="en-GB" dirty="0" smtClean="0"/>
          </a:p>
          <a:p>
            <a:r>
              <a:rPr lang="en-GB" dirty="0" smtClean="0"/>
              <a:t>More</a:t>
            </a:r>
            <a:endParaRPr lang="en-GB" dirty="0" smtClean="0"/>
          </a:p>
          <a:p>
            <a:pPr lvl="1"/>
            <a:r>
              <a:rPr lang="en-GB" sz="2000" dirty="0" smtClean="0"/>
              <a:t>Tutorials</a:t>
            </a:r>
          </a:p>
          <a:p>
            <a:pPr lvl="2"/>
            <a:r>
              <a:rPr lang="en-GB" sz="1900" b="1" i="1" dirty="0" smtClean="0"/>
              <a:t>adegenet </a:t>
            </a:r>
            <a:r>
              <a:rPr lang="en-GB" sz="1900" b="1" dirty="0" smtClean="0"/>
              <a:t>(basics): </a:t>
            </a:r>
            <a:r>
              <a:rPr lang="en-GB" sz="1900" dirty="0">
                <a:hlinkClick r:id="rId3"/>
              </a:rPr>
              <a:t>http://</a:t>
            </a:r>
            <a:r>
              <a:rPr lang="en-GB" sz="1900" dirty="0" smtClean="0">
                <a:hlinkClick r:id="rId3"/>
              </a:rPr>
              <a:t>adegenet.r-forge.r-project.org/files/tutorial-basics.pdf</a:t>
            </a:r>
            <a:endParaRPr lang="en-GB" sz="1900" dirty="0" smtClean="0"/>
          </a:p>
          <a:p>
            <a:pPr lvl="2"/>
            <a:r>
              <a:rPr lang="en-GB" sz="1900" b="1" i="1" dirty="0"/>
              <a:t>adegenet </a:t>
            </a:r>
            <a:r>
              <a:rPr lang="en-GB" sz="1900" b="1" dirty="0" smtClean="0"/>
              <a:t>(DAPC): </a:t>
            </a:r>
            <a:r>
              <a:rPr lang="en-GB" sz="1900" dirty="0" smtClean="0">
                <a:hlinkClick r:id="rId4"/>
              </a:rPr>
              <a:t>http</a:t>
            </a:r>
            <a:r>
              <a:rPr lang="en-GB" sz="1900" dirty="0">
                <a:hlinkClick r:id="rId4"/>
              </a:rPr>
              <a:t>://</a:t>
            </a:r>
            <a:r>
              <a:rPr lang="en-GB" sz="1900" dirty="0" smtClean="0">
                <a:hlinkClick r:id="rId4"/>
              </a:rPr>
              <a:t>adegenet.r-forge.r-project.org/files/tutorial-dapc.pdf</a:t>
            </a:r>
            <a:endParaRPr lang="en-GB" sz="1900" dirty="0" smtClean="0"/>
          </a:p>
          <a:p>
            <a:pPr lvl="2"/>
            <a:r>
              <a:rPr lang="en-GB" sz="1900" b="1" i="1" dirty="0"/>
              <a:t>adegenet </a:t>
            </a:r>
            <a:r>
              <a:rPr lang="en-GB" sz="1900" b="1" dirty="0" smtClean="0"/>
              <a:t>(</a:t>
            </a:r>
            <a:r>
              <a:rPr lang="en-GB" sz="1900" b="1" dirty="0"/>
              <a:t>genomics): </a:t>
            </a:r>
            <a:r>
              <a:rPr lang="en-GB" sz="1900" dirty="0">
                <a:hlinkClick r:id="rId5"/>
              </a:rPr>
              <a:t>http://</a:t>
            </a:r>
            <a:r>
              <a:rPr lang="en-GB" sz="1900" dirty="0" smtClean="0">
                <a:hlinkClick r:id="rId5"/>
              </a:rPr>
              <a:t>adegenet.r-forge.r-project.org/files/tutorial-genomics.pdf</a:t>
            </a:r>
            <a:endParaRPr lang="en-GB" sz="1900" dirty="0" smtClean="0"/>
          </a:p>
          <a:p>
            <a:pPr lvl="2"/>
            <a:r>
              <a:rPr lang="en-GB" sz="1900" b="1" i="1" dirty="0" smtClean="0"/>
              <a:t>adegenet </a:t>
            </a:r>
            <a:r>
              <a:rPr lang="en-GB" sz="1900" b="1" dirty="0" smtClean="0"/>
              <a:t>(</a:t>
            </a:r>
            <a:r>
              <a:rPr lang="en-GB" sz="1900" b="1" dirty="0"/>
              <a:t>spatial-PCA): </a:t>
            </a:r>
            <a:r>
              <a:rPr lang="en-GB" sz="1900" dirty="0">
                <a:hlinkClick r:id="rId6"/>
              </a:rPr>
              <a:t>http://</a:t>
            </a:r>
            <a:r>
              <a:rPr lang="en-GB" sz="1900" dirty="0" smtClean="0">
                <a:hlinkClick r:id="rId6"/>
              </a:rPr>
              <a:t>adegenet.r-forge.r-project.org/files/tutorial-spca.pdf</a:t>
            </a:r>
            <a:endParaRPr lang="en-GB" sz="1900" dirty="0" smtClean="0"/>
          </a:p>
          <a:p>
            <a:pPr lvl="1"/>
            <a:r>
              <a:rPr lang="en-GB" sz="2000" dirty="0" smtClean="0"/>
              <a:t>Online resources </a:t>
            </a:r>
          </a:p>
          <a:p>
            <a:pPr lvl="2"/>
            <a:r>
              <a:rPr lang="en-GB" sz="1900" b="1" i="1" dirty="0" smtClean="0"/>
              <a:t>adegenet</a:t>
            </a:r>
            <a:r>
              <a:rPr lang="en-GB" sz="1900" b="1" dirty="0" smtClean="0"/>
              <a:t>: </a:t>
            </a:r>
            <a:r>
              <a:rPr lang="en-GB" sz="1900" dirty="0">
                <a:hlinkClick r:id="rId7"/>
              </a:rPr>
              <a:t>http://adegenet.r-forge.r-project.org</a:t>
            </a:r>
            <a:r>
              <a:rPr lang="en-GB" sz="1900" dirty="0" smtClean="0">
                <a:hlinkClick r:id="rId7"/>
              </a:rPr>
              <a:t>/</a:t>
            </a:r>
            <a:endParaRPr lang="en-GB" sz="1900" dirty="0" smtClean="0"/>
          </a:p>
          <a:p>
            <a:pPr lvl="1"/>
            <a:r>
              <a:rPr lang="en-GB" sz="2000" dirty="0" smtClean="0"/>
              <a:t>Forums &amp; mailing lists </a:t>
            </a:r>
          </a:p>
          <a:p>
            <a:pPr lvl="2"/>
            <a:r>
              <a:rPr lang="en-GB" sz="1900" b="1" i="1" dirty="0" smtClean="0"/>
              <a:t>adegenet</a:t>
            </a:r>
            <a:r>
              <a:rPr lang="en-GB" sz="1900" b="1" dirty="0" smtClean="0"/>
              <a:t>: </a:t>
            </a:r>
            <a:r>
              <a:rPr lang="en-GB" sz="1900" dirty="0" smtClean="0">
                <a:hlinkClick r:id="rId8"/>
              </a:rPr>
              <a:t>adegenet-forum@lists.r-forge.r-project.org</a:t>
            </a:r>
            <a:endParaRPr lang="en-GB" sz="1900" dirty="0" smtClean="0"/>
          </a:p>
          <a:p>
            <a:pPr lvl="2"/>
            <a:r>
              <a:rPr lang="en-GB" sz="2000" b="1" i="1" dirty="0" smtClean="0"/>
              <a:t>R-sig-</a:t>
            </a:r>
            <a:r>
              <a:rPr lang="en-GB" sz="2000" b="1" i="1" dirty="0" err="1" smtClean="0"/>
              <a:t>phylo</a:t>
            </a:r>
            <a:r>
              <a:rPr lang="en-GB" sz="2000" b="1" i="1" dirty="0" smtClean="0"/>
              <a:t>:</a:t>
            </a:r>
            <a:r>
              <a:rPr lang="en-GB" sz="2000" dirty="0" smtClean="0"/>
              <a:t> </a:t>
            </a:r>
            <a:r>
              <a:rPr lang="en-GB" sz="2000" dirty="0">
                <a:hlinkClick r:id="rId9"/>
              </a:rPr>
              <a:t>https://</a:t>
            </a:r>
            <a:r>
              <a:rPr lang="en-GB" sz="2000" dirty="0" smtClean="0">
                <a:hlinkClick r:id="rId9"/>
              </a:rPr>
              <a:t>stat.ethz.ch/mailman/listinfo/r-sig-phylo</a:t>
            </a:r>
            <a:endParaRPr lang="en-GB" sz="2000" dirty="0" smtClean="0"/>
          </a:p>
          <a:p>
            <a:pPr lvl="2"/>
            <a:r>
              <a:rPr lang="en-GB" sz="2000" b="1" i="1" dirty="0"/>
              <a:t>R-sig-genetics:</a:t>
            </a:r>
            <a:r>
              <a:rPr lang="en-GB" sz="2000" dirty="0"/>
              <a:t> </a:t>
            </a:r>
            <a:r>
              <a:rPr lang="en-GB" sz="2000" dirty="0">
                <a:hlinkClick r:id="rId10"/>
              </a:rPr>
              <a:t>https://</a:t>
            </a:r>
            <a:r>
              <a:rPr lang="en-GB" sz="2000" dirty="0" smtClean="0">
                <a:hlinkClick r:id="rId10"/>
              </a:rPr>
              <a:t>stat.ethz.ch/mailman/listinfo/r-sig-genetics</a:t>
            </a:r>
            <a:endParaRPr lang="en-GB" sz="2000" dirty="0" smtClean="0"/>
          </a:p>
          <a:p>
            <a:pPr lvl="1"/>
            <a:r>
              <a:rPr lang="en-GB" sz="2000" dirty="0" smtClean="0"/>
              <a:t>Google </a:t>
            </a:r>
            <a:r>
              <a:rPr lang="en-GB" sz="2000" dirty="0"/>
              <a:t>&lt;3 </a:t>
            </a:r>
            <a:endParaRPr lang="en-GB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842-2CB8-4D15-BAE0-E144A107AD2C}" type="slidenum">
              <a:rPr lang="en-GB" smtClean="0"/>
              <a:t>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Problem solving</a:t>
            </a:r>
          </a:p>
        </p:txBody>
      </p:sp>
    </p:spTree>
    <p:extLst>
      <p:ext uri="{BB962C8B-B14F-4D97-AF65-F5344CB8AC3E}">
        <p14:creationId xmlns:p14="http://schemas.microsoft.com/office/powerpoint/2010/main" val="10347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556792"/>
          </a:xfrm>
        </p:spPr>
        <p:txBody>
          <a:bodyPr/>
          <a:lstStyle/>
          <a:p>
            <a:r>
              <a:rPr lang="en-GB" sz="4000" dirty="0" smtClean="0">
                <a:solidFill>
                  <a:srgbClr val="FF0000"/>
                </a:solidFill>
                <a:latin typeface="+mj-lt"/>
              </a:rPr>
              <a:t>Errors</a:t>
            </a:r>
            <a:endParaRPr lang="en-GB" sz="4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Interpret</a:t>
            </a:r>
          </a:p>
          <a:p>
            <a:pPr lvl="1"/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?</a:t>
            </a:r>
            <a:r>
              <a:rPr lang="en-GB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fn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#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check the documentation</a:t>
            </a:r>
          </a:p>
          <a:p>
            <a:pPr lvl="1"/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&gt; 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warnings() 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#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prints errors if multiple errors generated</a:t>
            </a:r>
            <a:endParaRPr lang="en-GB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1"/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&gt; </a:t>
            </a:r>
            <a:r>
              <a:rPr lang="en-GB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traceback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() 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#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prints the calls that led to the error</a:t>
            </a:r>
            <a:endParaRPr lang="en-GB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1"/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debug(</a:t>
            </a:r>
            <a:r>
              <a:rPr lang="en-GB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fn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(x)) 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#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execute a </a:t>
            </a:r>
            <a:r>
              <a:rPr lang="en-GB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fn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one statement at a time</a:t>
            </a:r>
            <a:endParaRPr lang="en-GB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1"/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options(error = recover) 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# </a:t>
            </a:r>
            <a:r>
              <a:rPr lang="en-GB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switches to browser mode where 					the error occurs</a:t>
            </a:r>
            <a:endParaRPr lang="en-GB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GB" dirty="0" smtClean="0"/>
              <a:t>Silence</a:t>
            </a:r>
          </a:p>
          <a:p>
            <a:pPr lvl="1"/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&gt; </a:t>
            </a:r>
            <a:r>
              <a:rPr lang="en-GB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suppressWarnings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(</a:t>
            </a:r>
            <a:r>
              <a:rPr lang="en-GB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fn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(x))</a:t>
            </a:r>
          </a:p>
          <a:p>
            <a:pPr lvl="1"/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</a:t>
            </a:r>
            <a:r>
              <a:rPr lang="en-GB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fn</a:t>
            </a:r>
            <a:r>
              <a:rPr lang="en-GB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(x, silent = TRUE)</a:t>
            </a:r>
            <a:endParaRPr lang="en-GB" dirty="0"/>
          </a:p>
          <a:p>
            <a:pPr lvl="1"/>
            <a:endParaRPr lang="en-GB" dirty="0" smtClean="0"/>
          </a:p>
          <a:p>
            <a:r>
              <a:rPr lang="en-GB" dirty="0" smtClean="0"/>
              <a:t>More:</a:t>
            </a:r>
          </a:p>
          <a:p>
            <a:pPr lvl="1"/>
            <a:r>
              <a:rPr lang="en-GB" dirty="0">
                <a:hlinkClick r:id="rId2"/>
              </a:rPr>
              <a:t>http://www.biostat.jhsph.edu/~</a:t>
            </a:r>
            <a:r>
              <a:rPr lang="en-GB" dirty="0" smtClean="0">
                <a:hlinkClick r:id="rId2"/>
              </a:rPr>
              <a:t>rpeng/docs/R-debug-tools.pdf</a:t>
            </a:r>
            <a:endParaRPr lang="en-GB" dirty="0" smtClean="0"/>
          </a:p>
          <a:p>
            <a:pPr lvl="1"/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842-2CB8-4D15-BAE0-E144A107AD2C}" type="slidenum">
              <a:rPr lang="en-GB" smtClean="0"/>
              <a:t>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Problem solving</a:t>
            </a:r>
          </a:p>
        </p:txBody>
      </p:sp>
    </p:spTree>
    <p:extLst>
      <p:ext uri="{BB962C8B-B14F-4D97-AF65-F5344CB8AC3E}">
        <p14:creationId xmlns:p14="http://schemas.microsoft.com/office/powerpoint/2010/main" val="1469385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3529</TotalTime>
  <Words>1294</Words>
  <Application>Microsoft Office PowerPoint</Application>
  <PresentationFormat>On-screen Show (4:3)</PresentationFormat>
  <Paragraphs>253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Executive</vt:lpstr>
      <vt:lpstr>Refresh-</vt:lpstr>
      <vt:lpstr>Outline</vt:lpstr>
      <vt:lpstr>Getting sta   ted</vt:lpstr>
      <vt:lpstr>Installing </vt:lpstr>
      <vt:lpstr>Modula- </vt:lpstr>
      <vt:lpstr>P   oblem solving</vt:lpstr>
      <vt:lpstr>Conflicts </vt:lpstr>
      <vt:lpstr>Help! </vt:lpstr>
      <vt:lpstr>Errors</vt:lpstr>
      <vt:lpstr>Objets d’       (data)</vt:lpstr>
      <vt:lpstr>Reading in data</vt:lpstr>
      <vt:lpstr>PowerPoint Presentation</vt:lpstr>
      <vt:lpstr>PowerPoint Presentation</vt:lpstr>
      <vt:lpstr>S4s &amp; accessors</vt:lpstr>
      <vt:lpstr>Commands to know</vt:lpstr>
      <vt:lpstr>Logical operators</vt:lpstr>
      <vt:lpstr>Subsetting</vt:lpstr>
      <vt:lpstr>Thank you!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Refresh-R</dc:title>
  <dc:creator>caitiecollins</dc:creator>
  <cp:lastModifiedBy>caitiecollins</cp:lastModifiedBy>
  <cp:revision>41</cp:revision>
  <dcterms:created xsi:type="dcterms:W3CDTF">2014-10-24T12:26:01Z</dcterms:created>
  <dcterms:modified xsi:type="dcterms:W3CDTF">2014-10-26T23:15:35Z</dcterms:modified>
</cp:coreProperties>
</file>