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4" r:id="rId5"/>
    <p:sldId id="265" r:id="rId6"/>
    <p:sldId id="279" r:id="rId7"/>
    <p:sldId id="267" r:id="rId8"/>
    <p:sldId id="269" r:id="rId9"/>
    <p:sldId id="270" r:id="rId10"/>
    <p:sldId id="263" r:id="rId11"/>
    <p:sldId id="271" r:id="rId12"/>
    <p:sldId id="266" r:id="rId13"/>
    <p:sldId id="280" r:id="rId14"/>
    <p:sldId id="273" r:id="rId15"/>
    <p:sldId id="262" r:id="rId16"/>
    <p:sldId id="276" r:id="rId17"/>
    <p:sldId id="281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93" autoAdjust="0"/>
  </p:normalViewPr>
  <p:slideViewPr>
    <p:cSldViewPr>
      <p:cViewPr varScale="1">
        <p:scale>
          <a:sx n="84" d="100"/>
          <a:sy n="84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C8EA-C794-4BB7-B87B-FC44DEAC63B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7374-F383-4D59-93D7-FDEF547D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6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*library() </a:t>
            </a:r>
            <a:r>
              <a:rPr lang="en-GB" dirty="0" smtClean="0">
                <a:sym typeface="Wingdings" panose="05000000000000000000" pitchFamily="2" charset="2"/>
              </a:rPr>
              <a:t> retrieves a list of all packages;</a:t>
            </a:r>
            <a:r>
              <a:rPr lang="en-GB" baseline="0" dirty="0" smtClean="0">
                <a:sym typeface="Wingdings" panose="05000000000000000000" pitchFamily="2" charset="2"/>
              </a:rPr>
              <a:t> installed packages have a tick in the box in front of their name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*.</a:t>
            </a:r>
            <a:r>
              <a:rPr lang="en-GB" dirty="0" err="1" smtClean="0">
                <a:sym typeface="Wingdings" panose="05000000000000000000" pitchFamily="2" charset="2"/>
              </a:rPr>
              <a:t>libPaths</a:t>
            </a:r>
            <a:r>
              <a:rPr lang="en-GB" dirty="0" smtClean="0">
                <a:sym typeface="Wingdings" panose="05000000000000000000" pitchFamily="2" charset="2"/>
              </a:rPr>
              <a:t>()  see where on</a:t>
            </a:r>
            <a:r>
              <a:rPr lang="en-GB" baseline="0" dirty="0" smtClean="0">
                <a:sym typeface="Wingdings" panose="05000000000000000000" pitchFamily="2" charset="2"/>
              </a:rPr>
              <a:t> your computer packages are being stored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*require()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unlike library() which gives a fatal error if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is not found, require() returns a warning but does NOT automatically stop if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is not found</a:t>
            </a:r>
            <a:endParaRPr lang="en-GB" i="1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7374-F383-4D59-93D7-FDEF547D06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7374-F383-4D59-93D7-FDEF547D06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7374-F383-4D59-93D7-FDEF547D06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8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9721-D0F8-41B4-A430-01FEA7B7F384}" type="datetime1">
              <a:rPr lang="en-GB" smtClean="0"/>
              <a:t>24/10/2014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5709-1DAE-40DF-8D71-70D40D765618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F9A7-58D8-4964-BFEC-8E379CF8FD26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F35E-BE76-40B5-AE39-D9FD54AB0852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D61-6456-4EB3-B983-47C3FE0EA75B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AC7E-4380-456E-B829-33902B876A05}" type="datetime1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37AE-F633-42D5-B094-C231A4AE0967}" type="datetime1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A9E6-62DD-4DE2-B815-FAAAD3044073}" type="datetime1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D28-2D9C-49C8-81F8-366A85CED949}" type="datetime1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65B-50BB-4357-87AC-AF217C61344B}" type="datetime1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8134-25B4-4F9D-AF63-97F36705DEEC}" type="datetime1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F7639E-4D55-4B90-BF01-F8341828FE73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egenet.r-forge.r-project.org/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org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ftp.gnu.org/gnu/emacs/" TargetMode="External"/><Relationship Id="rId4" Type="http://schemas.openxmlformats.org/officeDocument/2006/relationships/hyperlink" Target="http://sourceforge.net/projects/tinn-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adegenet-forum@lists.r-forge.r-project.org" TargetMode="External"/><Relationship Id="rId3" Type="http://schemas.openxmlformats.org/officeDocument/2006/relationships/hyperlink" Target="http://adegenet.r-forge.r-project.org/files/tutorial-basics.pdf" TargetMode="External"/><Relationship Id="rId7" Type="http://schemas.openxmlformats.org/officeDocument/2006/relationships/hyperlink" Target="http://adegenet.r-forge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egenet.r-forge.r-project.org/files/tutorial-spca.pdf" TargetMode="External"/><Relationship Id="rId5" Type="http://schemas.openxmlformats.org/officeDocument/2006/relationships/hyperlink" Target="http://adegenet.r-forge.r-project.org/files/tutorial-genomics.pdf" TargetMode="External"/><Relationship Id="rId4" Type="http://schemas.openxmlformats.org/officeDocument/2006/relationships/hyperlink" Target="http://adegenet.r-forge.r-project.org/files/tutorial-dapc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stat.jhsph.edu/~rpeng/docs/R-debug-tool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609601"/>
            <a:ext cx="8640960" cy="1307231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Refresh-</a:t>
            </a:r>
            <a:endParaRPr lang="en-GB" sz="4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721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Caitlin Collins</a:t>
            </a:r>
            <a:r>
              <a:rPr lang="en-GB" dirty="0" smtClean="0">
                <a:solidFill>
                  <a:schemeClr val="tx1"/>
                </a:solidFill>
              </a:rPr>
              <a:t>, Thibaut </a:t>
            </a:r>
            <a:r>
              <a:rPr lang="en-GB" dirty="0" err="1" smtClean="0">
                <a:solidFill>
                  <a:schemeClr val="tx1"/>
                </a:solidFill>
              </a:rPr>
              <a:t>Jombart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MRC Centre for Outbreak Analysis and Modelling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Imperial College London</a:t>
            </a:r>
          </a:p>
          <a:p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2000" i="1" dirty="0" smtClean="0">
                <a:solidFill>
                  <a:schemeClr val="tx1"/>
                </a:solidFill>
              </a:rPr>
              <a:t>Genetic data analysis using 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30-10-2014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188875"/>
            <a:ext cx="432048" cy="328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6" y="1286042"/>
            <a:ext cx="674602" cy="5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76" y="1371600"/>
            <a:ext cx="7772400" cy="2505075"/>
          </a:xfrm>
        </p:spPr>
        <p:txBody>
          <a:bodyPr/>
          <a:lstStyle/>
          <a:p>
            <a:r>
              <a:rPr lang="en-GB" dirty="0" err="1" smtClean="0">
                <a:latin typeface="+mj-lt"/>
              </a:rPr>
              <a:t>Objets</a:t>
            </a:r>
            <a:r>
              <a:rPr lang="en-GB" dirty="0" smtClean="0">
                <a:latin typeface="+mj-lt"/>
              </a:rPr>
              <a:t> d’     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 smtClean="0">
                <a:latin typeface="+mj-lt"/>
              </a:rPr>
              <a:t>	</a:t>
            </a:r>
            <a:r>
              <a:rPr lang="en-GB" sz="2600" dirty="0" smtClean="0">
                <a:latin typeface="+mj-lt"/>
              </a:rPr>
              <a:t>(</a:t>
            </a:r>
            <a:r>
              <a:rPr lang="en-GB" sz="2600" dirty="0" smtClean="0">
                <a:latin typeface="+mj-lt"/>
              </a:rPr>
              <a:t>data)</a:t>
            </a:r>
            <a:endParaRPr lang="en-GB" sz="2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792088" cy="601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3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Reading in data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</a:t>
            </a:r>
            <a:r>
              <a:rPr lang="en-GB" dirty="0" smtClean="0"/>
              <a:t>g directory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getwd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setwd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(“C:/Users/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YourName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/”)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Load data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foo &lt;- get(load(“~/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PathFromWD.Rdata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read.csv(“~/PathFromWD.csv”)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read.table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(“~/PathFromWD.csv”, header = TRUE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 </a:t>
            </a:r>
            <a:endParaRPr lang="en-GB" dirty="0" smtClean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head(foo)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dim(foo)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names(foo)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(foo)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summary(foo)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Objets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709119"/>
          </a:xfrm>
        </p:spPr>
        <p:txBody>
          <a:bodyPr>
            <a:normAutofit/>
          </a:bodyPr>
          <a:lstStyle/>
          <a:p>
            <a:r>
              <a:rPr lang="en-GB" dirty="0" smtClean="0"/>
              <a:t>Structures:</a:t>
            </a:r>
            <a:endParaRPr lang="en-GB" dirty="0" smtClean="0"/>
          </a:p>
          <a:p>
            <a:pPr lvl="1"/>
            <a:r>
              <a:rPr lang="en-GB" dirty="0" smtClean="0"/>
              <a:t>Vectors</a:t>
            </a:r>
            <a:endParaRPr lang="en-GB" i="1" dirty="0" smtClean="0"/>
          </a:p>
          <a:p>
            <a:pPr lvl="1"/>
            <a:r>
              <a:rPr lang="en-GB" dirty="0" smtClean="0"/>
              <a:t>Matrices</a:t>
            </a:r>
          </a:p>
          <a:p>
            <a:pPr lvl="1"/>
            <a:r>
              <a:rPr lang="en-GB" dirty="0" smtClean="0"/>
              <a:t>Data frames</a:t>
            </a:r>
          </a:p>
          <a:p>
            <a:pPr lvl="1"/>
            <a:r>
              <a:rPr lang="en-GB" dirty="0" smtClean="0"/>
              <a:t>Lists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Useful functions: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class(x)</a:t>
            </a:r>
          </a:p>
          <a:p>
            <a:pPr lvl="1"/>
            <a:r>
              <a:rPr lang="en-GB" dirty="0" smtClean="0"/>
              <a:t>Example with matrix: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matrix(x)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is.matrix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as.matrix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Objets</a:t>
            </a:r>
            <a:r>
              <a:rPr lang="en-GB" dirty="0"/>
              <a:t> </a:t>
            </a:r>
            <a:r>
              <a:rPr lang="en-GB" dirty="0" err="1"/>
              <a:t>d’R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+mj-lt"/>
              </a:rPr>
              <a:t>Object classes</a:t>
            </a:r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Objets</a:t>
            </a:r>
            <a:r>
              <a:rPr lang="en-GB" dirty="0"/>
              <a:t> </a:t>
            </a:r>
            <a:r>
              <a:rPr lang="en-GB" dirty="0" err="1"/>
              <a:t>d’R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+mj-lt"/>
              </a:rPr>
              <a:t>Data types</a:t>
            </a:r>
            <a:endParaRPr lang="en-GB" sz="4000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7544" y="1384177"/>
            <a:ext cx="5122912" cy="5069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 smtClean="0"/>
              <a:t>Types:</a:t>
            </a:r>
          </a:p>
          <a:p>
            <a:pPr lvl="1"/>
            <a:r>
              <a:rPr lang="en-GB" dirty="0" smtClean="0"/>
              <a:t>Character</a:t>
            </a:r>
          </a:p>
          <a:p>
            <a:pPr lvl="1"/>
            <a:r>
              <a:rPr lang="en-GB" dirty="0" smtClean="0"/>
              <a:t>Numeric</a:t>
            </a:r>
          </a:p>
          <a:p>
            <a:pPr lvl="1"/>
            <a:r>
              <a:rPr lang="en-GB" dirty="0" smtClean="0"/>
              <a:t>Integer</a:t>
            </a:r>
          </a:p>
          <a:p>
            <a:pPr lvl="1"/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Factor</a:t>
            </a:r>
            <a:endParaRPr lang="en-GB" sz="200" dirty="0" smtClean="0"/>
          </a:p>
          <a:p>
            <a:r>
              <a:rPr lang="en-GB" dirty="0" smtClean="0"/>
              <a:t>Useful functions: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class(x)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class or type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length(x)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structure of x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names(x)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c(x1, x2, …)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combine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vector</a:t>
            </a:r>
            <a:endParaRPr lang="en-GB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cbind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(x1, x2, …)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bind columns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rbind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(x, x2, …)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bind rows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list all current objects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rm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remove object x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1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S4s &amp; </a:t>
            </a:r>
            <a:r>
              <a:rPr lang="en-GB" sz="4000" dirty="0" err="1" smtClean="0">
                <a:latin typeface="+mj-lt"/>
              </a:rPr>
              <a:t>accessors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S3 </a:t>
            </a:r>
          </a:p>
          <a:p>
            <a:pPr lvl="1"/>
            <a:r>
              <a:rPr lang="en-GB" dirty="0" smtClean="0"/>
              <a:t>The basic R object system</a:t>
            </a:r>
          </a:p>
          <a:p>
            <a:pPr lvl="1"/>
            <a:r>
              <a:rPr lang="en-GB" dirty="0" smtClean="0"/>
              <a:t>Easy to interact with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S4 objects</a:t>
            </a:r>
          </a:p>
          <a:p>
            <a:pPr lvl="1"/>
            <a:r>
              <a:rPr lang="en-GB" dirty="0" smtClean="0"/>
              <a:t>More formal, rigorous system for objects, classes, methods</a:t>
            </a:r>
          </a:p>
          <a:p>
            <a:pPr lvl="1"/>
            <a:r>
              <a:rPr lang="en-GB" dirty="0" smtClean="0"/>
              <a:t>Use </a:t>
            </a:r>
            <a:r>
              <a:rPr lang="en-GB" b="1" dirty="0" smtClean="0"/>
              <a:t>slots</a:t>
            </a:r>
            <a:r>
              <a:rPr lang="en-GB" dirty="0" smtClean="0"/>
              <a:t> to compartmentalise interactions</a:t>
            </a:r>
          </a:p>
          <a:p>
            <a:pPr lvl="2"/>
            <a:r>
              <a:rPr lang="en-GB" dirty="0" smtClean="0"/>
              <a:t>Accessed by “</a:t>
            </a:r>
            <a:r>
              <a:rPr lang="en-GB" dirty="0" err="1" smtClean="0"/>
              <a:t>accessors</a:t>
            </a:r>
            <a:r>
              <a:rPr lang="en-GB" dirty="0" smtClean="0"/>
              <a:t>” (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@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$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Examples of S4 objects: </a:t>
            </a:r>
            <a:r>
              <a:rPr lang="en-GB" dirty="0" err="1" smtClean="0"/>
              <a:t>dapc</a:t>
            </a:r>
            <a:r>
              <a:rPr lang="en-GB" dirty="0" smtClean="0"/>
              <a:t>, network, </a:t>
            </a:r>
            <a:r>
              <a:rPr lang="en-GB" dirty="0" err="1" smtClean="0"/>
              <a:t>genlight</a:t>
            </a:r>
            <a:r>
              <a:rPr lang="en-GB" dirty="0" smtClean="0"/>
              <a:t>, </a:t>
            </a:r>
            <a:r>
              <a:rPr lang="en-GB" dirty="0" err="1" smtClean="0"/>
              <a:t>genind</a:t>
            </a:r>
            <a:r>
              <a:rPr lang="en-GB" dirty="0" smtClean="0"/>
              <a:t>, </a:t>
            </a:r>
            <a:r>
              <a:rPr lang="en-GB" dirty="0" err="1" smtClean="0"/>
              <a:t>genpop</a:t>
            </a:r>
            <a:endParaRPr lang="en-GB" dirty="0" smtClean="0"/>
          </a:p>
          <a:p>
            <a:pPr lvl="2"/>
            <a:endParaRPr lang="en-GB" dirty="0" smtClean="0"/>
          </a:p>
          <a:p>
            <a:r>
              <a:rPr lang="en-GB" dirty="0" smtClean="0"/>
              <a:t>Useful functions for S4 objects:</a:t>
            </a:r>
          </a:p>
          <a:p>
            <a:pPr lvl="1"/>
            <a:r>
              <a:rPr lang="en-GB" b="1" dirty="0" smtClean="0"/>
              <a:t>Example with </a:t>
            </a:r>
            <a:r>
              <a:rPr lang="en-GB" b="1" dirty="0" err="1" smtClean="0"/>
              <a:t>genlight</a:t>
            </a:r>
            <a:r>
              <a:rPr lang="en-GB" b="1" dirty="0" smtClean="0"/>
              <a:t> object: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&lt;- new(“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genlight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”, 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create objects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getClassDef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genlight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examine structure of objects of this class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showClass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class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slotNames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retrieve all names of slots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showClass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get class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x@loc.names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access the slot containing loci names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 &lt;-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as.matrix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(x)[,c(1,2)]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make “y” a subset of x containing columns 1 &amp; 2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Objets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1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Commands to know</a:t>
            </a:r>
            <a:endParaRPr lang="en-GB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Subsetting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y &lt;- x[1]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of a vector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x[c(1:10, 100), 7]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first 10 rows and the 100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th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row of column 7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y &lt;- x[[1]]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of a list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y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&lt;- x[[3]][[2]]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2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nd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item from within the 3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rd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item of a list</a:t>
            </a: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x$loc.names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item/ slot of x named “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loc.names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”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&lt;- 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[[“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]]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nom &lt;- 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”; y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x[[nom]]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x[!is.na(x)]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all elements of x that are </a:t>
            </a:r>
            <a:r>
              <a:rPr lang="en-GB" i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not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NA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x[-which(x &gt;= 20)]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all elements of x </a:t>
            </a:r>
            <a:r>
              <a:rPr lang="en-GB" i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except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those greater than or equal to 20</a:t>
            </a: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&lt;- x[which(!x &gt;= 20)]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subset(x, age &gt;= 20)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sample(x, 50, replace = TRUE)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a random sample of 50 values from x, allowing for replacement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Commands to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5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Logical operators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!x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NOT x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&amp;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AND y (element-wise)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&amp;&amp;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AND y (left-to-right,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only)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|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OR y (element-wise)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||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OR y (left-to-right,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only)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==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is x EQUAL to y?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TRUE/FALSE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%in%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element-wise: is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GB" baseline="-25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in y?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TRUE/FALSE 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!x %in% y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element-wise: is 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GB" baseline="-25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NOT in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y?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T/F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which(x %in% y)==TRUE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indices of the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x in y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which(x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%in%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all(x == 1)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are ALL elements of x EQUAL to 1?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(!all(x==1))==TRUE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any(x==1)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are ANY elements of x EQUAL to 1?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which(x==1)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which elements of x are EQUAL to 1?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Commands to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4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Thank you!</a:t>
            </a:r>
            <a:endParaRPr lang="en-GB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Questions?</a:t>
            </a:r>
            <a:endParaRPr lang="en-GB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Outline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Installing R, loading libraries, getting help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Reading in data, data structures in 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Objects</a:t>
            </a:r>
            <a:endParaRPr lang="en-GB" dirty="0" smtClean="0"/>
          </a:p>
          <a:p>
            <a:pPr lvl="1"/>
            <a:r>
              <a:rPr lang="en-GB" dirty="0" smtClean="0"/>
              <a:t>Classes, </a:t>
            </a:r>
            <a:r>
              <a:rPr lang="en-GB" dirty="0" err="1" smtClean="0"/>
              <a:t>accessors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/>
              <a:t>Commands to know</a:t>
            </a:r>
          </a:p>
          <a:p>
            <a:pPr lvl="1"/>
            <a:r>
              <a:rPr lang="en-GB" dirty="0" smtClean="0"/>
              <a:t>Subsetting, l</a:t>
            </a:r>
            <a:r>
              <a:rPr lang="en-GB" dirty="0" smtClean="0"/>
              <a:t>ogical operations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Useful links</a:t>
            </a:r>
          </a:p>
          <a:p>
            <a:pPr lvl="1"/>
            <a:r>
              <a:rPr lang="en-GB" b="1" dirty="0" smtClean="0"/>
              <a:t>R intro: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cran.r-project.org/doc/manuals/R-intro.pdf</a:t>
            </a:r>
            <a:endParaRPr lang="en-GB" dirty="0" smtClean="0"/>
          </a:p>
          <a:p>
            <a:pPr lvl="1"/>
            <a:r>
              <a:rPr lang="en-GB" b="1" i="1" dirty="0" smtClean="0"/>
              <a:t>adegenet </a:t>
            </a:r>
            <a:r>
              <a:rPr lang="en-GB" b="1" dirty="0" smtClean="0"/>
              <a:t>on the web: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://adegenet.r-forge.r-project.org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3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Getting sta   ted</a:t>
            </a:r>
            <a:endParaRPr lang="en-GB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79222"/>
            <a:ext cx="576064" cy="437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8229600" cy="1484784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Installing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Get the software—</a:t>
            </a:r>
            <a:r>
              <a:rPr lang="en-GB" i="1" dirty="0" smtClean="0"/>
              <a:t>for free! </a:t>
            </a:r>
          </a:p>
          <a:p>
            <a:pPr lvl="1"/>
            <a:r>
              <a:rPr lang="en-GB" dirty="0" smtClean="0">
                <a:hlinkClick r:id="rId2"/>
              </a:rPr>
              <a:t>http://www.r-project.org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Check your version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R.version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.string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i="1" u="sng" dirty="0" smtClean="0"/>
              <a:t>Are you using version </a:t>
            </a:r>
            <a:r>
              <a:rPr lang="en-GB" b="1" i="1" u="sng" dirty="0" smtClean="0"/>
              <a:t>3.1.1</a:t>
            </a:r>
            <a:r>
              <a:rPr lang="en-GB" i="1" u="sng" dirty="0" smtClean="0"/>
              <a:t>?</a:t>
            </a:r>
          </a:p>
          <a:p>
            <a:pPr lvl="2"/>
            <a:r>
              <a:rPr lang="en-GB" b="1" dirty="0" smtClean="0"/>
              <a:t>If not: </a:t>
            </a:r>
          </a:p>
          <a:p>
            <a:pPr lvl="2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updateR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GB" b="1" dirty="0" smtClean="0"/>
              <a:t>In </a:t>
            </a:r>
            <a:r>
              <a:rPr lang="en-GB" b="1" dirty="0" err="1" smtClean="0"/>
              <a:t>RStudio</a:t>
            </a:r>
            <a:r>
              <a:rPr lang="en-GB" b="1" dirty="0" smtClean="0"/>
              <a:t>… </a:t>
            </a:r>
            <a:endParaRPr lang="en-GB" b="1" dirty="0"/>
          </a:p>
          <a:p>
            <a:pPr lvl="3"/>
            <a:r>
              <a:rPr lang="en-GB" dirty="0" smtClean="0"/>
              <a:t>Select menu: Tools &gt; Global options… &gt; R version &gt; Change</a:t>
            </a:r>
          </a:p>
          <a:p>
            <a:pPr lvl="3"/>
            <a:endParaRPr lang="en-GB" dirty="0" smtClean="0"/>
          </a:p>
          <a:p>
            <a:r>
              <a:rPr lang="en-GB" dirty="0" smtClean="0"/>
              <a:t>R editors</a:t>
            </a:r>
            <a:endParaRPr lang="en-GB" dirty="0" smtClean="0"/>
          </a:p>
          <a:p>
            <a:pPr lvl="1"/>
            <a:r>
              <a:rPr lang="en-GB" b="1" dirty="0" err="1" smtClean="0"/>
              <a:t>RStudio</a:t>
            </a:r>
            <a:r>
              <a:rPr lang="en-GB" b="1" dirty="0" smtClean="0"/>
              <a:t>: </a:t>
            </a:r>
            <a:r>
              <a:rPr lang="en-GB" dirty="0" smtClean="0">
                <a:hlinkClick r:id="rId3"/>
              </a:rPr>
              <a:t>http://www.rstudio.org/</a:t>
            </a:r>
            <a:endParaRPr lang="en-GB" dirty="0" smtClean="0"/>
          </a:p>
          <a:p>
            <a:pPr lvl="1"/>
            <a:r>
              <a:rPr lang="en-GB" b="1" dirty="0" err="1" smtClean="0"/>
              <a:t>Tinn</a:t>
            </a:r>
            <a:r>
              <a:rPr lang="en-GB" b="1" dirty="0" smtClean="0"/>
              <a:t>-R: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://sourceforge.net/projects/tinn-r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GB" b="1" dirty="0" err="1" smtClean="0"/>
              <a:t>Emacs</a:t>
            </a:r>
            <a:r>
              <a:rPr lang="en-GB" b="1" dirty="0" smtClean="0"/>
              <a:t>*: </a:t>
            </a:r>
            <a:r>
              <a:rPr lang="en-GB" dirty="0">
                <a:hlinkClick r:id="rId5"/>
              </a:rPr>
              <a:t>http://ftp.gnu.org/gnu/emacs/</a:t>
            </a:r>
            <a:endParaRPr lang="en-GB" dirty="0"/>
          </a:p>
          <a:p>
            <a:pPr lvl="2"/>
            <a:r>
              <a:rPr lang="en-GB" b="1" dirty="0" smtClean="0"/>
              <a:t>*</a:t>
            </a:r>
            <a:r>
              <a:rPr lang="en-GB" dirty="0" smtClean="0"/>
              <a:t>requires compilation on Windows…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25" y="2276872"/>
            <a:ext cx="3677163" cy="192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92696"/>
            <a:ext cx="792088" cy="6019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8229600" cy="1484784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Modula-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Core</a:t>
            </a:r>
          </a:p>
          <a:p>
            <a:pPr lvl="1"/>
            <a:r>
              <a:rPr lang="en-GB" dirty="0" smtClean="0"/>
              <a:t>Basic “necessary” packages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Packages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library()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.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libPaths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Libraries must be installed and loaded explicitly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”, dependencies = TRUE)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require(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used inside functions</a:t>
            </a:r>
          </a:p>
          <a:p>
            <a:pPr lvl="1"/>
            <a:endParaRPr lang="en-GB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 smtClean="0"/>
              <a:t>To unload packages: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detach("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package:pkg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 unload = TRUE)</a:t>
            </a:r>
          </a:p>
          <a:p>
            <a:pPr lvl="1"/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endParaRPr lang="en-GB" b="1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792088" cy="6019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371600"/>
            <a:ext cx="7772400" cy="2505075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P   oblem solving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3284984"/>
            <a:ext cx="56848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556792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Conflicts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Example: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library(adegenet)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Rcurl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/>
              <a:t>Solution 1: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detach("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package:RCurl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",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unload = TRUE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detach("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package:adegenet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 unload = TRUE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Rcurl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load the minor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first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library(adegenet)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load the more important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second</a:t>
            </a:r>
          </a:p>
          <a:p>
            <a:pPr lvl="1"/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Solution </a:t>
            </a:r>
            <a:r>
              <a:rPr lang="en-GB" dirty="0" smtClean="0"/>
              <a:t>2.1: 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adegenet::pop(x)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one-time solution</a:t>
            </a:r>
          </a:p>
          <a:p>
            <a:pPr lvl="1"/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Solution </a:t>
            </a:r>
            <a:r>
              <a:rPr lang="en-GB" dirty="0" smtClean="0"/>
              <a:t>2.2: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pop &lt;- adegenet::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pop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“permanent” solution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pop(x)</a:t>
            </a:r>
            <a:endParaRPr lang="en-GB" dirty="0"/>
          </a:p>
          <a:p>
            <a:pPr lvl="1"/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68778"/>
            <a:ext cx="5151434" cy="1256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8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Help!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Package-level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endParaRPr lang="en-GB" sz="20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vignette(all = FALSE)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list vignettes from all *attached*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pkgs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en-GB" sz="2000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Function-level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help(“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search documentation for this package</a:t>
            </a:r>
            <a:endParaRPr lang="en-GB" sz="2000" dirty="0"/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same as above</a:t>
            </a:r>
            <a:endParaRPr lang="en-GB" sz="2000" dirty="0"/>
          </a:p>
          <a:p>
            <a:pPr lvl="1"/>
            <a:r>
              <a:rPr lang="en-GB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??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/>
              <a:t>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extensive search (including in unloaded packages)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plot.fn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searches for a specific version of a common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(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eg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lot)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example(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runs the example from the end of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fn’s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documentation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More</a:t>
            </a:r>
            <a:endParaRPr lang="en-GB" dirty="0" smtClean="0"/>
          </a:p>
          <a:p>
            <a:pPr lvl="1"/>
            <a:r>
              <a:rPr lang="en-GB" sz="2000" dirty="0" smtClean="0"/>
              <a:t>Tutorials</a:t>
            </a:r>
          </a:p>
          <a:p>
            <a:pPr lvl="2"/>
            <a:r>
              <a:rPr lang="en-GB" sz="1900" b="1" i="1" dirty="0" smtClean="0"/>
              <a:t>adegenet </a:t>
            </a:r>
            <a:r>
              <a:rPr lang="en-GB" sz="1900" b="1" dirty="0" smtClean="0"/>
              <a:t>(basics): </a:t>
            </a:r>
            <a:r>
              <a:rPr lang="en-GB" sz="1900" dirty="0">
                <a:hlinkClick r:id="rId3"/>
              </a:rPr>
              <a:t>http://</a:t>
            </a:r>
            <a:r>
              <a:rPr lang="en-GB" sz="1900" dirty="0" smtClean="0">
                <a:hlinkClick r:id="rId3"/>
              </a:rPr>
              <a:t>adegenet.r-forge.r-project.org/files/tutorial-basics.pdf</a:t>
            </a:r>
            <a:endParaRPr lang="en-GB" sz="1900" dirty="0" smtClean="0"/>
          </a:p>
          <a:p>
            <a:pPr lvl="2"/>
            <a:r>
              <a:rPr lang="en-GB" sz="1900" b="1" i="1" dirty="0"/>
              <a:t>adegenet </a:t>
            </a:r>
            <a:r>
              <a:rPr lang="en-GB" sz="1900" b="1" dirty="0" smtClean="0"/>
              <a:t>(DAPC): </a:t>
            </a:r>
            <a:r>
              <a:rPr lang="en-GB" sz="1900" dirty="0" smtClean="0">
                <a:hlinkClick r:id="rId4"/>
              </a:rPr>
              <a:t>http</a:t>
            </a:r>
            <a:r>
              <a:rPr lang="en-GB" sz="1900" dirty="0">
                <a:hlinkClick r:id="rId4"/>
              </a:rPr>
              <a:t>://</a:t>
            </a:r>
            <a:r>
              <a:rPr lang="en-GB" sz="1900" dirty="0" smtClean="0">
                <a:hlinkClick r:id="rId4"/>
              </a:rPr>
              <a:t>adegenet.r-forge.r-project.org/files/tutorial-dapc.pdf</a:t>
            </a:r>
            <a:endParaRPr lang="en-GB" sz="1900" dirty="0" smtClean="0"/>
          </a:p>
          <a:p>
            <a:pPr lvl="2"/>
            <a:r>
              <a:rPr lang="en-GB" sz="1900" b="1" i="1" dirty="0"/>
              <a:t>adegenet </a:t>
            </a:r>
            <a:r>
              <a:rPr lang="en-GB" sz="1900" b="1" dirty="0" smtClean="0"/>
              <a:t>(</a:t>
            </a:r>
            <a:r>
              <a:rPr lang="en-GB" sz="1900" b="1" dirty="0"/>
              <a:t>genomics): </a:t>
            </a:r>
            <a:r>
              <a:rPr lang="en-GB" sz="1900" dirty="0">
                <a:hlinkClick r:id="rId5"/>
              </a:rPr>
              <a:t>http://</a:t>
            </a:r>
            <a:r>
              <a:rPr lang="en-GB" sz="1900" dirty="0" smtClean="0">
                <a:hlinkClick r:id="rId5"/>
              </a:rPr>
              <a:t>adegenet.r-forge.r-project.org/files/tutorial-genomics.pdf</a:t>
            </a:r>
            <a:endParaRPr lang="en-GB" sz="1900" dirty="0" smtClean="0"/>
          </a:p>
          <a:p>
            <a:pPr lvl="2"/>
            <a:r>
              <a:rPr lang="en-GB" sz="1900" b="1" i="1" dirty="0" smtClean="0"/>
              <a:t>adegenet </a:t>
            </a:r>
            <a:r>
              <a:rPr lang="en-GB" sz="1900" b="1" dirty="0" smtClean="0"/>
              <a:t>(</a:t>
            </a:r>
            <a:r>
              <a:rPr lang="en-GB" sz="1900" b="1" dirty="0"/>
              <a:t>spatial-PCA): </a:t>
            </a:r>
            <a:r>
              <a:rPr lang="en-GB" sz="1900" dirty="0">
                <a:hlinkClick r:id="rId6"/>
              </a:rPr>
              <a:t>http://</a:t>
            </a:r>
            <a:r>
              <a:rPr lang="en-GB" sz="1900" dirty="0" smtClean="0">
                <a:hlinkClick r:id="rId6"/>
              </a:rPr>
              <a:t>adegenet.r-forge.r-project.org/files/tutorial-spca.pdf</a:t>
            </a:r>
            <a:endParaRPr lang="en-GB" sz="1900" dirty="0" smtClean="0"/>
          </a:p>
          <a:p>
            <a:pPr lvl="1"/>
            <a:r>
              <a:rPr lang="en-GB" sz="2000" dirty="0" smtClean="0"/>
              <a:t>Online resources </a:t>
            </a:r>
          </a:p>
          <a:p>
            <a:pPr lvl="2"/>
            <a:r>
              <a:rPr lang="en-GB" sz="1900" b="1" i="1" dirty="0" smtClean="0"/>
              <a:t>adegenet</a:t>
            </a:r>
            <a:r>
              <a:rPr lang="en-GB" sz="1900" b="1" dirty="0" smtClean="0"/>
              <a:t>: </a:t>
            </a:r>
            <a:r>
              <a:rPr lang="en-GB" sz="1900" dirty="0">
                <a:hlinkClick r:id="rId7"/>
              </a:rPr>
              <a:t>http://adegenet.r-forge.r-project.org</a:t>
            </a:r>
            <a:r>
              <a:rPr lang="en-GB" sz="1900" dirty="0" smtClean="0">
                <a:hlinkClick r:id="rId7"/>
              </a:rPr>
              <a:t>/</a:t>
            </a:r>
            <a:endParaRPr lang="en-GB" sz="1900" dirty="0" smtClean="0"/>
          </a:p>
          <a:p>
            <a:pPr lvl="1"/>
            <a:r>
              <a:rPr lang="en-GB" sz="2000" dirty="0" smtClean="0"/>
              <a:t>Forums &amp; mailing lists </a:t>
            </a:r>
          </a:p>
          <a:p>
            <a:pPr lvl="2"/>
            <a:r>
              <a:rPr lang="en-GB" sz="1900" b="1" i="1" dirty="0" smtClean="0"/>
              <a:t>adegenet</a:t>
            </a:r>
            <a:r>
              <a:rPr lang="en-GB" sz="1900" b="1" dirty="0" smtClean="0"/>
              <a:t>: </a:t>
            </a:r>
            <a:r>
              <a:rPr lang="en-GB" sz="1900" dirty="0" smtClean="0">
                <a:hlinkClick r:id="rId8"/>
              </a:rPr>
              <a:t>adegenet-forum@lists.r-forge.r-project.org</a:t>
            </a:r>
            <a:endParaRPr lang="en-GB" sz="1900" dirty="0" smtClean="0"/>
          </a:p>
          <a:p>
            <a:pPr lvl="2"/>
            <a:r>
              <a:rPr lang="en-GB" sz="2000" dirty="0" smtClean="0"/>
              <a:t>R-sig-</a:t>
            </a:r>
            <a:r>
              <a:rPr lang="en-GB" sz="2000" dirty="0" err="1" smtClean="0"/>
              <a:t>phylo</a:t>
            </a:r>
            <a:endParaRPr lang="en-GB" sz="2000" dirty="0" smtClean="0"/>
          </a:p>
          <a:p>
            <a:pPr lvl="2"/>
            <a:r>
              <a:rPr lang="en-GB" sz="2000" dirty="0" smtClean="0"/>
              <a:t>R-sig-genetics</a:t>
            </a:r>
          </a:p>
          <a:p>
            <a:pPr lvl="1"/>
            <a:r>
              <a:rPr lang="en-GB" sz="2000" dirty="0" smtClean="0"/>
              <a:t>Google </a:t>
            </a:r>
            <a:r>
              <a:rPr lang="en-GB" sz="2000" dirty="0"/>
              <a:t>&lt;3 </a:t>
            </a: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34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GB" sz="4000" dirty="0" smtClean="0">
                <a:solidFill>
                  <a:srgbClr val="FF0000"/>
                </a:solidFill>
                <a:latin typeface="+mj-lt"/>
              </a:rPr>
              <a:t>Errors</a:t>
            </a:r>
            <a:endParaRPr lang="en-GB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check the documentation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warnings()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prints errors if multiple errors generated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traceback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prints the calls that led to the error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debug(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a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one statement at a time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options(error = recover)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switches to browser mode where 					the error occurs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Silence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suppressWarnings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(x, silent = TRUE)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More:</a:t>
            </a:r>
          </a:p>
          <a:p>
            <a:pPr lvl="1"/>
            <a:r>
              <a:rPr lang="en-GB" dirty="0">
                <a:hlinkClick r:id="rId2"/>
              </a:rPr>
              <a:t>http://www.biostat.jhsph.edu/~</a:t>
            </a:r>
            <a:r>
              <a:rPr lang="en-GB" dirty="0" smtClean="0">
                <a:hlinkClick r:id="rId2"/>
              </a:rPr>
              <a:t>rpeng/docs/R-debug-tools.pdf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4693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519</TotalTime>
  <Words>1290</Words>
  <Application>Microsoft Office PowerPoint</Application>
  <PresentationFormat>On-screen Show (4:3)</PresentationFormat>
  <Paragraphs>255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Refresh-</vt:lpstr>
      <vt:lpstr>Outline</vt:lpstr>
      <vt:lpstr>Getting sta   ted</vt:lpstr>
      <vt:lpstr>Installing </vt:lpstr>
      <vt:lpstr>Modula- </vt:lpstr>
      <vt:lpstr>P   oblem solving</vt:lpstr>
      <vt:lpstr>Conflicts </vt:lpstr>
      <vt:lpstr>Help! </vt:lpstr>
      <vt:lpstr>Errors</vt:lpstr>
      <vt:lpstr>Objets d’       (data)</vt:lpstr>
      <vt:lpstr>Reading in data</vt:lpstr>
      <vt:lpstr>PowerPoint Presentation</vt:lpstr>
      <vt:lpstr>PowerPoint Presentation</vt:lpstr>
      <vt:lpstr>S4s &amp; accessors</vt:lpstr>
      <vt:lpstr>Commands to know</vt:lpstr>
      <vt:lpstr>Subsetting</vt:lpstr>
      <vt:lpstr>Logical operators</vt:lpstr>
      <vt:lpstr>Thank you!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Refresh-R</dc:title>
  <dc:creator>caitiecollins</dc:creator>
  <cp:lastModifiedBy>caitiecollins</cp:lastModifiedBy>
  <cp:revision>35</cp:revision>
  <dcterms:created xsi:type="dcterms:W3CDTF">2014-10-24T12:26:01Z</dcterms:created>
  <dcterms:modified xsi:type="dcterms:W3CDTF">2014-10-24T21:05:33Z</dcterms:modified>
</cp:coreProperties>
</file>