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271" r:id="rId4"/>
    <p:sldId id="282" r:id="rId5"/>
    <p:sldId id="259" r:id="rId6"/>
    <p:sldId id="278" r:id="rId7"/>
    <p:sldId id="283" r:id="rId8"/>
    <p:sldId id="273" r:id="rId9"/>
    <p:sldId id="261" r:id="rId10"/>
    <p:sldId id="262" r:id="rId11"/>
    <p:sldId id="263" r:id="rId12"/>
    <p:sldId id="280" r:id="rId13"/>
    <p:sldId id="279" r:id="rId14"/>
    <p:sldId id="264" r:id="rId15"/>
    <p:sldId id="274" r:id="rId16"/>
    <p:sldId id="266" r:id="rId17"/>
    <p:sldId id="267" r:id="rId18"/>
    <p:sldId id="276" r:id="rId19"/>
    <p:sldId id="268" r:id="rId20"/>
    <p:sldId id="269" r:id="rId21"/>
    <p:sldId id="270" r:id="rId22"/>
    <p:sldId id="285" r:id="rId23"/>
    <p:sldId id="286" r:id="rId24"/>
    <p:sldId id="287" r:id="rId25"/>
    <p:sldId id="284" r:id="rId26"/>
    <p:sldId id="288" r:id="rId27"/>
    <p:sldId id="281" r:id="rId2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16FB"/>
    <a:srgbClr val="3CD04A"/>
    <a:srgbClr val="FFFF00"/>
    <a:srgbClr val="3DCF63"/>
    <a:srgbClr val="EC5A20"/>
    <a:srgbClr val="E87824"/>
    <a:srgbClr val="C5CF3D"/>
    <a:srgbClr val="3EC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6" d="100"/>
          <a:sy n="66" d="100"/>
        </p:scale>
        <p:origin x="1280"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6E22FD0E-6028-4E77-BA68-802E1794474E}" type="datetime1">
              <a:rPr lang="en-US" altLang="en-US"/>
              <a:pPr>
                <a:defRPr/>
              </a:pPr>
              <a:t>2/2/2015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112" charset="0"/>
                <a:ea typeface="Geneva" pitchFamily="37" charset="-128"/>
                <a:cs typeface="Geneva" pitchFamily="3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C92129DC-D8F3-483C-921D-753CA3DC77D0}" type="slidenum">
              <a:rPr lang="en-US" altLang="en-US"/>
              <a:pPr>
                <a:defRPr/>
              </a:pPr>
              <a:t>‹#›</a:t>
            </a:fld>
            <a:endParaRPr lang="en-US" altLang="en-US"/>
          </a:p>
        </p:txBody>
      </p:sp>
    </p:spTree>
    <p:extLst>
      <p:ext uri="{BB962C8B-B14F-4D97-AF65-F5344CB8AC3E}">
        <p14:creationId xmlns:p14="http://schemas.microsoft.com/office/powerpoint/2010/main" val="1670948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CC03024-363F-44FC-9518-A5E577D6F315}" type="datetime1">
              <a:rPr lang="en-US" altLang="en-US"/>
              <a:pPr>
                <a:defRPr/>
              </a:pPr>
              <a:t>2/2/2015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112" charset="0"/>
                <a:ea typeface="Geneva" pitchFamily="37" charset="-128"/>
                <a:cs typeface="Geneva" pitchFamily="3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9174270-3E23-4132-A8FF-D8C616DEC908}" type="slidenum">
              <a:rPr lang="en-US" altLang="en-US"/>
              <a:pPr>
                <a:defRPr/>
              </a:pPr>
              <a:t>‹#›</a:t>
            </a:fld>
            <a:endParaRPr lang="en-US" altLang="en-US"/>
          </a:p>
        </p:txBody>
      </p:sp>
    </p:spTree>
    <p:extLst>
      <p:ext uri="{BB962C8B-B14F-4D97-AF65-F5344CB8AC3E}">
        <p14:creationId xmlns:p14="http://schemas.microsoft.com/office/powerpoint/2010/main" val="344994791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Geneva"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Geneva" pitchFamily="-65" charset="-128"/>
        <a:cs typeface="Geneva"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Geneva" charset="0"/>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E246BD-360A-4279-A9EE-EB0E40751915}" type="slidenum">
              <a:rPr lang="en-US" altLang="en-US">
                <a:latin typeface="Calibri" panose="020F0502020204030204" pitchFamily="34" charset="0"/>
              </a:rPr>
              <a:pPr/>
              <a:t>0</a:t>
            </a:fld>
            <a:endParaRPr lang="en-US" altLang="en-US">
              <a:latin typeface="Calibri" panose="020F0502020204030204" pitchFamily="34" charset="0"/>
            </a:endParaRPr>
          </a:p>
        </p:txBody>
      </p:sp>
    </p:spTree>
    <p:extLst>
      <p:ext uri="{BB962C8B-B14F-4D97-AF65-F5344CB8AC3E}">
        <p14:creationId xmlns:p14="http://schemas.microsoft.com/office/powerpoint/2010/main" val="264138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Geneva" charset="0"/>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34A93CA-D52F-4916-899C-EEABC9CC75BF}" type="slidenum">
              <a:rPr lang="en-US" altLang="en-US">
                <a:latin typeface="Calibri" panose="020F0502020204030204" pitchFamily="34" charset="0"/>
              </a:rPr>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121090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Geneva" charset="0"/>
              </a:rPr>
              <a:t>This slide was previously Slide 10. Previous bullets saved under:</a:t>
            </a:r>
          </a:p>
          <a:p>
            <a:endParaRPr lang="en-US" altLang="en-US" smtClean="0">
              <a:cs typeface="Geneva" charset="0"/>
            </a:endParaRPr>
          </a:p>
          <a:p>
            <a:r>
              <a:rPr lang="en-US" altLang="en-US" smtClean="0">
                <a:cs typeface="Geneva" charset="0"/>
              </a:rPr>
              <a:t>We adapt the technique to predict event occurrences in DAG-based workflows</a:t>
            </a:r>
          </a:p>
          <a:p>
            <a:r>
              <a:rPr lang="en-US" altLang="en-US" smtClean="0">
                <a:cs typeface="Geneva" charset="0"/>
              </a:rPr>
              <a:t>We model commonly occurring events (e.g., computation, communication, and idle resource instances) as ….</a:t>
            </a:r>
          </a:p>
          <a:p>
            <a:endParaRPr lang="en-US" altLang="en-US" smtClean="0">
              <a:cs typeface="Geneva" charset="0"/>
            </a:endParaRPr>
          </a:p>
          <a:p>
            <a:r>
              <a:rPr lang="en-US" altLang="en-US" smtClean="0">
                <a:cs typeface="Geneva" charset="0"/>
              </a:rPr>
              <a:t>PUT THE CREATIVE IDEA</a:t>
            </a:r>
          </a:p>
          <a:p>
            <a:endParaRPr lang="en-US" altLang="en-US" smtClean="0">
              <a:cs typeface="Geneva"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DB79BD3-7656-4269-A7DF-1CEFD15E22FC}"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993925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174270-3E23-4132-A8FF-D8C616DEC908}" type="slidenum">
              <a:rPr lang="en-US" altLang="en-US" smtClean="0"/>
              <a:pPr>
                <a:defRPr/>
              </a:pPr>
              <a:t>22</a:t>
            </a:fld>
            <a:endParaRPr lang="en-US" altLang="en-US"/>
          </a:p>
        </p:txBody>
      </p:sp>
    </p:spTree>
    <p:extLst>
      <p:ext uri="{BB962C8B-B14F-4D97-AF65-F5344CB8AC3E}">
        <p14:creationId xmlns:p14="http://schemas.microsoft.com/office/powerpoint/2010/main" val="47410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5851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D59E5986-E82D-4D3B-A9C8-0A24FE1E8AE1}" type="slidenum">
              <a:rPr lang="en-US" altLang="en-US"/>
              <a:pPr>
                <a:defRPr/>
              </a:pPr>
              <a:t>‹#›</a:t>
            </a:fld>
            <a:endParaRPr lang="en-US" altLang="en-US"/>
          </a:p>
        </p:txBody>
      </p:sp>
    </p:spTree>
    <p:extLst>
      <p:ext uri="{BB962C8B-B14F-4D97-AF65-F5344CB8AC3E}">
        <p14:creationId xmlns:p14="http://schemas.microsoft.com/office/powerpoint/2010/main" val="70890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3C81424D-386A-4C50-8A04-B4AC2EED5886}" type="slidenum">
              <a:rPr lang="en-US" altLang="en-US"/>
              <a:pPr>
                <a:defRPr/>
              </a:pPr>
              <a:t>‹#›</a:t>
            </a:fld>
            <a:endParaRPr lang="en-US" altLang="en-US"/>
          </a:p>
        </p:txBody>
      </p:sp>
    </p:spTree>
    <p:extLst>
      <p:ext uri="{BB962C8B-B14F-4D97-AF65-F5344CB8AC3E}">
        <p14:creationId xmlns:p14="http://schemas.microsoft.com/office/powerpoint/2010/main" val="296317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7577DBD3-7309-45C0-964D-B0D2DBEA5BC6}" type="slidenum">
              <a:rPr lang="en-US" altLang="en-US"/>
              <a:pPr>
                <a:defRPr/>
              </a:pPr>
              <a:t>‹#›</a:t>
            </a:fld>
            <a:endParaRPr lang="en-US" altLang="en-US"/>
          </a:p>
        </p:txBody>
      </p:sp>
    </p:spTree>
    <p:extLst>
      <p:ext uri="{BB962C8B-B14F-4D97-AF65-F5344CB8AC3E}">
        <p14:creationId xmlns:p14="http://schemas.microsoft.com/office/powerpoint/2010/main" val="306314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normAutofit/>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F5108D5C-5791-4A31-8F34-7A3B4C7C329C}" type="slidenum">
              <a:rPr lang="en-US" altLang="en-US"/>
              <a:pPr>
                <a:defRPr/>
              </a:pPr>
              <a:t>‹#›</a:t>
            </a:fld>
            <a:endParaRPr lang="en-US" altLang="en-US"/>
          </a:p>
        </p:txBody>
      </p:sp>
    </p:spTree>
    <p:extLst>
      <p:ext uri="{BB962C8B-B14F-4D97-AF65-F5344CB8AC3E}">
        <p14:creationId xmlns:p14="http://schemas.microsoft.com/office/powerpoint/2010/main" val="319866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4"/>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4"/>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6"/>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5D9FA5E1-D78E-4CF1-A258-CF6C56A16397}" type="slidenum">
              <a:rPr lang="en-US" altLang="en-US"/>
              <a:pPr>
                <a:defRPr/>
              </a:pPr>
              <a:t>‹#›</a:t>
            </a:fld>
            <a:endParaRPr lang="en-US" altLang="en-US"/>
          </a:p>
        </p:txBody>
      </p:sp>
    </p:spTree>
    <p:extLst>
      <p:ext uri="{BB962C8B-B14F-4D97-AF65-F5344CB8AC3E}">
        <p14:creationId xmlns:p14="http://schemas.microsoft.com/office/powerpoint/2010/main" val="4182378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4"/>
            <a:ext cx="4040188" cy="1031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43004"/>
            <a:ext cx="4041775" cy="1031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8"/>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ED5BEE1D-233F-4899-B467-65FAE8FB4C73}" type="slidenum">
              <a:rPr lang="en-US" altLang="en-US"/>
              <a:pPr>
                <a:defRPr/>
              </a:pPr>
              <a:t>‹#›</a:t>
            </a:fld>
            <a:endParaRPr lang="en-US" altLang="en-US"/>
          </a:p>
        </p:txBody>
      </p:sp>
    </p:spTree>
    <p:extLst>
      <p:ext uri="{BB962C8B-B14F-4D97-AF65-F5344CB8AC3E}">
        <p14:creationId xmlns:p14="http://schemas.microsoft.com/office/powerpoint/2010/main" val="265676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569D699C-4455-4FDA-AC77-3589047757DE}" type="slidenum">
              <a:rPr lang="en-US" altLang="en-US"/>
              <a:pPr>
                <a:defRPr/>
              </a:pPr>
              <a:t>‹#›</a:t>
            </a:fld>
            <a:endParaRPr lang="en-US" altLang="en-US"/>
          </a:p>
        </p:txBody>
      </p:sp>
    </p:spTree>
    <p:extLst>
      <p:ext uri="{BB962C8B-B14F-4D97-AF65-F5344CB8AC3E}">
        <p14:creationId xmlns:p14="http://schemas.microsoft.com/office/powerpoint/2010/main" val="309619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AF5BF1E6-CFCE-4F95-A565-005F2D31FC53}" type="slidenum">
              <a:rPr lang="en-US" altLang="en-US"/>
              <a:pPr>
                <a:defRPr/>
              </a:pPr>
              <a:t>‹#›</a:t>
            </a:fld>
            <a:endParaRPr lang="en-US" altLang="en-US"/>
          </a:p>
        </p:txBody>
      </p:sp>
    </p:spTree>
    <p:extLst>
      <p:ext uri="{BB962C8B-B14F-4D97-AF65-F5344CB8AC3E}">
        <p14:creationId xmlns:p14="http://schemas.microsoft.com/office/powerpoint/2010/main" val="192327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9715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2514604"/>
            <a:ext cx="3008313" cy="3611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6"/>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389497EB-DDF1-4FAC-8E0B-6FC1589FF9B1}" type="slidenum">
              <a:rPr lang="en-US" altLang="en-US"/>
              <a:pPr>
                <a:defRPr/>
              </a:pPr>
              <a:t>‹#›</a:t>
            </a:fld>
            <a:endParaRPr lang="en-US" altLang="en-US"/>
          </a:p>
        </p:txBody>
      </p:sp>
    </p:spTree>
    <p:extLst>
      <p:ext uri="{BB962C8B-B14F-4D97-AF65-F5344CB8AC3E}">
        <p14:creationId xmlns:p14="http://schemas.microsoft.com/office/powerpoint/2010/main" val="388489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6"/>
          <p:cNvSpPr>
            <a:spLocks noGrp="1"/>
          </p:cNvSpPr>
          <p:nvPr>
            <p:ph type="sldNum" sz="quarter" idx="10"/>
          </p:nvPr>
        </p:nvSpPr>
        <p:spPr/>
        <p:txBody>
          <a:bodyPr/>
          <a:lstStyle>
            <a:lvl1pPr>
              <a:defRPr smtClean="0">
                <a:latin typeface="Helvetica Neue" charset="0"/>
                <a:ea typeface="MS PGothic" panose="020B0600070205080204" pitchFamily="34" charset="-128"/>
              </a:defRPr>
            </a:lvl1pPr>
          </a:lstStyle>
          <a:p>
            <a:pPr>
              <a:defRPr/>
            </a:pPr>
            <a:fld id="{70D715C7-D95A-4A78-9400-D079236C5384}" type="slidenum">
              <a:rPr lang="en-US" altLang="en-US"/>
              <a:pPr>
                <a:defRPr/>
              </a:pPr>
              <a:t>‹#›</a:t>
            </a:fld>
            <a:endParaRPr lang="en-US" altLang="en-US"/>
          </a:p>
        </p:txBody>
      </p:sp>
    </p:spTree>
    <p:extLst>
      <p:ext uri="{BB962C8B-B14F-4D97-AF65-F5344CB8AC3E}">
        <p14:creationId xmlns:p14="http://schemas.microsoft.com/office/powerpoint/2010/main" val="250412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8382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9812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tx2"/>
                </a:solidFill>
                <a:latin typeface="Calibri" pitchFamily="-1" charset="0"/>
                <a:ea typeface="ＭＳ Ｐゴシック" pitchFamily="-1" charset="-128"/>
                <a:cs typeface="+mn-cs"/>
              </a:defRPr>
            </a:lvl1pPr>
          </a:lstStyle>
          <a:p>
            <a:pPr>
              <a:defRPr/>
            </a:pPr>
            <a:r>
              <a:rPr lang="en-US" altLang="en-US"/>
              <a:t>1</a:t>
            </a:r>
          </a:p>
        </p:txBody>
      </p:sp>
    </p:spTree>
  </p:cSld>
  <p:clrMap bg1="lt1" tx1="dk1" bg2="lt2" tx2="dk2" accent1="accent1" accent2="accent2" accent3="accent3" accent4="accent4" accent5="accent5" accent6="accent6" hlink="hlink" folHlink="folHlink"/>
  <p:sldLayoutIdLst>
    <p:sldLayoutId id="2147485827" r:id="rId1"/>
    <p:sldLayoutId id="2147485828" r:id="rId2"/>
    <p:sldLayoutId id="2147485829" r:id="rId3"/>
    <p:sldLayoutId id="2147485830" r:id="rId4"/>
    <p:sldLayoutId id="2147485831" r:id="rId5"/>
    <p:sldLayoutId id="2147485832" r:id="rId6"/>
    <p:sldLayoutId id="2147485833" r:id="rId7"/>
    <p:sldLayoutId id="2147485834" r:id="rId8"/>
    <p:sldLayoutId id="2147485835" r:id="rId9"/>
    <p:sldLayoutId id="2147485836" r:id="rId10"/>
    <p:sldLayoutId id="2147485837" r:id="rId11"/>
  </p:sldLayoutIdLst>
  <p:hf hdr="0" ftr="0" dt="0"/>
  <p:txStyles>
    <p:titleStyle>
      <a:lvl1pPr algn="ctr" defTabSz="457200" rtl="0" eaLnBrk="0" fontAlgn="base" hangingPunct="0">
        <a:spcBef>
          <a:spcPct val="0"/>
        </a:spcBef>
        <a:spcAft>
          <a:spcPct val="0"/>
        </a:spcAft>
        <a:defRPr sz="3200" kern="1200">
          <a:solidFill>
            <a:srgbClr val="000090"/>
          </a:solidFill>
          <a:latin typeface="+mn-lt"/>
          <a:ea typeface="MS PGothic" panose="020B0600070205080204" pitchFamily="34" charset="-128"/>
          <a:cs typeface="Geneva" pitchFamily="-65" charset="-128"/>
        </a:defRPr>
      </a:lvl1pPr>
      <a:lvl2pPr algn="ctr" defTabSz="457200" rtl="0" eaLnBrk="0" fontAlgn="base" hangingPunct="0">
        <a:spcBef>
          <a:spcPct val="0"/>
        </a:spcBef>
        <a:spcAft>
          <a:spcPct val="0"/>
        </a:spcAft>
        <a:defRPr sz="3200">
          <a:solidFill>
            <a:srgbClr val="000090"/>
          </a:solidFill>
          <a:latin typeface="Calibri" pitchFamily="-1" charset="0"/>
          <a:ea typeface="MS PGothic" panose="020B0600070205080204" pitchFamily="34" charset="-128"/>
          <a:cs typeface="Geneva" pitchFamily="-65" charset="-128"/>
        </a:defRPr>
      </a:lvl2pPr>
      <a:lvl3pPr algn="ctr" defTabSz="457200" rtl="0" eaLnBrk="0" fontAlgn="base" hangingPunct="0">
        <a:spcBef>
          <a:spcPct val="0"/>
        </a:spcBef>
        <a:spcAft>
          <a:spcPct val="0"/>
        </a:spcAft>
        <a:defRPr sz="3200">
          <a:solidFill>
            <a:srgbClr val="000090"/>
          </a:solidFill>
          <a:latin typeface="Calibri" pitchFamily="-1" charset="0"/>
          <a:ea typeface="MS PGothic" panose="020B0600070205080204" pitchFamily="34" charset="-128"/>
          <a:cs typeface="Geneva" pitchFamily="-65" charset="-128"/>
        </a:defRPr>
      </a:lvl3pPr>
      <a:lvl4pPr algn="ctr" defTabSz="457200" rtl="0" eaLnBrk="0" fontAlgn="base" hangingPunct="0">
        <a:spcBef>
          <a:spcPct val="0"/>
        </a:spcBef>
        <a:spcAft>
          <a:spcPct val="0"/>
        </a:spcAft>
        <a:defRPr sz="3200">
          <a:solidFill>
            <a:srgbClr val="000090"/>
          </a:solidFill>
          <a:latin typeface="Calibri" pitchFamily="-1" charset="0"/>
          <a:ea typeface="MS PGothic" panose="020B0600070205080204" pitchFamily="34" charset="-128"/>
          <a:cs typeface="Geneva" pitchFamily="-65" charset="-128"/>
        </a:defRPr>
      </a:lvl4pPr>
      <a:lvl5pPr algn="ctr" defTabSz="457200" rtl="0" eaLnBrk="0" fontAlgn="base" hangingPunct="0">
        <a:spcBef>
          <a:spcPct val="0"/>
        </a:spcBef>
        <a:spcAft>
          <a:spcPct val="0"/>
        </a:spcAft>
        <a:defRPr sz="3200">
          <a:solidFill>
            <a:srgbClr val="000090"/>
          </a:solidFill>
          <a:latin typeface="Calibri" pitchFamily="-1" charset="0"/>
          <a:ea typeface="MS PGothic" panose="020B0600070205080204" pitchFamily="34"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p:titleStyle>
    <p:bodyStyle>
      <a:lvl1pPr marL="342900" indent="-342900" algn="l" defTabSz="457200" rtl="0" eaLnBrk="0" fontAlgn="base" hangingPunct="0">
        <a:spcBef>
          <a:spcPct val="20000"/>
        </a:spcBef>
        <a:spcAft>
          <a:spcPct val="0"/>
        </a:spcAft>
        <a:buSzPct val="120000"/>
        <a:buFont typeface="Arial" panose="020B0604020202020204" pitchFamily="34" charset="0"/>
        <a:buChar char="•"/>
        <a:defRPr sz="2400" kern="1200">
          <a:solidFill>
            <a:schemeClr val="tx1"/>
          </a:solidFill>
          <a:latin typeface="+mn-lt"/>
          <a:ea typeface="MS PGothic" panose="020B0600070205080204" pitchFamily="34" charset="-128"/>
          <a:cs typeface="Geneva" pitchFamily="-65" charset="-128"/>
        </a:defRPr>
      </a:lvl1pPr>
      <a:lvl2pPr marL="742950" indent="-285750" algn="l"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Geneva" pitchFamily="-65" charset="-128"/>
          <a:cs typeface="Geneva" charset="0"/>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ヒラギノ角ゴ Pro W3" charset="-128"/>
          <a:cs typeface="ヒラギノ角ゴ Pro W3"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ヒラギノ角ゴ Pro W3" charset="-128"/>
          <a:cs typeface="ヒラギノ角ゴ Pro W3" charset="0"/>
        </a:defRPr>
      </a:lvl4pPr>
      <a:lvl5pPr marL="20574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ヒラギノ角ゴ Pro W3"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1371600" y="3962400"/>
            <a:ext cx="6400800" cy="1371600"/>
          </a:xfrm>
        </p:spPr>
        <p:txBody>
          <a:bodyPr/>
          <a:lstStyle/>
          <a:p>
            <a:pPr eaLnBrk="1" hangingPunct="1"/>
            <a:r>
              <a:rPr lang="en-US" altLang="en-US" b="1" smtClean="0">
                <a:solidFill>
                  <a:srgbClr val="1F497D"/>
                </a:solidFill>
                <a:cs typeface="Geneva" charset="0"/>
              </a:rPr>
              <a:t>Ryan McKenna, Vivek K. Pallipuram, </a:t>
            </a:r>
          </a:p>
          <a:p>
            <a:pPr eaLnBrk="1" hangingPunct="1"/>
            <a:r>
              <a:rPr lang="en-US" altLang="en-US" b="1" smtClean="0">
                <a:solidFill>
                  <a:srgbClr val="1F497D"/>
                </a:solidFill>
                <a:cs typeface="Geneva" charset="0"/>
              </a:rPr>
              <a:t>And Michela Taufer</a:t>
            </a:r>
          </a:p>
          <a:p>
            <a:pPr eaLnBrk="1" hangingPunct="1"/>
            <a:r>
              <a:rPr lang="en-US" altLang="en-US" smtClean="0">
                <a:solidFill>
                  <a:srgbClr val="1F497D"/>
                </a:solidFill>
                <a:cs typeface="Geneva" charset="0"/>
              </a:rPr>
              <a:t>Global Computing Lab</a:t>
            </a:r>
          </a:p>
          <a:p>
            <a:pPr eaLnBrk="1" hangingPunct="1"/>
            <a:r>
              <a:rPr lang="en-US" altLang="en-US" smtClean="0">
                <a:solidFill>
                  <a:srgbClr val="1F497D"/>
                </a:solidFill>
                <a:cs typeface="Geneva" charset="0"/>
              </a:rPr>
              <a:t>Computer and Information Sciences</a:t>
            </a:r>
          </a:p>
          <a:p>
            <a:pPr eaLnBrk="1" hangingPunct="1"/>
            <a:r>
              <a:rPr lang="en-US" altLang="en-US" smtClean="0">
                <a:solidFill>
                  <a:srgbClr val="1F497D"/>
                </a:solidFill>
                <a:cs typeface="Geneva" charset="0"/>
              </a:rPr>
              <a:t>University of Delaware</a:t>
            </a:r>
          </a:p>
        </p:txBody>
      </p:sp>
      <p:sp>
        <p:nvSpPr>
          <p:cNvPr id="15363" name="Title 1"/>
          <p:cNvSpPr txBox="1">
            <a:spLocks/>
          </p:cNvSpPr>
          <p:nvPr/>
        </p:nvSpPr>
        <p:spPr bwMode="auto">
          <a:xfrm>
            <a:off x="806450" y="1447800"/>
            <a:ext cx="77724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ctr" eaLnBrk="1" hangingPunct="1">
              <a:spcBef>
                <a:spcPct val="0"/>
              </a:spcBef>
              <a:buSzTx/>
              <a:buFontTx/>
              <a:buNone/>
            </a:pPr>
            <a:r>
              <a:rPr lang="en-US" altLang="en-US" sz="3200" b="1">
                <a:solidFill>
                  <a:srgbClr val="1F497D"/>
                </a:solidFill>
              </a:rPr>
              <a:t>Applying Frequency Analysis Techniques to Predict Extreme Weather Conditions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cs typeface="Geneva" charset="0"/>
              </a:rPr>
              <a:t>Defining Extreme Weather Conditions</a:t>
            </a:r>
          </a:p>
        </p:txBody>
      </p:sp>
      <p:sp>
        <p:nvSpPr>
          <p:cNvPr id="28675" name="Content Placeholder 2"/>
          <p:cNvSpPr>
            <a:spLocks noGrp="1"/>
          </p:cNvSpPr>
          <p:nvPr>
            <p:ph idx="1"/>
          </p:nvPr>
        </p:nvSpPr>
        <p:spPr/>
        <p:txBody>
          <a:bodyPr/>
          <a:lstStyle/>
          <a:p>
            <a:r>
              <a:rPr lang="en-US" altLang="en-US" smtClean="0">
                <a:cs typeface="Geneva" charset="0"/>
              </a:rPr>
              <a:t>We are interested in predicting events such as abnormal rainfall, low/high pressure,  and extreme temperature within a specified region</a:t>
            </a:r>
          </a:p>
          <a:p>
            <a:r>
              <a:rPr lang="en-US" altLang="en-US" smtClean="0">
                <a:cs typeface="Geneva" charset="0"/>
              </a:rPr>
              <a:t>Example of extreme weather condition can be the temperature that is above or below a certain predetermined threshold</a:t>
            </a:r>
          </a:p>
          <a:p>
            <a:pPr lvl="1"/>
            <a:r>
              <a:rPr lang="en-US" altLang="en-US" smtClean="0">
                <a:ea typeface="Geneva" charset="0"/>
              </a:rPr>
              <a:t>This threshold is determined from historical data</a:t>
            </a:r>
          </a:p>
          <a:p>
            <a:pPr lvl="1"/>
            <a:r>
              <a:rPr lang="en-US" altLang="en-US" smtClean="0">
                <a:ea typeface="Geneva" charset="0"/>
              </a:rPr>
              <a:t>This threshold is a function of time period (e.g., day time, month, season)</a:t>
            </a:r>
          </a:p>
        </p:txBody>
      </p:sp>
      <p:sp>
        <p:nvSpPr>
          <p:cNvPr id="286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332C4002-B85C-4AE2-BA81-EEF3C83BCF0E}" type="slidenum">
              <a:rPr lang="en-US" altLang="en-US" sz="1200">
                <a:solidFill>
                  <a:schemeClr val="tx2"/>
                </a:solidFill>
                <a:latin typeface="Helvetica Neue" charset="0"/>
              </a:rPr>
              <a:pPr>
                <a:spcBef>
                  <a:spcPct val="0"/>
                </a:spcBef>
                <a:buSzTx/>
                <a:buFontTx/>
                <a:buNone/>
              </a:pPr>
              <a:t>9</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838200"/>
            <a:ext cx="8229600" cy="838200"/>
          </a:xfrm>
        </p:spPr>
        <p:txBody>
          <a:bodyPr/>
          <a:lstStyle/>
          <a:p>
            <a:r>
              <a:rPr lang="en-US" altLang="en-US" smtClean="0">
                <a:cs typeface="Geneva" charset="0"/>
              </a:rPr>
              <a:t>Defining Regions of Interest	</a:t>
            </a:r>
          </a:p>
        </p:txBody>
      </p:sp>
      <p:sp>
        <p:nvSpPr>
          <p:cNvPr id="296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8C362FE0-BCC8-4C50-96DF-AE9CA47A1504}" type="slidenum">
              <a:rPr lang="en-US" altLang="en-US" sz="1200">
                <a:solidFill>
                  <a:schemeClr val="tx2"/>
                </a:solidFill>
                <a:latin typeface="Helvetica Neue" charset="0"/>
              </a:rPr>
              <a:pPr>
                <a:spcBef>
                  <a:spcPct val="0"/>
                </a:spcBef>
                <a:buSzTx/>
                <a:buFontTx/>
                <a:buNone/>
              </a:pPr>
              <a:t>10</a:t>
            </a:fld>
            <a:endParaRPr lang="en-US" altLang="en-US" sz="1200">
              <a:solidFill>
                <a:schemeClr val="tx2"/>
              </a:solidFill>
              <a:latin typeface="Helvetica Neue" charset="0"/>
            </a:endParaRPr>
          </a:p>
        </p:txBody>
      </p:sp>
      <p:sp>
        <p:nvSpPr>
          <p:cNvPr id="29700" name="AutoShape 2" descr="Inline image 1"/>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endParaRPr lang="en-US" altLang="en-US" sz="1800">
              <a:latin typeface="Arial" panose="020B0604020202020204" pitchFamily="34" charset="0"/>
            </a:endParaRPr>
          </a:p>
        </p:txBody>
      </p:sp>
      <p:sp>
        <p:nvSpPr>
          <p:cNvPr id="23558" name="Rectangle 5"/>
          <p:cNvSpPr>
            <a:spLocks noChangeArrowheads="1"/>
          </p:cNvSpPr>
          <p:nvPr/>
        </p:nvSpPr>
        <p:spPr bwMode="auto">
          <a:xfrm>
            <a:off x="609600" y="4800600"/>
            <a:ext cx="3886200" cy="1784350"/>
          </a:xfrm>
          <a:prstGeom prst="rect">
            <a:avLst/>
          </a:prstGeom>
          <a:noFill/>
          <a:ln>
            <a:noFill/>
          </a:ln>
          <a:extLst>
            <a:ext uri="{909E8E84-426E-40dd-AFC4-6F175D3DCCD1}"/>
            <a:ext uri="{91240B29-F687-4f45-9708-019B960494DF}"/>
          </a:extLst>
        </p:spPr>
        <p:txBody>
          <a:bodyPr>
            <a:spAutoFit/>
          </a:bodyPr>
          <a:lstStyle/>
          <a:p>
            <a:pPr marL="342900" lvl="1" indent="-342900">
              <a:buSzPct val="120000"/>
              <a:buFont typeface="Arial" charset="0"/>
              <a:buChar char="•"/>
              <a:defRPr/>
            </a:pPr>
            <a:r>
              <a:rPr lang="en-US" sz="2200" dirty="0">
                <a:latin typeface="+mn-lt"/>
                <a:ea typeface="MS PGothic" charset="0"/>
                <a:cs typeface="MS PGothic" charset="0"/>
              </a:rPr>
              <a:t>Regions can be also chosen to focus on specific areas including but not limited to coastline, desert, mountain range, etc. </a:t>
            </a:r>
            <a:r>
              <a:rPr lang="en-US" sz="2200" dirty="0" smtClean="0">
                <a:latin typeface="+mn-lt"/>
                <a:ea typeface="MS PGothic" charset="0"/>
                <a:cs typeface="MS PGothic" charset="0"/>
              </a:rPr>
              <a:t>(Future work)</a:t>
            </a:r>
            <a:endParaRPr lang="en-US" sz="2200" dirty="0">
              <a:latin typeface="+mn-lt"/>
              <a:ea typeface="MS PGothic" charset="0"/>
              <a:cs typeface="MS PGothic" charset="0"/>
            </a:endParaRPr>
          </a:p>
        </p:txBody>
      </p:sp>
      <p:sp>
        <p:nvSpPr>
          <p:cNvPr id="23560" name="Rectangle 2"/>
          <p:cNvSpPr>
            <a:spLocks noChangeArrowheads="1"/>
          </p:cNvSpPr>
          <p:nvPr/>
        </p:nvSpPr>
        <p:spPr bwMode="auto">
          <a:xfrm>
            <a:off x="4376738" y="1870075"/>
            <a:ext cx="3979862" cy="2124075"/>
          </a:xfrm>
          <a:prstGeom prst="rect">
            <a:avLst/>
          </a:prstGeom>
          <a:noFill/>
          <a:ln>
            <a:noFill/>
          </a:ln>
          <a:extLst>
            <a:ext uri="{909E8E84-426E-40dd-AFC4-6F175D3DCCD1}"/>
            <a:ext uri="{91240B29-F687-4f45-9708-019B960494DF}"/>
          </a:extLst>
        </p:spPr>
        <p:txBody>
          <a:bodyPr>
            <a:spAutoFit/>
          </a:bodyPr>
          <a:lstStyle/>
          <a:p>
            <a:pPr marL="339725" lvl="1" indent="-163513">
              <a:buSzPct val="120000"/>
              <a:buFont typeface="Arial" charset="0"/>
              <a:buChar char="•"/>
              <a:defRPr/>
            </a:pPr>
            <a:r>
              <a:rPr lang="en-US" sz="2200" dirty="0">
                <a:latin typeface="+mn-lt"/>
                <a:ea typeface="MS PGothic" charset="0"/>
                <a:cs typeface="MS PGothic" charset="0"/>
              </a:rPr>
              <a:t>Regions are supplied by the user through a clickable interface</a:t>
            </a:r>
          </a:p>
          <a:p>
            <a:pPr marL="796925" lvl="2" indent="-163513">
              <a:buSzPct val="120000"/>
              <a:buFont typeface="Arial" charset="0"/>
              <a:buChar char="•"/>
              <a:defRPr/>
            </a:pPr>
            <a:r>
              <a:rPr lang="en-US" sz="2200" dirty="0">
                <a:latin typeface="+mn-lt"/>
                <a:ea typeface="MS PGothic" charset="0"/>
                <a:cs typeface="MS PGothic" charset="0"/>
              </a:rPr>
              <a:t>Example: a geographical region is determined from ANY convex polygon</a:t>
            </a:r>
          </a:p>
        </p:txBody>
      </p:sp>
      <p:pic>
        <p:nvPicPr>
          <p:cNvPr id="2" name="Picture 1"/>
          <p:cNvPicPr>
            <a:picLocks noChangeAspect="1"/>
          </p:cNvPicPr>
          <p:nvPr/>
        </p:nvPicPr>
        <p:blipFill>
          <a:blip r:embed="rId2"/>
          <a:stretch>
            <a:fillRect/>
          </a:stretch>
        </p:blipFill>
        <p:spPr>
          <a:xfrm>
            <a:off x="838200" y="1870075"/>
            <a:ext cx="3028950" cy="23050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066" y="3888350"/>
            <a:ext cx="3534082" cy="265056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cs typeface="Geneva" charset="0"/>
              </a:rPr>
              <a:t>Defining Regions of Interest	</a:t>
            </a:r>
          </a:p>
        </p:txBody>
      </p:sp>
      <p:sp>
        <p:nvSpPr>
          <p:cNvPr id="30723" name="Content Placeholder 2"/>
          <p:cNvSpPr>
            <a:spLocks noGrp="1"/>
          </p:cNvSpPr>
          <p:nvPr>
            <p:ph idx="1"/>
          </p:nvPr>
        </p:nvSpPr>
        <p:spPr>
          <a:xfrm>
            <a:off x="457200" y="1828800"/>
            <a:ext cx="8077200" cy="1981200"/>
          </a:xfrm>
        </p:spPr>
        <p:txBody>
          <a:bodyPr/>
          <a:lstStyle/>
          <a:p>
            <a:r>
              <a:rPr lang="en-US" altLang="en-US" dirty="0" smtClean="0">
                <a:cs typeface="Geneva" charset="0"/>
              </a:rPr>
              <a:t>The selection of a region can be integrated with Google maps</a:t>
            </a:r>
          </a:p>
          <a:p>
            <a:pPr lvl="1"/>
            <a:r>
              <a:rPr lang="en-US" altLang="en-US" sz="2400" dirty="0" smtClean="0">
                <a:ea typeface="Geneva" charset="0"/>
              </a:rPr>
              <a:t>Interact with map showing terrain</a:t>
            </a:r>
          </a:p>
        </p:txBody>
      </p:sp>
      <p:sp>
        <p:nvSpPr>
          <p:cNvPr id="307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AD0783C2-0895-4C53-866D-DEA8C426CE06}" type="slidenum">
              <a:rPr lang="en-US" altLang="en-US" sz="1200">
                <a:solidFill>
                  <a:schemeClr val="tx2"/>
                </a:solidFill>
                <a:latin typeface="Helvetica Neue" charset="0"/>
              </a:rPr>
              <a:pPr>
                <a:spcBef>
                  <a:spcPct val="0"/>
                </a:spcBef>
                <a:buSzTx/>
                <a:buFontTx/>
                <a:buNone/>
              </a:pPr>
              <a:t>11</a:t>
            </a:fld>
            <a:endParaRPr lang="en-US" altLang="en-US" sz="1200">
              <a:solidFill>
                <a:schemeClr val="tx2"/>
              </a:solidFill>
              <a:latin typeface="Helvetica Neue" charset="0"/>
            </a:endParaRPr>
          </a:p>
        </p:txBody>
      </p:sp>
      <p:pic>
        <p:nvPicPr>
          <p:cNvPr id="30725" name="Picture 6" descr="Map of Mex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17875"/>
            <a:ext cx="56388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cs typeface="Geneva" charset="0"/>
              </a:rPr>
              <a:t>Sampling Granularity</a:t>
            </a:r>
          </a:p>
        </p:txBody>
      </p:sp>
      <p:sp>
        <p:nvSpPr>
          <p:cNvPr id="31747" name="Content Placeholder 2"/>
          <p:cNvSpPr>
            <a:spLocks noGrp="1"/>
          </p:cNvSpPr>
          <p:nvPr>
            <p:ph idx="1"/>
          </p:nvPr>
        </p:nvSpPr>
        <p:spPr/>
        <p:txBody>
          <a:bodyPr/>
          <a:lstStyle/>
          <a:p>
            <a:r>
              <a:rPr lang="en-US" altLang="en-US" dirty="0" smtClean="0">
                <a:cs typeface="Geneva" charset="0"/>
              </a:rPr>
              <a:t>Datasets can include different granularities from annual or monthly to weekly or daily</a:t>
            </a:r>
          </a:p>
          <a:p>
            <a:pPr lvl="1"/>
            <a:r>
              <a:rPr lang="en-US" altLang="en-US" dirty="0" smtClean="0">
                <a:ea typeface="MS PGothic" panose="020B0600070205080204" pitchFamily="34" charset="-128"/>
              </a:rPr>
              <a:t>Currently we work on monthly data, but daily data would be ideal</a:t>
            </a:r>
          </a:p>
          <a:p>
            <a:r>
              <a:rPr lang="en-US" altLang="en-US" dirty="0" smtClean="0">
                <a:cs typeface="Geneva" charset="0"/>
              </a:rPr>
              <a:t>Frequency analysis can make more accurate predictions with finer grained data</a:t>
            </a:r>
          </a:p>
        </p:txBody>
      </p:sp>
      <p:sp>
        <p:nvSpPr>
          <p:cNvPr id="317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4195EE4D-1697-4150-BE9E-6BEC64250BC5}" type="slidenum">
              <a:rPr lang="en-US" altLang="en-US" sz="1200">
                <a:solidFill>
                  <a:schemeClr val="tx2"/>
                </a:solidFill>
                <a:latin typeface="Helvetica Neue" charset="0"/>
              </a:rPr>
              <a:pPr>
                <a:spcBef>
                  <a:spcPct val="0"/>
                </a:spcBef>
                <a:buSzTx/>
                <a:buFontTx/>
                <a:buNone/>
              </a:pPr>
              <a:t>12</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cs typeface="Geneva" charset="0"/>
              </a:rPr>
              <a:t>Snapshot of Current Dataset</a:t>
            </a:r>
          </a:p>
        </p:txBody>
      </p:sp>
      <p:sp>
        <p:nvSpPr>
          <p:cNvPr id="32771" name="Content Placeholder 2"/>
          <p:cNvSpPr>
            <a:spLocks noGrp="1"/>
          </p:cNvSpPr>
          <p:nvPr>
            <p:ph idx="1"/>
          </p:nvPr>
        </p:nvSpPr>
        <p:spPr>
          <a:xfrm>
            <a:off x="457200" y="2027238"/>
            <a:ext cx="3352800" cy="4191000"/>
          </a:xfrm>
        </p:spPr>
        <p:txBody>
          <a:bodyPr/>
          <a:lstStyle/>
          <a:p>
            <a:r>
              <a:rPr lang="en-US" altLang="en-US" dirty="0" smtClean="0">
                <a:cs typeface="Geneva" charset="0"/>
              </a:rPr>
              <a:t>Matrix of temperatures indexed by normalized coordinates</a:t>
            </a:r>
          </a:p>
          <a:p>
            <a:r>
              <a:rPr lang="en-US" altLang="en-US" dirty="0" smtClean="0">
                <a:cs typeface="Geneva" charset="0"/>
              </a:rPr>
              <a:t>Temperatures are in Celsius</a:t>
            </a:r>
          </a:p>
          <a:p>
            <a:r>
              <a:rPr lang="en-US" altLang="en-US" dirty="0" smtClean="0">
                <a:cs typeface="Geneva" charset="0"/>
              </a:rPr>
              <a:t>One set of measurements for each month between </a:t>
            </a:r>
            <a:r>
              <a:rPr lang="en-US" altLang="en-US" dirty="0" smtClean="0">
                <a:cs typeface="Geneva" charset="0"/>
              </a:rPr>
              <a:t>2001-2010</a:t>
            </a:r>
            <a:endParaRPr lang="en-US" altLang="en-US" dirty="0" smtClean="0">
              <a:cs typeface="Geneva" charset="0"/>
            </a:endParaRPr>
          </a:p>
        </p:txBody>
      </p:sp>
      <p:sp>
        <p:nvSpPr>
          <p:cNvPr id="327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8F1F8BAE-5EFE-4B96-89C4-396AE90BD346}" type="slidenum">
              <a:rPr lang="en-US" altLang="en-US" sz="1200">
                <a:solidFill>
                  <a:schemeClr val="tx2"/>
                </a:solidFill>
                <a:latin typeface="Helvetica Neue" charset="0"/>
              </a:rPr>
              <a:pPr>
                <a:spcBef>
                  <a:spcPct val="0"/>
                </a:spcBef>
                <a:buSzTx/>
                <a:buFontTx/>
                <a:buNone/>
              </a:pPr>
              <a:t>13</a:t>
            </a:fld>
            <a:endParaRPr lang="en-US" altLang="en-US" sz="1200">
              <a:solidFill>
                <a:schemeClr val="tx2"/>
              </a:solidFill>
              <a:latin typeface="Helvetica Neue" charset="0"/>
            </a:endParaRPr>
          </a:p>
        </p:txBody>
      </p:sp>
      <p:pic>
        <p:nvPicPr>
          <p:cNvPr id="32773" name="Picture 7" descr="C:\Users\Student\Downloads\mesh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2209800"/>
            <a:ext cx="55292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838200"/>
            <a:ext cx="8229600" cy="685800"/>
          </a:xfrm>
        </p:spPr>
        <p:txBody>
          <a:bodyPr/>
          <a:lstStyle/>
          <a:p>
            <a:r>
              <a:rPr lang="en-US" altLang="en-US" smtClean="0">
                <a:cs typeface="Geneva" charset="0"/>
              </a:rPr>
              <a:t>Analysis Workflow</a:t>
            </a:r>
          </a:p>
        </p:txBody>
      </p:sp>
      <p:sp>
        <p:nvSpPr>
          <p:cNvPr id="3379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3D00E1E1-205A-4C36-9753-162D6252EDDB}" type="slidenum">
              <a:rPr lang="en-US" altLang="en-US" sz="1200">
                <a:solidFill>
                  <a:schemeClr val="tx2"/>
                </a:solidFill>
                <a:latin typeface="Helvetica Neue" charset="0"/>
              </a:rPr>
              <a:pPr>
                <a:spcBef>
                  <a:spcPct val="0"/>
                </a:spcBef>
                <a:buSzTx/>
                <a:buFontTx/>
                <a:buNone/>
              </a:pPr>
              <a:t>14</a:t>
            </a:fld>
            <a:endParaRPr lang="en-US" altLang="en-US" sz="1200">
              <a:solidFill>
                <a:schemeClr val="tx2"/>
              </a:solidFill>
              <a:latin typeface="Helvetica Neue" charset="0"/>
            </a:endParaRPr>
          </a:p>
        </p:txBody>
      </p:sp>
      <p:sp>
        <p:nvSpPr>
          <p:cNvPr id="5" name="Rounded Rectangle 4"/>
          <p:cNvSpPr>
            <a:spLocks noChangeArrowheads="1"/>
          </p:cNvSpPr>
          <p:nvPr/>
        </p:nvSpPr>
        <p:spPr bwMode="auto">
          <a:xfrm>
            <a:off x="2286000" y="1981200"/>
            <a:ext cx="4641850"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Select Region of Interest</a:t>
            </a:r>
          </a:p>
        </p:txBody>
      </p:sp>
      <p:sp>
        <p:nvSpPr>
          <p:cNvPr id="6" name="Down Arrow 5"/>
          <p:cNvSpPr>
            <a:spLocks noChangeArrowheads="1"/>
          </p:cNvSpPr>
          <p:nvPr/>
        </p:nvSpPr>
        <p:spPr bwMode="auto">
          <a:xfrm>
            <a:off x="4389438" y="2590800"/>
            <a:ext cx="334962" cy="323850"/>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7" name="Rounded Rectangle 6"/>
          <p:cNvSpPr>
            <a:spLocks noChangeArrowheads="1"/>
          </p:cNvSpPr>
          <p:nvPr/>
        </p:nvSpPr>
        <p:spPr bwMode="auto">
          <a:xfrm>
            <a:off x="2292350" y="3886200"/>
            <a:ext cx="4641850"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Annotate Data</a:t>
            </a:r>
          </a:p>
        </p:txBody>
      </p:sp>
      <p:sp>
        <p:nvSpPr>
          <p:cNvPr id="8" name="Down Arrow 7"/>
          <p:cNvSpPr>
            <a:spLocks noChangeArrowheads="1"/>
          </p:cNvSpPr>
          <p:nvPr/>
        </p:nvSpPr>
        <p:spPr bwMode="auto">
          <a:xfrm>
            <a:off x="4389438" y="4495800"/>
            <a:ext cx="334962" cy="323850"/>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2292350" y="2895600"/>
            <a:ext cx="4641850"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Identify Extreme Condition</a:t>
            </a:r>
          </a:p>
        </p:txBody>
      </p:sp>
      <p:sp>
        <p:nvSpPr>
          <p:cNvPr id="10" name="Down Arrow 9"/>
          <p:cNvSpPr>
            <a:spLocks noChangeArrowheads="1"/>
          </p:cNvSpPr>
          <p:nvPr/>
        </p:nvSpPr>
        <p:spPr bwMode="auto">
          <a:xfrm>
            <a:off x="4395788" y="3505200"/>
            <a:ext cx="334962" cy="323850"/>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3" name="Rounded Rectangle 12"/>
          <p:cNvSpPr>
            <a:spLocks noChangeArrowheads="1"/>
          </p:cNvSpPr>
          <p:nvPr/>
        </p:nvSpPr>
        <p:spPr bwMode="auto">
          <a:xfrm>
            <a:off x="2286000" y="4876800"/>
            <a:ext cx="4641850"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Apply Frequency Analysis</a:t>
            </a:r>
          </a:p>
        </p:txBody>
      </p:sp>
      <p:sp>
        <p:nvSpPr>
          <p:cNvPr id="11" name="Down Arrow 10"/>
          <p:cNvSpPr>
            <a:spLocks noChangeArrowheads="1"/>
          </p:cNvSpPr>
          <p:nvPr/>
        </p:nvSpPr>
        <p:spPr bwMode="auto">
          <a:xfrm>
            <a:off x="4389438" y="5486400"/>
            <a:ext cx="334962" cy="323850"/>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2" name="Rounded Rectangle 11"/>
          <p:cNvSpPr>
            <a:spLocks noChangeArrowheads="1"/>
          </p:cNvSpPr>
          <p:nvPr/>
        </p:nvSpPr>
        <p:spPr bwMode="auto">
          <a:xfrm>
            <a:off x="2286000" y="5867400"/>
            <a:ext cx="4641850"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Predictions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838200"/>
            <a:ext cx="8229600" cy="609600"/>
          </a:xfrm>
        </p:spPr>
        <p:txBody>
          <a:bodyPr/>
          <a:lstStyle/>
          <a:p>
            <a:r>
              <a:rPr lang="en-US" altLang="en-US" smtClean="0">
                <a:cs typeface="Geneva" charset="0"/>
              </a:rPr>
              <a:t>Workflow: Select Region of Interest</a:t>
            </a:r>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F3E8CB2D-0699-45C5-B545-1F27D1209623}" type="slidenum">
              <a:rPr lang="en-US" altLang="en-US" sz="1200">
                <a:solidFill>
                  <a:schemeClr val="tx2"/>
                </a:solidFill>
                <a:latin typeface="Helvetica Neue" charset="0"/>
              </a:rPr>
              <a:pPr>
                <a:spcBef>
                  <a:spcPct val="0"/>
                </a:spcBef>
                <a:buSzTx/>
                <a:buFontTx/>
                <a:buNone/>
              </a:pPr>
              <a:t>15</a:t>
            </a:fld>
            <a:endParaRPr lang="en-US" altLang="en-US" sz="1200">
              <a:solidFill>
                <a:schemeClr val="tx2"/>
              </a:solidFill>
              <a:latin typeface="Helvetica Neue" charset="0"/>
            </a:endParaRPr>
          </a:p>
        </p:txBody>
      </p:sp>
      <p:sp>
        <p:nvSpPr>
          <p:cNvPr id="34820" name="Content Placeholder 2"/>
          <p:cNvSpPr>
            <a:spLocks noGrp="1"/>
          </p:cNvSpPr>
          <p:nvPr>
            <p:ph idx="1"/>
          </p:nvPr>
        </p:nvSpPr>
        <p:spPr>
          <a:xfrm>
            <a:off x="457200" y="1622425"/>
            <a:ext cx="5181600" cy="4733925"/>
          </a:xfrm>
        </p:spPr>
        <p:txBody>
          <a:bodyPr/>
          <a:lstStyle/>
          <a:p>
            <a:r>
              <a:rPr lang="en-US" altLang="en-US" smtClean="0">
                <a:cs typeface="Geneva" charset="0"/>
              </a:rPr>
              <a:t>Select the region of interest by filtering the points in the 2D matrix associated to the region</a:t>
            </a:r>
          </a:p>
          <a:p>
            <a:r>
              <a:rPr lang="en-US" altLang="en-US" smtClean="0">
                <a:cs typeface="Geneva" charset="0"/>
              </a:rPr>
              <a:t>Select proper granularity (number of samples in the time window)</a:t>
            </a:r>
          </a:p>
          <a:p>
            <a:r>
              <a:rPr lang="en-US" altLang="en-US" smtClean="0">
                <a:cs typeface="Geneva" charset="0"/>
              </a:rPr>
              <a:t>Implementation:</a:t>
            </a:r>
          </a:p>
          <a:p>
            <a:pPr lvl="1"/>
            <a:r>
              <a:rPr lang="en-US" altLang="en-US" smtClean="0">
                <a:ea typeface="Geneva" charset="0"/>
              </a:rPr>
              <a:t>For each sample, remove unmeasured values</a:t>
            </a:r>
          </a:p>
          <a:p>
            <a:pPr lvl="1"/>
            <a:r>
              <a:rPr lang="en-US" altLang="en-US" smtClean="0">
                <a:ea typeface="Geneva" charset="0"/>
              </a:rPr>
              <a:t>Flatten 2D matrix of selected data to an unordered set of temperatures</a:t>
            </a:r>
          </a:p>
        </p:txBody>
      </p:sp>
      <p:sp>
        <p:nvSpPr>
          <p:cNvPr id="7" name="Rounded Rectangle 6"/>
          <p:cNvSpPr>
            <a:spLocks noChangeArrowheads="1"/>
          </p:cNvSpPr>
          <p:nvPr/>
        </p:nvSpPr>
        <p:spPr bwMode="auto">
          <a:xfrm>
            <a:off x="5791200" y="1768475"/>
            <a:ext cx="3240088" cy="609600"/>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Select Region of Interest</a:t>
            </a:r>
          </a:p>
        </p:txBody>
      </p:sp>
      <p:sp>
        <p:nvSpPr>
          <p:cNvPr id="8" name="Down Arrow 7"/>
          <p:cNvSpPr>
            <a:spLocks noChangeArrowheads="1"/>
          </p:cNvSpPr>
          <p:nvPr/>
        </p:nvSpPr>
        <p:spPr bwMode="auto">
          <a:xfrm>
            <a:off x="7239000" y="2378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5797550" y="3673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Annotate Data</a:t>
            </a:r>
          </a:p>
        </p:txBody>
      </p:sp>
      <p:sp>
        <p:nvSpPr>
          <p:cNvPr id="10" name="Down Arrow 9"/>
          <p:cNvSpPr>
            <a:spLocks noChangeArrowheads="1"/>
          </p:cNvSpPr>
          <p:nvPr/>
        </p:nvSpPr>
        <p:spPr bwMode="auto">
          <a:xfrm>
            <a:off x="7239000" y="4283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1" name="Rounded Rectangle 10"/>
          <p:cNvSpPr>
            <a:spLocks noChangeArrowheads="1"/>
          </p:cNvSpPr>
          <p:nvPr/>
        </p:nvSpPr>
        <p:spPr bwMode="auto">
          <a:xfrm>
            <a:off x="5797550" y="26828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Identify  Extreme Conditions</a:t>
            </a:r>
          </a:p>
        </p:txBody>
      </p:sp>
      <p:sp>
        <p:nvSpPr>
          <p:cNvPr id="12" name="Down Arrow 11"/>
          <p:cNvSpPr>
            <a:spLocks noChangeArrowheads="1"/>
          </p:cNvSpPr>
          <p:nvPr/>
        </p:nvSpPr>
        <p:spPr bwMode="auto">
          <a:xfrm>
            <a:off x="7245350" y="32924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5" name="Rounded Rectangle 14"/>
          <p:cNvSpPr>
            <a:spLocks noChangeArrowheads="1"/>
          </p:cNvSpPr>
          <p:nvPr/>
        </p:nvSpPr>
        <p:spPr bwMode="auto">
          <a:xfrm>
            <a:off x="5791200" y="4648200"/>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Apply Frequency Analysis</a:t>
            </a:r>
          </a:p>
        </p:txBody>
      </p:sp>
      <p:sp>
        <p:nvSpPr>
          <p:cNvPr id="13" name="Rounded Rectangle 12"/>
          <p:cNvSpPr>
            <a:spLocks noChangeArrowheads="1"/>
          </p:cNvSpPr>
          <p:nvPr/>
        </p:nvSpPr>
        <p:spPr bwMode="auto">
          <a:xfrm>
            <a:off x="5797550" y="5562600"/>
            <a:ext cx="323373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Predictions</a:t>
            </a:r>
          </a:p>
        </p:txBody>
      </p:sp>
      <p:sp>
        <p:nvSpPr>
          <p:cNvPr id="14" name="Down Arrow 13"/>
          <p:cNvSpPr>
            <a:spLocks noChangeArrowheads="1"/>
          </p:cNvSpPr>
          <p:nvPr/>
        </p:nvSpPr>
        <p:spPr bwMode="auto">
          <a:xfrm>
            <a:off x="7239000" y="5257800"/>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838200"/>
            <a:ext cx="8229600" cy="609600"/>
          </a:xfrm>
        </p:spPr>
        <p:txBody>
          <a:bodyPr/>
          <a:lstStyle/>
          <a:p>
            <a:r>
              <a:rPr lang="en-US" altLang="en-US" smtClean="0">
                <a:cs typeface="Geneva" charset="0"/>
              </a:rPr>
              <a:t>Workflow: Identify Extreme Condition</a:t>
            </a:r>
          </a:p>
        </p:txBody>
      </p:sp>
      <p:sp>
        <p:nvSpPr>
          <p:cNvPr id="35843" name="Content Placeholder 2"/>
          <p:cNvSpPr>
            <a:spLocks noGrp="1"/>
          </p:cNvSpPr>
          <p:nvPr>
            <p:ph idx="1"/>
          </p:nvPr>
        </p:nvSpPr>
        <p:spPr>
          <a:xfrm>
            <a:off x="427038" y="1616075"/>
            <a:ext cx="5135562" cy="4922838"/>
          </a:xfrm>
        </p:spPr>
        <p:txBody>
          <a:bodyPr/>
          <a:lstStyle/>
          <a:p>
            <a:r>
              <a:rPr lang="en-US" altLang="en-US" dirty="0" smtClean="0">
                <a:cs typeface="Geneva" charset="0"/>
              </a:rPr>
              <a:t>Group data by month across </a:t>
            </a:r>
            <a:r>
              <a:rPr lang="en-US" altLang="en-US" dirty="0" smtClean="0">
                <a:cs typeface="Geneva" charset="0"/>
              </a:rPr>
              <a:t>10 </a:t>
            </a:r>
            <a:r>
              <a:rPr lang="en-US" altLang="en-US" dirty="0" smtClean="0">
                <a:cs typeface="Geneva" charset="0"/>
              </a:rPr>
              <a:t>year window (</a:t>
            </a:r>
            <a:r>
              <a:rPr lang="en-US" altLang="en-US" dirty="0" smtClean="0">
                <a:cs typeface="Geneva" charset="0"/>
              </a:rPr>
              <a:t>2001-2010</a:t>
            </a:r>
            <a:r>
              <a:rPr lang="en-US" altLang="en-US" dirty="0" smtClean="0">
                <a:cs typeface="Geneva" charset="0"/>
              </a:rPr>
              <a:t>)</a:t>
            </a:r>
          </a:p>
          <a:p>
            <a:r>
              <a:rPr lang="en-US" altLang="en-US" dirty="0" smtClean="0">
                <a:cs typeface="Geneva" charset="0"/>
              </a:rPr>
              <a:t>Build empirical temperature distributions for each month</a:t>
            </a:r>
          </a:p>
          <a:p>
            <a:r>
              <a:rPr lang="en-US" altLang="en-US" dirty="0" smtClean="0">
                <a:cs typeface="Geneva" charset="0"/>
              </a:rPr>
              <a:t>Decide thresholds for extreme temperature conditions </a:t>
            </a:r>
          </a:p>
          <a:p>
            <a:pPr lvl="1"/>
            <a:r>
              <a:rPr lang="en-US" altLang="en-US" dirty="0" smtClean="0">
                <a:ea typeface="MS PGothic" panose="020B0600070205080204" pitchFamily="34" charset="-128"/>
              </a:rPr>
              <a:t>Thresholds are function of the month</a:t>
            </a:r>
          </a:p>
          <a:p>
            <a:pPr lvl="1"/>
            <a:r>
              <a:rPr lang="en-US" altLang="en-US" dirty="0" smtClean="0">
                <a:ea typeface="Geneva" charset="0"/>
              </a:rPr>
              <a:t>Use </a:t>
            </a:r>
            <a:r>
              <a:rPr lang="en-US" altLang="en-US" dirty="0" smtClean="0">
                <a:solidFill>
                  <a:srgbClr val="FF0000"/>
                </a:solidFill>
                <a:ea typeface="Geneva" charset="0"/>
              </a:rPr>
              <a:t>top five percentile </a:t>
            </a:r>
            <a:r>
              <a:rPr lang="en-US" altLang="en-US" dirty="0" smtClean="0">
                <a:ea typeface="Geneva" charset="0"/>
              </a:rPr>
              <a:t>for upper extreme condition</a:t>
            </a:r>
          </a:p>
          <a:p>
            <a:pPr lvl="1"/>
            <a:r>
              <a:rPr lang="en-US" altLang="en-US" dirty="0" smtClean="0">
                <a:ea typeface="Geneva" charset="0"/>
              </a:rPr>
              <a:t>Use </a:t>
            </a:r>
            <a:r>
              <a:rPr lang="en-US" altLang="en-US" dirty="0" smtClean="0">
                <a:solidFill>
                  <a:srgbClr val="FF0000"/>
                </a:solidFill>
                <a:ea typeface="Geneva" charset="0"/>
              </a:rPr>
              <a:t>bottom five percentile </a:t>
            </a:r>
            <a:r>
              <a:rPr lang="en-US" altLang="en-US" dirty="0" smtClean="0">
                <a:ea typeface="Geneva" charset="0"/>
              </a:rPr>
              <a:t>for lower extreme condition</a:t>
            </a:r>
          </a:p>
        </p:txBody>
      </p:sp>
      <p:sp>
        <p:nvSpPr>
          <p:cNvPr id="358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C518ADC3-0C6C-4061-8F64-9F4505D09EE1}" type="slidenum">
              <a:rPr lang="en-US" altLang="en-US" sz="1200">
                <a:solidFill>
                  <a:schemeClr val="tx2"/>
                </a:solidFill>
                <a:latin typeface="Helvetica Neue" charset="0"/>
              </a:rPr>
              <a:pPr>
                <a:spcBef>
                  <a:spcPct val="0"/>
                </a:spcBef>
                <a:buSzTx/>
                <a:buFontTx/>
                <a:buNone/>
              </a:pPr>
              <a:t>16</a:t>
            </a:fld>
            <a:endParaRPr lang="en-US" altLang="en-US" sz="1200">
              <a:solidFill>
                <a:schemeClr val="tx2"/>
              </a:solidFill>
              <a:latin typeface="Helvetica Neue" charset="0"/>
            </a:endParaRPr>
          </a:p>
        </p:txBody>
      </p:sp>
      <p:sp>
        <p:nvSpPr>
          <p:cNvPr id="35845"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BE5B15B0-8706-4DEC-B7AF-C417429C10C7}" type="slidenum">
              <a:rPr lang="en-US" altLang="en-US" sz="1200">
                <a:solidFill>
                  <a:schemeClr val="tx2"/>
                </a:solidFill>
                <a:latin typeface="Helvetica Neue" charset="0"/>
              </a:rPr>
              <a:pPr algn="r" eaLnBrk="1" hangingPunct="1">
                <a:spcBef>
                  <a:spcPct val="0"/>
                </a:spcBef>
                <a:buSzTx/>
                <a:buFontTx/>
                <a:buNone/>
              </a:pPr>
              <a:t>16</a:t>
            </a:fld>
            <a:endParaRPr lang="en-US" altLang="en-US" sz="1200">
              <a:solidFill>
                <a:schemeClr val="tx2"/>
              </a:solidFill>
              <a:latin typeface="Helvetica Neue" charset="0"/>
            </a:endParaRPr>
          </a:p>
        </p:txBody>
      </p:sp>
      <p:sp>
        <p:nvSpPr>
          <p:cNvPr id="7" name="Rounded Rectangle 6"/>
          <p:cNvSpPr>
            <a:spLocks noChangeArrowheads="1"/>
          </p:cNvSpPr>
          <p:nvPr/>
        </p:nvSpPr>
        <p:spPr bwMode="auto">
          <a:xfrm>
            <a:off x="5791200" y="1768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Select Regions of Interest</a:t>
            </a:r>
          </a:p>
        </p:txBody>
      </p:sp>
      <p:sp>
        <p:nvSpPr>
          <p:cNvPr id="8" name="Down Arrow 7"/>
          <p:cNvSpPr>
            <a:spLocks noChangeArrowheads="1"/>
          </p:cNvSpPr>
          <p:nvPr/>
        </p:nvSpPr>
        <p:spPr bwMode="auto">
          <a:xfrm>
            <a:off x="7239000" y="2378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5797550" y="3673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Annotate Data</a:t>
            </a:r>
          </a:p>
        </p:txBody>
      </p:sp>
      <p:sp>
        <p:nvSpPr>
          <p:cNvPr id="10" name="Down Arrow 9"/>
          <p:cNvSpPr>
            <a:spLocks noChangeArrowheads="1"/>
          </p:cNvSpPr>
          <p:nvPr/>
        </p:nvSpPr>
        <p:spPr bwMode="auto">
          <a:xfrm>
            <a:off x="7239000" y="4283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1" name="Rounded Rectangle 10"/>
          <p:cNvSpPr>
            <a:spLocks noChangeArrowheads="1"/>
          </p:cNvSpPr>
          <p:nvPr/>
        </p:nvSpPr>
        <p:spPr bwMode="auto">
          <a:xfrm>
            <a:off x="5797550" y="2682875"/>
            <a:ext cx="3240088" cy="609600"/>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Identify Extreme Condition</a:t>
            </a:r>
          </a:p>
        </p:txBody>
      </p:sp>
      <p:sp>
        <p:nvSpPr>
          <p:cNvPr id="12" name="Down Arrow 11"/>
          <p:cNvSpPr>
            <a:spLocks noChangeArrowheads="1"/>
          </p:cNvSpPr>
          <p:nvPr/>
        </p:nvSpPr>
        <p:spPr bwMode="auto">
          <a:xfrm>
            <a:off x="7245350" y="32924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5" name="Rounded Rectangle 14"/>
          <p:cNvSpPr>
            <a:spLocks noChangeArrowheads="1"/>
          </p:cNvSpPr>
          <p:nvPr/>
        </p:nvSpPr>
        <p:spPr bwMode="auto">
          <a:xfrm>
            <a:off x="5791200" y="4648200"/>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Apply Frequency Analysis</a:t>
            </a:r>
          </a:p>
        </p:txBody>
      </p:sp>
      <p:sp>
        <p:nvSpPr>
          <p:cNvPr id="13" name="Rounded Rectangle 12"/>
          <p:cNvSpPr>
            <a:spLocks noChangeArrowheads="1"/>
          </p:cNvSpPr>
          <p:nvPr/>
        </p:nvSpPr>
        <p:spPr bwMode="auto">
          <a:xfrm>
            <a:off x="5797550" y="5562600"/>
            <a:ext cx="323373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Predictions</a:t>
            </a:r>
          </a:p>
        </p:txBody>
      </p:sp>
      <p:sp>
        <p:nvSpPr>
          <p:cNvPr id="14" name="Down Arrow 13"/>
          <p:cNvSpPr>
            <a:spLocks noChangeArrowheads="1"/>
          </p:cNvSpPr>
          <p:nvPr/>
        </p:nvSpPr>
        <p:spPr bwMode="auto">
          <a:xfrm>
            <a:off x="7239000" y="5257800"/>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838200"/>
            <a:ext cx="8229600" cy="685800"/>
          </a:xfrm>
        </p:spPr>
        <p:txBody>
          <a:bodyPr/>
          <a:lstStyle/>
          <a:p>
            <a:r>
              <a:rPr lang="en-US" altLang="en-US" smtClean="0">
                <a:cs typeface="Geneva" charset="0"/>
              </a:rPr>
              <a:t>Workflow: Identify Extreme Condition</a:t>
            </a:r>
          </a:p>
        </p:txBody>
      </p:sp>
      <p:sp>
        <p:nvSpPr>
          <p:cNvPr id="3686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9A7EAC84-2F22-4580-91E0-4C88B38FB24C}" type="slidenum">
              <a:rPr lang="en-US" altLang="en-US" sz="1200">
                <a:solidFill>
                  <a:schemeClr val="tx2"/>
                </a:solidFill>
                <a:latin typeface="Helvetica Neue" charset="0"/>
              </a:rPr>
              <a:pPr>
                <a:spcBef>
                  <a:spcPct val="0"/>
                </a:spcBef>
                <a:buSzTx/>
                <a:buFontTx/>
                <a:buNone/>
              </a:pPr>
              <a:t>17</a:t>
            </a:fld>
            <a:endParaRPr lang="en-US" altLang="en-US" sz="1200">
              <a:solidFill>
                <a:schemeClr val="tx2"/>
              </a:solidFill>
              <a:latin typeface="Helvetica Neue" charset="0"/>
            </a:endParaRPr>
          </a:p>
        </p:txBody>
      </p:sp>
      <p:grpSp>
        <p:nvGrpSpPr>
          <p:cNvPr id="36868" name="Group 1"/>
          <p:cNvGrpSpPr>
            <a:grpSpLocks/>
          </p:cNvGrpSpPr>
          <p:nvPr/>
        </p:nvGrpSpPr>
        <p:grpSpPr bwMode="auto">
          <a:xfrm>
            <a:off x="7467600" y="1474788"/>
            <a:ext cx="1371600" cy="914400"/>
            <a:chOff x="5797550" y="1635123"/>
            <a:chExt cx="3240088" cy="3657602"/>
          </a:xfrm>
        </p:grpSpPr>
        <p:sp>
          <p:nvSpPr>
            <p:cNvPr id="5" name="Rounded Rectangle 4"/>
            <p:cNvSpPr>
              <a:spLocks noChangeArrowheads="1"/>
            </p:cNvSpPr>
            <p:nvPr/>
          </p:nvSpPr>
          <p:spPr bwMode="auto">
            <a:xfrm>
              <a:off x="5797550" y="1635123"/>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baseline="-25000" dirty="0">
                <a:solidFill>
                  <a:schemeClr val="lt1"/>
                </a:solidFill>
                <a:latin typeface="+mn-lt"/>
                <a:ea typeface="+mn-ea"/>
              </a:endParaRPr>
            </a:p>
          </p:txBody>
        </p:sp>
        <p:sp>
          <p:nvSpPr>
            <p:cNvPr id="6" name="Down Arrow 5"/>
            <p:cNvSpPr>
              <a:spLocks noChangeArrowheads="1"/>
            </p:cNvSpPr>
            <p:nvPr/>
          </p:nvSpPr>
          <p:spPr bwMode="auto">
            <a:xfrm>
              <a:off x="7237589" y="2244723"/>
              <a:ext cx="236258" cy="32384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7" name="Rounded Rectangle 6"/>
            <p:cNvSpPr>
              <a:spLocks noChangeArrowheads="1"/>
            </p:cNvSpPr>
            <p:nvPr/>
          </p:nvSpPr>
          <p:spPr bwMode="auto">
            <a:xfrm>
              <a:off x="5805050" y="3673472"/>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sp>
          <p:nvSpPr>
            <p:cNvPr id="8" name="Down Arrow 7"/>
            <p:cNvSpPr>
              <a:spLocks noChangeArrowheads="1"/>
            </p:cNvSpPr>
            <p:nvPr/>
          </p:nvSpPr>
          <p:spPr bwMode="auto">
            <a:xfrm>
              <a:off x="7237589" y="4283072"/>
              <a:ext cx="236258" cy="32385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9" name="Rounded Rectangle 8"/>
            <p:cNvSpPr>
              <a:spLocks noChangeArrowheads="1"/>
            </p:cNvSpPr>
            <p:nvPr/>
          </p:nvSpPr>
          <p:spPr bwMode="auto">
            <a:xfrm>
              <a:off x="5805050" y="2682872"/>
              <a:ext cx="3232588" cy="609600"/>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endParaRPr lang="en-US" sz="900" spc="-300" dirty="0">
                <a:solidFill>
                  <a:schemeClr val="dk1"/>
                </a:solidFill>
                <a:latin typeface="+mn-lt"/>
                <a:ea typeface="+mn-ea"/>
              </a:endParaRPr>
            </a:p>
          </p:txBody>
        </p:sp>
        <p:sp>
          <p:nvSpPr>
            <p:cNvPr id="10" name="Down Arrow 9"/>
            <p:cNvSpPr>
              <a:spLocks noChangeArrowheads="1"/>
            </p:cNvSpPr>
            <p:nvPr/>
          </p:nvSpPr>
          <p:spPr bwMode="auto">
            <a:xfrm>
              <a:off x="7245089" y="3292472"/>
              <a:ext cx="232506" cy="323852"/>
            </a:xfrm>
            <a:prstGeom prst="downArrow">
              <a:avLst>
                <a:gd name="adj1" fmla="val 50000"/>
                <a:gd name="adj2" fmla="val 50001"/>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13" name="Rounded Rectangle 12"/>
            <p:cNvSpPr>
              <a:spLocks noChangeArrowheads="1"/>
            </p:cNvSpPr>
            <p:nvPr/>
          </p:nvSpPr>
          <p:spPr bwMode="auto">
            <a:xfrm>
              <a:off x="5797550" y="4683125"/>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grpSp>
      <p:pic>
        <p:nvPicPr>
          <p:cNvPr id="36869" name="Picture 2" descr="C:\Users\Student\Downloads\boxplo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76500"/>
            <a:ext cx="4724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Box 14"/>
          <p:cNvSpPr txBox="1">
            <a:spLocks noChangeArrowheads="1"/>
          </p:cNvSpPr>
          <p:nvPr/>
        </p:nvSpPr>
        <p:spPr bwMode="auto">
          <a:xfrm>
            <a:off x="4610100" y="1627188"/>
            <a:ext cx="2781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r>
              <a:rPr lang="en-US" altLang="en-US" sz="1800">
                <a:latin typeface="Arial" panose="020B0604020202020204" pitchFamily="34" charset="0"/>
              </a:rPr>
              <a:t>Temperatures above the red line are classified as extremely high</a:t>
            </a:r>
          </a:p>
        </p:txBody>
      </p:sp>
      <p:pic>
        <p:nvPicPr>
          <p:cNvPr id="36871" name="Picture 17" descr="C:\Users\Student\Downloads\rawthresh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2514600"/>
            <a:ext cx="4432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Arrow Connector 20"/>
          <p:cNvCxnSpPr>
            <a:cxnSpLocks noChangeShapeType="1"/>
          </p:cNvCxnSpPr>
          <p:nvPr/>
        </p:nvCxnSpPr>
        <p:spPr bwMode="auto">
          <a:xfrm>
            <a:off x="6553200" y="4876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p:cNvCxnSpPr>
          <p:nvPr/>
        </p:nvCxnSpPr>
        <p:spPr bwMode="auto">
          <a:xfrm>
            <a:off x="7391400" y="3733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p:cNvCxnSpPr>
          <p:nvPr/>
        </p:nvCxnSpPr>
        <p:spPr bwMode="auto">
          <a:xfrm>
            <a:off x="7772400" y="44196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p:cNvCxnSpPr>
          <p:nvPr/>
        </p:nvCxnSpPr>
        <p:spPr bwMode="auto">
          <a:xfrm>
            <a:off x="8153400" y="4876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a:off x="7010400" y="44196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p:cNvCxnSpPr>
            <a:cxnSpLocks noChangeShapeType="1"/>
          </p:cNvCxnSpPr>
          <p:nvPr/>
        </p:nvCxnSpPr>
        <p:spPr bwMode="auto">
          <a:xfrm flipV="1">
            <a:off x="5486400" y="3581400"/>
            <a:ext cx="0" cy="4572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flipV="1">
            <a:off x="5867400" y="3276600"/>
            <a:ext cx="0" cy="4572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p:cNvCxnSpPr>
          <p:nvPr/>
        </p:nvCxnSpPr>
        <p:spPr bwMode="auto">
          <a:xfrm flipV="1">
            <a:off x="6248400" y="2971800"/>
            <a:ext cx="0" cy="4572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880" name="TextBox 37"/>
          <p:cNvSpPr txBox="1">
            <a:spLocks noChangeArrowheads="1"/>
          </p:cNvSpPr>
          <p:nvPr/>
        </p:nvSpPr>
        <p:spPr bwMode="auto">
          <a:xfrm>
            <a:off x="4830763" y="5788025"/>
            <a:ext cx="2781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r>
              <a:rPr lang="en-US" altLang="en-US" sz="1800">
                <a:latin typeface="Arial" panose="020B0604020202020204" pitchFamily="34" charset="0"/>
              </a:rPr>
              <a:t>Temperatures below the blue line are classified as extremely low</a:t>
            </a:r>
          </a:p>
        </p:txBody>
      </p:sp>
      <p:sp>
        <p:nvSpPr>
          <p:cNvPr id="24" name="Down Arrow 23"/>
          <p:cNvSpPr>
            <a:spLocks noChangeArrowheads="1"/>
          </p:cNvSpPr>
          <p:nvPr/>
        </p:nvSpPr>
        <p:spPr bwMode="auto">
          <a:xfrm>
            <a:off x="8077200" y="2371825"/>
            <a:ext cx="100013" cy="80963"/>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25" name="Rounded Rectangle 24"/>
          <p:cNvSpPr>
            <a:spLocks noChangeArrowheads="1"/>
          </p:cNvSpPr>
          <p:nvPr/>
        </p:nvSpPr>
        <p:spPr bwMode="auto">
          <a:xfrm>
            <a:off x="7467600" y="2471838"/>
            <a:ext cx="1368425" cy="152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cs typeface="Geneva" charset="0"/>
              </a:rPr>
              <a:t>Workflow: Annotate Weather Data</a:t>
            </a:r>
          </a:p>
        </p:txBody>
      </p:sp>
      <p:sp>
        <p:nvSpPr>
          <p:cNvPr id="37891" name="Content Placeholder 2"/>
          <p:cNvSpPr>
            <a:spLocks noGrp="1"/>
          </p:cNvSpPr>
          <p:nvPr>
            <p:ph idx="1"/>
          </p:nvPr>
        </p:nvSpPr>
        <p:spPr>
          <a:xfrm>
            <a:off x="609600" y="1754188"/>
            <a:ext cx="4876800" cy="4784725"/>
          </a:xfrm>
        </p:spPr>
        <p:txBody>
          <a:bodyPr/>
          <a:lstStyle/>
          <a:p>
            <a:r>
              <a:rPr lang="en-US" altLang="en-US" dirty="0" smtClean="0">
                <a:cs typeface="Geneva" charset="0"/>
              </a:rPr>
              <a:t>Annotate temperature measurements as extremely high, extremely low or normal for every instance of time</a:t>
            </a:r>
          </a:p>
          <a:p>
            <a:pPr lvl="1"/>
            <a:r>
              <a:rPr lang="en-US" altLang="en-US" dirty="0" smtClean="0">
                <a:ea typeface="Geneva" charset="0"/>
              </a:rPr>
              <a:t> A temperature is considered extreme if it exceeds the threshold calculated on the previous slide</a:t>
            </a:r>
          </a:p>
          <a:p>
            <a:r>
              <a:rPr lang="en-US" altLang="en-US" dirty="0" smtClean="0">
                <a:cs typeface="Geneva" charset="0"/>
              </a:rPr>
              <a:t>Use the annotated data for the frequency analysis</a:t>
            </a:r>
          </a:p>
        </p:txBody>
      </p:sp>
      <p:sp>
        <p:nvSpPr>
          <p:cNvPr id="378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3F1CCC0D-FEA9-407E-B800-89CC124BF4A5}" type="slidenum">
              <a:rPr lang="en-US" altLang="en-US" sz="1200">
                <a:solidFill>
                  <a:schemeClr val="tx2"/>
                </a:solidFill>
                <a:latin typeface="Helvetica Neue" charset="0"/>
              </a:rPr>
              <a:pPr>
                <a:spcBef>
                  <a:spcPct val="0"/>
                </a:spcBef>
                <a:buSzTx/>
                <a:buFontTx/>
                <a:buNone/>
              </a:pPr>
              <a:t>18</a:t>
            </a:fld>
            <a:endParaRPr lang="en-US" altLang="en-US" sz="1200">
              <a:solidFill>
                <a:schemeClr val="tx2"/>
              </a:solidFill>
              <a:latin typeface="Helvetica Neue" charset="0"/>
            </a:endParaRPr>
          </a:p>
        </p:txBody>
      </p:sp>
      <p:sp>
        <p:nvSpPr>
          <p:cNvPr id="37893"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14BB457F-6302-4D40-AC76-A47DCE62B017}" type="slidenum">
              <a:rPr lang="en-US" altLang="en-US" sz="1200">
                <a:solidFill>
                  <a:schemeClr val="tx2"/>
                </a:solidFill>
                <a:latin typeface="Helvetica Neue" charset="0"/>
              </a:rPr>
              <a:pPr algn="r" eaLnBrk="1" hangingPunct="1">
                <a:spcBef>
                  <a:spcPct val="0"/>
                </a:spcBef>
                <a:buSzTx/>
                <a:buFontTx/>
                <a:buNone/>
              </a:pPr>
              <a:t>18</a:t>
            </a:fld>
            <a:endParaRPr lang="en-US" altLang="en-US" sz="1200">
              <a:solidFill>
                <a:schemeClr val="tx2"/>
              </a:solidFill>
              <a:latin typeface="Helvetica Neue" charset="0"/>
            </a:endParaRPr>
          </a:p>
        </p:txBody>
      </p:sp>
      <p:grpSp>
        <p:nvGrpSpPr>
          <p:cNvPr id="37894" name="Group 1"/>
          <p:cNvGrpSpPr>
            <a:grpSpLocks/>
          </p:cNvGrpSpPr>
          <p:nvPr/>
        </p:nvGrpSpPr>
        <p:grpSpPr bwMode="auto">
          <a:xfrm>
            <a:off x="5791200" y="1768475"/>
            <a:ext cx="3246438" cy="3489325"/>
            <a:chOff x="5791200" y="1768475"/>
            <a:chExt cx="3246438" cy="3489325"/>
          </a:xfrm>
        </p:grpSpPr>
        <p:sp>
          <p:nvSpPr>
            <p:cNvPr id="7" name="Rounded Rectangle 6"/>
            <p:cNvSpPr>
              <a:spLocks noChangeArrowheads="1"/>
            </p:cNvSpPr>
            <p:nvPr/>
          </p:nvSpPr>
          <p:spPr bwMode="auto">
            <a:xfrm>
              <a:off x="5791200" y="1768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Select Region of Interest</a:t>
              </a:r>
            </a:p>
          </p:txBody>
        </p:sp>
        <p:sp>
          <p:nvSpPr>
            <p:cNvPr id="8" name="Down Arrow 7"/>
            <p:cNvSpPr>
              <a:spLocks noChangeArrowheads="1"/>
            </p:cNvSpPr>
            <p:nvPr/>
          </p:nvSpPr>
          <p:spPr bwMode="auto">
            <a:xfrm>
              <a:off x="7239000" y="2378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5797550" y="3673475"/>
              <a:ext cx="3240088" cy="609600"/>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Annotate Weather Data</a:t>
              </a:r>
            </a:p>
          </p:txBody>
        </p:sp>
        <p:sp>
          <p:nvSpPr>
            <p:cNvPr id="10" name="Down Arrow 9"/>
            <p:cNvSpPr>
              <a:spLocks noChangeArrowheads="1"/>
            </p:cNvSpPr>
            <p:nvPr/>
          </p:nvSpPr>
          <p:spPr bwMode="auto">
            <a:xfrm>
              <a:off x="7239000" y="4283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1" name="Rounded Rectangle 10"/>
            <p:cNvSpPr>
              <a:spLocks noChangeArrowheads="1"/>
            </p:cNvSpPr>
            <p:nvPr/>
          </p:nvSpPr>
          <p:spPr bwMode="auto">
            <a:xfrm>
              <a:off x="5797550" y="26828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Identify Extreme Condition</a:t>
              </a:r>
            </a:p>
          </p:txBody>
        </p:sp>
        <p:sp>
          <p:nvSpPr>
            <p:cNvPr id="12" name="Down Arrow 11"/>
            <p:cNvSpPr>
              <a:spLocks noChangeArrowheads="1"/>
            </p:cNvSpPr>
            <p:nvPr/>
          </p:nvSpPr>
          <p:spPr bwMode="auto">
            <a:xfrm>
              <a:off x="7245350" y="32924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5" name="Rounded Rectangle 14"/>
            <p:cNvSpPr>
              <a:spLocks noChangeArrowheads="1"/>
            </p:cNvSpPr>
            <p:nvPr/>
          </p:nvSpPr>
          <p:spPr bwMode="auto">
            <a:xfrm>
              <a:off x="5791200" y="4648200"/>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Apply Frequency Analysis</a:t>
              </a:r>
            </a:p>
          </p:txBody>
        </p:sp>
      </p:grpSp>
      <p:sp>
        <p:nvSpPr>
          <p:cNvPr id="14" name="Rounded Rectangle 13"/>
          <p:cNvSpPr>
            <a:spLocks noChangeArrowheads="1"/>
          </p:cNvSpPr>
          <p:nvPr/>
        </p:nvSpPr>
        <p:spPr bwMode="auto">
          <a:xfrm>
            <a:off x="5797550" y="5562600"/>
            <a:ext cx="323373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Predictions</a:t>
            </a:r>
          </a:p>
        </p:txBody>
      </p:sp>
      <p:sp>
        <p:nvSpPr>
          <p:cNvPr id="16" name="Down Arrow 15"/>
          <p:cNvSpPr>
            <a:spLocks noChangeArrowheads="1"/>
          </p:cNvSpPr>
          <p:nvPr/>
        </p:nvSpPr>
        <p:spPr bwMode="auto">
          <a:xfrm>
            <a:off x="7239000" y="5257800"/>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cs typeface="Geneva" charset="0"/>
              </a:rPr>
              <a:t>Statement of Work</a:t>
            </a:r>
          </a:p>
        </p:txBody>
      </p:sp>
      <p:sp>
        <p:nvSpPr>
          <p:cNvPr id="17411" name="Content Placeholder 2"/>
          <p:cNvSpPr>
            <a:spLocks noGrp="1"/>
          </p:cNvSpPr>
          <p:nvPr>
            <p:ph idx="1"/>
          </p:nvPr>
        </p:nvSpPr>
        <p:spPr/>
        <p:txBody>
          <a:bodyPr/>
          <a:lstStyle/>
          <a:p>
            <a:pPr marL="0" indent="0">
              <a:buFont typeface="Arial" panose="020B0604020202020204" pitchFamily="34" charset="0"/>
              <a:buNone/>
            </a:pPr>
            <a:r>
              <a:rPr lang="en-US" altLang="en-US" smtClean="0">
                <a:cs typeface="Geneva" charset="0"/>
              </a:rPr>
              <a:t>“ This project aims to develop computational tools to predict the likelihood of extreme weather occurrences from big climate data.  To this end, we adapt the existing frequency analysis tools that are used to model event occurrences in large computer clusters”</a:t>
            </a:r>
          </a:p>
        </p:txBody>
      </p:sp>
      <p:sp>
        <p:nvSpPr>
          <p:cNvPr id="174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06369936-8879-49CA-893C-876BA0391D4B}" type="slidenum">
              <a:rPr lang="en-US" altLang="en-US" sz="1200">
                <a:solidFill>
                  <a:schemeClr val="tx2"/>
                </a:solidFill>
                <a:latin typeface="Helvetica Neue" charset="0"/>
              </a:rPr>
              <a:pPr>
                <a:spcBef>
                  <a:spcPct val="0"/>
                </a:spcBef>
                <a:buSzTx/>
                <a:buFontTx/>
                <a:buNone/>
              </a:pPr>
              <a:t>1</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838200"/>
            <a:ext cx="8229600" cy="609600"/>
          </a:xfrm>
        </p:spPr>
        <p:txBody>
          <a:bodyPr/>
          <a:lstStyle/>
          <a:p>
            <a:r>
              <a:rPr lang="en-US" altLang="en-US" smtClean="0">
                <a:cs typeface="Geneva" charset="0"/>
              </a:rPr>
              <a:t>Snapshot of Annotated Data</a:t>
            </a:r>
          </a:p>
        </p:txBody>
      </p:sp>
      <p:sp>
        <p:nvSpPr>
          <p:cNvPr id="38915" name="Content Placeholder 2"/>
          <p:cNvSpPr>
            <a:spLocks noGrp="1"/>
          </p:cNvSpPr>
          <p:nvPr>
            <p:ph idx="1"/>
          </p:nvPr>
        </p:nvSpPr>
        <p:spPr>
          <a:xfrm>
            <a:off x="457200" y="1600200"/>
            <a:ext cx="7772400" cy="2209800"/>
          </a:xfrm>
        </p:spPr>
        <p:txBody>
          <a:bodyPr/>
          <a:lstStyle/>
          <a:p>
            <a:r>
              <a:rPr lang="en-US" altLang="en-US" dirty="0" smtClean="0">
                <a:cs typeface="Geneva" charset="0"/>
              </a:rPr>
              <a:t>Data is visualized by performance analysis tool</a:t>
            </a:r>
          </a:p>
          <a:p>
            <a:pPr lvl="1"/>
            <a:r>
              <a:rPr lang="en-US" altLang="en-US" sz="1800" dirty="0" smtClean="0">
                <a:ea typeface="Geneva" charset="0"/>
              </a:rPr>
              <a:t>Extreme Low</a:t>
            </a:r>
            <a:r>
              <a:rPr lang="en-US" altLang="en-US" sz="1800" dirty="0" smtClean="0">
                <a:ea typeface="Geneva" charset="0"/>
                <a:sym typeface="Wingdings" panose="05000000000000000000" pitchFamily="2" charset="2"/>
              </a:rPr>
              <a:t> Green</a:t>
            </a:r>
          </a:p>
          <a:p>
            <a:pPr lvl="1"/>
            <a:r>
              <a:rPr lang="en-US" altLang="en-US" sz="1800" dirty="0" smtClean="0">
                <a:ea typeface="Geneva" charset="0"/>
                <a:sym typeface="Wingdings" panose="05000000000000000000" pitchFamily="2" charset="2"/>
              </a:rPr>
              <a:t>Extreme High  Yellow</a:t>
            </a:r>
          </a:p>
          <a:p>
            <a:pPr lvl="1"/>
            <a:r>
              <a:rPr lang="en-US" altLang="en-US" sz="1800" dirty="0" smtClean="0">
                <a:ea typeface="Geneva" charset="0"/>
                <a:sym typeface="Wingdings" panose="05000000000000000000" pitchFamily="2" charset="2"/>
              </a:rPr>
              <a:t>Normal  Gray</a:t>
            </a:r>
          </a:p>
          <a:p>
            <a:pPr lvl="1"/>
            <a:r>
              <a:rPr lang="en-US" altLang="en-US" sz="1800" dirty="0" smtClean="0">
                <a:ea typeface="Geneva" charset="0"/>
                <a:sym typeface="Wingdings" panose="05000000000000000000" pitchFamily="2" charset="2"/>
              </a:rPr>
              <a:t>Horizontal  Time (monthly)</a:t>
            </a:r>
          </a:p>
          <a:p>
            <a:pPr lvl="1"/>
            <a:r>
              <a:rPr lang="en-US" altLang="en-US" sz="1800" dirty="0" smtClean="0">
                <a:ea typeface="Geneva" charset="0"/>
                <a:sym typeface="Wingdings" panose="05000000000000000000" pitchFamily="2" charset="2"/>
              </a:rPr>
              <a:t>Vertical  Coordinates (unordered)</a:t>
            </a:r>
          </a:p>
          <a:p>
            <a:r>
              <a:rPr lang="en-US" altLang="en-US" sz="2500" dirty="0" smtClean="0">
                <a:cs typeface="Geneva" charset="0"/>
              </a:rPr>
              <a:t>Visual shows signs of periodicity</a:t>
            </a:r>
          </a:p>
          <a:p>
            <a:pPr lvl="1"/>
            <a:endParaRPr lang="en-US" altLang="en-US" sz="2100" dirty="0" smtClean="0">
              <a:ea typeface="Geneva" charset="0"/>
            </a:endParaRPr>
          </a:p>
        </p:txBody>
      </p:sp>
      <p:grpSp>
        <p:nvGrpSpPr>
          <p:cNvPr id="38917" name="Group 1"/>
          <p:cNvGrpSpPr>
            <a:grpSpLocks/>
          </p:cNvGrpSpPr>
          <p:nvPr/>
        </p:nvGrpSpPr>
        <p:grpSpPr bwMode="auto">
          <a:xfrm>
            <a:off x="7620000" y="914400"/>
            <a:ext cx="1371600" cy="914400"/>
            <a:chOff x="5797550" y="1635123"/>
            <a:chExt cx="3240088" cy="3657602"/>
          </a:xfrm>
        </p:grpSpPr>
        <p:sp>
          <p:nvSpPr>
            <p:cNvPr id="17" name="Rounded Rectangle 16"/>
            <p:cNvSpPr>
              <a:spLocks noChangeArrowheads="1"/>
            </p:cNvSpPr>
            <p:nvPr/>
          </p:nvSpPr>
          <p:spPr bwMode="auto">
            <a:xfrm>
              <a:off x="5797550" y="1635123"/>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baseline="-25000" dirty="0">
                <a:solidFill>
                  <a:schemeClr val="lt1"/>
                </a:solidFill>
                <a:latin typeface="+mn-lt"/>
                <a:ea typeface="+mn-ea"/>
              </a:endParaRPr>
            </a:p>
          </p:txBody>
        </p:sp>
        <p:sp>
          <p:nvSpPr>
            <p:cNvPr id="18" name="Down Arrow 17"/>
            <p:cNvSpPr>
              <a:spLocks noChangeArrowheads="1"/>
            </p:cNvSpPr>
            <p:nvPr/>
          </p:nvSpPr>
          <p:spPr bwMode="auto">
            <a:xfrm>
              <a:off x="7237589" y="2244723"/>
              <a:ext cx="236258" cy="32385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19" name="Rounded Rectangle 18"/>
            <p:cNvSpPr>
              <a:spLocks noChangeArrowheads="1"/>
            </p:cNvSpPr>
            <p:nvPr/>
          </p:nvSpPr>
          <p:spPr bwMode="auto">
            <a:xfrm>
              <a:off x="5805051" y="3673476"/>
              <a:ext cx="3232587" cy="6096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900" spc="-300" dirty="0">
                <a:solidFill>
                  <a:schemeClr val="lt1"/>
                </a:solidFill>
                <a:latin typeface="+mn-lt"/>
                <a:ea typeface="+mn-ea"/>
              </a:endParaRPr>
            </a:p>
          </p:txBody>
        </p:sp>
        <p:sp>
          <p:nvSpPr>
            <p:cNvPr id="20" name="Down Arrow 19"/>
            <p:cNvSpPr>
              <a:spLocks noChangeArrowheads="1"/>
            </p:cNvSpPr>
            <p:nvPr/>
          </p:nvSpPr>
          <p:spPr bwMode="auto">
            <a:xfrm>
              <a:off x="7237589" y="4283076"/>
              <a:ext cx="236258" cy="32384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21" name="Rounded Rectangle 20"/>
            <p:cNvSpPr>
              <a:spLocks noChangeArrowheads="1"/>
            </p:cNvSpPr>
            <p:nvPr/>
          </p:nvSpPr>
          <p:spPr bwMode="auto">
            <a:xfrm>
              <a:off x="5805050" y="2682876"/>
              <a:ext cx="3232588" cy="6096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spc="-300" dirty="0">
                <a:solidFill>
                  <a:schemeClr val="dk1"/>
                </a:solidFill>
                <a:latin typeface="+mn-lt"/>
                <a:ea typeface="+mn-ea"/>
              </a:endParaRPr>
            </a:p>
          </p:txBody>
        </p:sp>
        <p:sp>
          <p:nvSpPr>
            <p:cNvPr id="22" name="Down Arrow 21"/>
            <p:cNvSpPr>
              <a:spLocks noChangeArrowheads="1"/>
            </p:cNvSpPr>
            <p:nvPr/>
          </p:nvSpPr>
          <p:spPr bwMode="auto">
            <a:xfrm>
              <a:off x="7245089" y="3292476"/>
              <a:ext cx="232506" cy="323848"/>
            </a:xfrm>
            <a:prstGeom prst="downArrow">
              <a:avLst>
                <a:gd name="adj1" fmla="val 50000"/>
                <a:gd name="adj2" fmla="val 50001"/>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23" name="Rounded Rectangle 22"/>
            <p:cNvSpPr>
              <a:spLocks noChangeArrowheads="1"/>
            </p:cNvSpPr>
            <p:nvPr/>
          </p:nvSpPr>
          <p:spPr bwMode="auto">
            <a:xfrm>
              <a:off x="5797550" y="4683125"/>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087" y="4191000"/>
            <a:ext cx="7235825" cy="2526644"/>
          </a:xfrm>
          <a:prstGeom prst="rect">
            <a:avLst/>
          </a:prstGeom>
        </p:spPr>
      </p:pic>
      <p:sp>
        <p:nvSpPr>
          <p:cNvPr id="14" name="Down Arrow 13"/>
          <p:cNvSpPr>
            <a:spLocks noChangeArrowheads="1"/>
          </p:cNvSpPr>
          <p:nvPr/>
        </p:nvSpPr>
        <p:spPr bwMode="auto">
          <a:xfrm>
            <a:off x="8229600" y="1832480"/>
            <a:ext cx="100013" cy="7360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15" name="Rounded Rectangle 14"/>
          <p:cNvSpPr>
            <a:spLocks noChangeArrowheads="1"/>
          </p:cNvSpPr>
          <p:nvPr/>
        </p:nvSpPr>
        <p:spPr bwMode="auto">
          <a:xfrm>
            <a:off x="7620000" y="1935740"/>
            <a:ext cx="1368425" cy="138545"/>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cs typeface="Geneva" charset="0"/>
              </a:rPr>
              <a:t>Workflow: Frequency Analysis</a:t>
            </a:r>
          </a:p>
        </p:txBody>
      </p:sp>
      <p:sp>
        <p:nvSpPr>
          <p:cNvPr id="39939" name="Content Placeholder 2"/>
          <p:cNvSpPr>
            <a:spLocks noGrp="1"/>
          </p:cNvSpPr>
          <p:nvPr>
            <p:ph idx="1"/>
          </p:nvPr>
        </p:nvSpPr>
        <p:spPr>
          <a:xfrm>
            <a:off x="457200" y="2073275"/>
            <a:ext cx="4648200" cy="4403725"/>
          </a:xfrm>
        </p:spPr>
        <p:txBody>
          <a:bodyPr/>
          <a:lstStyle/>
          <a:p>
            <a:r>
              <a:rPr lang="en-US" altLang="en-US" dirty="0" smtClean="0">
                <a:cs typeface="Geneva" charset="0"/>
              </a:rPr>
              <a:t>Need more data</a:t>
            </a:r>
          </a:p>
          <a:p>
            <a:pPr lvl="1"/>
            <a:r>
              <a:rPr lang="en-US" altLang="en-US" dirty="0" smtClean="0">
                <a:ea typeface="Geneva" charset="0"/>
              </a:rPr>
              <a:t>Daily granularity would be </a:t>
            </a:r>
            <a:r>
              <a:rPr lang="en-US" altLang="en-US" dirty="0" smtClean="0">
                <a:ea typeface="Geneva" charset="0"/>
              </a:rPr>
              <a:t>ideal</a:t>
            </a:r>
            <a:endParaRPr lang="en-US" altLang="en-US" dirty="0" smtClean="0">
              <a:cs typeface="Geneva" charset="0"/>
            </a:endParaRPr>
          </a:p>
          <a:p>
            <a:r>
              <a:rPr lang="en-US" altLang="en-US" dirty="0" smtClean="0">
                <a:cs typeface="Geneva" charset="0"/>
              </a:rPr>
              <a:t>Pool data for a single month, and build a CDF</a:t>
            </a:r>
          </a:p>
          <a:p>
            <a:pPr lvl="1"/>
            <a:r>
              <a:rPr lang="en-US" altLang="en-US" dirty="0" smtClean="0">
                <a:ea typeface="Geneva" charset="0"/>
              </a:rPr>
              <a:t>The random variable is the proportion of the region that was in an extreme temperature state</a:t>
            </a:r>
          </a:p>
          <a:p>
            <a:r>
              <a:rPr lang="en-US" altLang="en-US" dirty="0" smtClean="0">
                <a:cs typeface="Geneva" charset="0"/>
              </a:rPr>
              <a:t>CDF is used to make predictions about future extreme temperature conditions</a:t>
            </a:r>
          </a:p>
          <a:p>
            <a:pPr lvl="1"/>
            <a:endParaRPr lang="en-US" altLang="en-US" dirty="0" smtClean="0">
              <a:ea typeface="Geneva" charset="0"/>
            </a:endParaRPr>
          </a:p>
          <a:p>
            <a:endParaRPr lang="en-US" altLang="en-US" dirty="0" smtClean="0">
              <a:cs typeface="Geneva" charset="0"/>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0DACC4AE-7DC1-4475-9B79-5A1668082A5D}" type="slidenum">
              <a:rPr lang="en-US" altLang="en-US" sz="1200">
                <a:solidFill>
                  <a:schemeClr val="tx2"/>
                </a:solidFill>
                <a:latin typeface="Helvetica Neue" charset="0"/>
              </a:rPr>
              <a:pPr>
                <a:spcBef>
                  <a:spcPct val="0"/>
                </a:spcBef>
                <a:buSzTx/>
                <a:buFontTx/>
                <a:buNone/>
              </a:pPr>
              <a:t>20</a:t>
            </a:fld>
            <a:endParaRPr lang="en-US" altLang="en-US" sz="1200">
              <a:solidFill>
                <a:schemeClr val="tx2"/>
              </a:solidFill>
              <a:latin typeface="Helvetica Neue" charset="0"/>
            </a:endParaRPr>
          </a:p>
        </p:txBody>
      </p:sp>
      <p:sp>
        <p:nvSpPr>
          <p:cNvPr id="39941"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2A704693-10D7-4A3E-8A0F-E8AD2A0CD7E2}" type="slidenum">
              <a:rPr lang="en-US" altLang="en-US" sz="1200">
                <a:solidFill>
                  <a:schemeClr val="tx2"/>
                </a:solidFill>
                <a:latin typeface="Helvetica Neue" charset="0"/>
              </a:rPr>
              <a:pPr algn="r" eaLnBrk="1" hangingPunct="1">
                <a:spcBef>
                  <a:spcPct val="0"/>
                </a:spcBef>
                <a:buSzTx/>
                <a:buFontTx/>
                <a:buNone/>
              </a:pPr>
              <a:t>20</a:t>
            </a:fld>
            <a:endParaRPr lang="en-US" altLang="en-US" sz="1200">
              <a:solidFill>
                <a:schemeClr val="tx2"/>
              </a:solidFill>
              <a:latin typeface="Helvetica Neue" charset="0"/>
            </a:endParaRPr>
          </a:p>
        </p:txBody>
      </p:sp>
      <p:sp>
        <p:nvSpPr>
          <p:cNvPr id="7" name="Rounded Rectangle 6"/>
          <p:cNvSpPr>
            <a:spLocks noChangeArrowheads="1"/>
          </p:cNvSpPr>
          <p:nvPr/>
        </p:nvSpPr>
        <p:spPr bwMode="auto">
          <a:xfrm>
            <a:off x="5791200" y="1768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Select Region of Interest</a:t>
            </a:r>
          </a:p>
        </p:txBody>
      </p:sp>
      <p:sp>
        <p:nvSpPr>
          <p:cNvPr id="8" name="Down Arrow 7"/>
          <p:cNvSpPr>
            <a:spLocks noChangeArrowheads="1"/>
          </p:cNvSpPr>
          <p:nvPr/>
        </p:nvSpPr>
        <p:spPr bwMode="auto">
          <a:xfrm>
            <a:off x="7239000" y="2378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5797550" y="3673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Annotate Data</a:t>
            </a:r>
          </a:p>
        </p:txBody>
      </p:sp>
      <p:sp>
        <p:nvSpPr>
          <p:cNvPr id="10" name="Down Arrow 9"/>
          <p:cNvSpPr>
            <a:spLocks noChangeArrowheads="1"/>
          </p:cNvSpPr>
          <p:nvPr/>
        </p:nvSpPr>
        <p:spPr bwMode="auto">
          <a:xfrm>
            <a:off x="7239000" y="4283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1" name="Rounded Rectangle 10"/>
          <p:cNvSpPr>
            <a:spLocks noChangeArrowheads="1"/>
          </p:cNvSpPr>
          <p:nvPr/>
        </p:nvSpPr>
        <p:spPr bwMode="auto">
          <a:xfrm>
            <a:off x="5797550" y="26828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Identify Extreme Condition</a:t>
            </a:r>
          </a:p>
        </p:txBody>
      </p:sp>
      <p:sp>
        <p:nvSpPr>
          <p:cNvPr id="12" name="Down Arrow 11"/>
          <p:cNvSpPr>
            <a:spLocks noChangeArrowheads="1"/>
          </p:cNvSpPr>
          <p:nvPr/>
        </p:nvSpPr>
        <p:spPr bwMode="auto">
          <a:xfrm>
            <a:off x="7245350" y="32924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5" name="Rounded Rectangle 14"/>
          <p:cNvSpPr>
            <a:spLocks noChangeArrowheads="1"/>
          </p:cNvSpPr>
          <p:nvPr/>
        </p:nvSpPr>
        <p:spPr bwMode="auto">
          <a:xfrm>
            <a:off x="5791200" y="4648200"/>
            <a:ext cx="3240088" cy="609600"/>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Apply Frequency Analysis</a:t>
            </a:r>
          </a:p>
        </p:txBody>
      </p:sp>
      <p:sp>
        <p:nvSpPr>
          <p:cNvPr id="13" name="Rounded Rectangle 12"/>
          <p:cNvSpPr>
            <a:spLocks noChangeArrowheads="1"/>
          </p:cNvSpPr>
          <p:nvPr/>
        </p:nvSpPr>
        <p:spPr bwMode="auto">
          <a:xfrm>
            <a:off x="5797550" y="5562600"/>
            <a:ext cx="323373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Predictions</a:t>
            </a:r>
          </a:p>
        </p:txBody>
      </p:sp>
      <p:sp>
        <p:nvSpPr>
          <p:cNvPr id="14" name="Down Arrow 13"/>
          <p:cNvSpPr>
            <a:spLocks noChangeArrowheads="1"/>
          </p:cNvSpPr>
          <p:nvPr/>
        </p:nvSpPr>
        <p:spPr bwMode="auto">
          <a:xfrm>
            <a:off x="7239000" y="5257800"/>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cs typeface="Geneva" charset="0"/>
              </a:rPr>
              <a:t>Workflow: Frequency Analysis</a:t>
            </a:r>
          </a:p>
        </p:txBody>
      </p:sp>
      <p:sp>
        <p:nvSpPr>
          <p:cNvPr id="409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D5EECD63-970D-499F-BD50-799516FD32CB}" type="slidenum">
              <a:rPr lang="en-US" altLang="en-US" sz="1200">
                <a:solidFill>
                  <a:schemeClr val="tx2"/>
                </a:solidFill>
                <a:latin typeface="Helvetica Neue" charset="0"/>
              </a:rPr>
              <a:pPr>
                <a:spcBef>
                  <a:spcPct val="0"/>
                </a:spcBef>
                <a:buSzTx/>
                <a:buFontTx/>
                <a:buNone/>
              </a:pPr>
              <a:t>21</a:t>
            </a:fld>
            <a:endParaRPr lang="en-US" altLang="en-US" sz="1200">
              <a:solidFill>
                <a:schemeClr val="tx2"/>
              </a:solidFill>
              <a:latin typeface="Helvetica Neue" charset="0"/>
            </a:endParaRPr>
          </a:p>
        </p:txBody>
      </p:sp>
      <p:sp>
        <p:nvSpPr>
          <p:cNvPr id="40964"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58B05240-9841-41E7-97EB-3148330BDB5B}" type="slidenum">
              <a:rPr lang="en-US" altLang="en-US" sz="1200">
                <a:solidFill>
                  <a:schemeClr val="tx2"/>
                </a:solidFill>
                <a:latin typeface="Helvetica Neue" charset="0"/>
              </a:rPr>
              <a:pPr algn="r" eaLnBrk="1" hangingPunct="1">
                <a:spcBef>
                  <a:spcPct val="0"/>
                </a:spcBef>
                <a:buSzTx/>
                <a:buFontTx/>
                <a:buNone/>
              </a:pPr>
              <a:t>21</a:t>
            </a:fld>
            <a:endParaRPr lang="en-US" altLang="en-US" sz="1200">
              <a:solidFill>
                <a:schemeClr val="tx2"/>
              </a:solidFill>
              <a:latin typeface="Helvetica Neue"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45" y="2404983"/>
            <a:ext cx="3554933" cy="3157618"/>
          </a:xfrm>
          <a:prstGeom prst="rect">
            <a:avLst/>
          </a:prstGeom>
        </p:spPr>
      </p:pic>
      <p:grpSp>
        <p:nvGrpSpPr>
          <p:cNvPr id="30" name="Group 1"/>
          <p:cNvGrpSpPr>
            <a:grpSpLocks/>
          </p:cNvGrpSpPr>
          <p:nvPr/>
        </p:nvGrpSpPr>
        <p:grpSpPr bwMode="auto">
          <a:xfrm>
            <a:off x="7620000" y="838200"/>
            <a:ext cx="1371600" cy="914400"/>
            <a:chOff x="5797550" y="1635123"/>
            <a:chExt cx="3240088" cy="3657602"/>
          </a:xfrm>
        </p:grpSpPr>
        <p:sp>
          <p:nvSpPr>
            <p:cNvPr id="31" name="Rounded Rectangle 30"/>
            <p:cNvSpPr>
              <a:spLocks noChangeArrowheads="1"/>
            </p:cNvSpPr>
            <p:nvPr/>
          </p:nvSpPr>
          <p:spPr bwMode="auto">
            <a:xfrm>
              <a:off x="5797550" y="1635123"/>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baseline="-25000" dirty="0">
                <a:solidFill>
                  <a:schemeClr val="lt1"/>
                </a:solidFill>
                <a:latin typeface="+mn-lt"/>
                <a:ea typeface="+mn-ea"/>
              </a:endParaRPr>
            </a:p>
          </p:txBody>
        </p:sp>
        <p:sp>
          <p:nvSpPr>
            <p:cNvPr id="32" name="Down Arrow 31"/>
            <p:cNvSpPr>
              <a:spLocks noChangeArrowheads="1"/>
            </p:cNvSpPr>
            <p:nvPr/>
          </p:nvSpPr>
          <p:spPr bwMode="auto">
            <a:xfrm>
              <a:off x="7237589" y="2244723"/>
              <a:ext cx="236258" cy="32385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3" name="Rounded Rectangle 32"/>
            <p:cNvSpPr>
              <a:spLocks noChangeArrowheads="1"/>
            </p:cNvSpPr>
            <p:nvPr/>
          </p:nvSpPr>
          <p:spPr bwMode="auto">
            <a:xfrm>
              <a:off x="5805051" y="3673476"/>
              <a:ext cx="3232587" cy="6096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spc="-300" dirty="0">
                <a:solidFill>
                  <a:schemeClr val="lt1"/>
                </a:solidFill>
                <a:latin typeface="+mn-lt"/>
                <a:ea typeface="+mn-ea"/>
              </a:endParaRPr>
            </a:p>
          </p:txBody>
        </p:sp>
        <p:sp>
          <p:nvSpPr>
            <p:cNvPr id="34" name="Down Arrow 33"/>
            <p:cNvSpPr>
              <a:spLocks noChangeArrowheads="1"/>
            </p:cNvSpPr>
            <p:nvPr/>
          </p:nvSpPr>
          <p:spPr bwMode="auto">
            <a:xfrm>
              <a:off x="7237589" y="4283076"/>
              <a:ext cx="236258" cy="32384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5" name="Rounded Rectangle 34"/>
            <p:cNvSpPr>
              <a:spLocks noChangeArrowheads="1"/>
            </p:cNvSpPr>
            <p:nvPr/>
          </p:nvSpPr>
          <p:spPr bwMode="auto">
            <a:xfrm>
              <a:off x="5805050" y="2682876"/>
              <a:ext cx="3232588" cy="6096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spc="-300" dirty="0">
                <a:solidFill>
                  <a:schemeClr val="dk1"/>
                </a:solidFill>
                <a:latin typeface="+mn-lt"/>
                <a:ea typeface="+mn-ea"/>
              </a:endParaRPr>
            </a:p>
          </p:txBody>
        </p:sp>
        <p:sp>
          <p:nvSpPr>
            <p:cNvPr id="36" name="Down Arrow 35"/>
            <p:cNvSpPr>
              <a:spLocks noChangeArrowheads="1"/>
            </p:cNvSpPr>
            <p:nvPr/>
          </p:nvSpPr>
          <p:spPr bwMode="auto">
            <a:xfrm>
              <a:off x="7245089" y="3292476"/>
              <a:ext cx="232506" cy="323848"/>
            </a:xfrm>
            <a:prstGeom prst="downArrow">
              <a:avLst>
                <a:gd name="adj1" fmla="val 50000"/>
                <a:gd name="adj2" fmla="val 50001"/>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7" name="Rounded Rectangle 36"/>
            <p:cNvSpPr>
              <a:spLocks noChangeArrowheads="1"/>
            </p:cNvSpPr>
            <p:nvPr/>
          </p:nvSpPr>
          <p:spPr bwMode="auto">
            <a:xfrm>
              <a:off x="5797550" y="4683125"/>
              <a:ext cx="3232588" cy="6096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900" spc="-300" dirty="0">
                <a:solidFill>
                  <a:schemeClr val="lt1"/>
                </a:solidFill>
                <a:latin typeface="+mn-lt"/>
                <a:ea typeface="+mn-ea"/>
              </a:endParaRPr>
            </a:p>
          </p:txBody>
        </p:sp>
      </p:grpSp>
      <p:sp>
        <p:nvSpPr>
          <p:cNvPr id="38" name="Down Arrow 37"/>
          <p:cNvSpPr>
            <a:spLocks noChangeArrowheads="1"/>
          </p:cNvSpPr>
          <p:nvPr/>
        </p:nvSpPr>
        <p:spPr bwMode="auto">
          <a:xfrm>
            <a:off x="8229600" y="1756280"/>
            <a:ext cx="100013" cy="7360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9" name="Rounded Rectangle 38"/>
          <p:cNvSpPr>
            <a:spLocks noChangeArrowheads="1"/>
          </p:cNvSpPr>
          <p:nvPr/>
        </p:nvSpPr>
        <p:spPr bwMode="auto">
          <a:xfrm>
            <a:off x="7620000" y="1859540"/>
            <a:ext cx="1368425" cy="138545"/>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404982"/>
            <a:ext cx="3640722" cy="3233818"/>
          </a:xfrm>
          <a:prstGeom prst="rect">
            <a:avLst/>
          </a:prstGeom>
        </p:spPr>
      </p:pic>
      <p:sp>
        <p:nvSpPr>
          <p:cNvPr id="40" name="Oval 39"/>
          <p:cNvSpPr/>
          <p:nvPr/>
        </p:nvSpPr>
        <p:spPr>
          <a:xfrm>
            <a:off x="4038600" y="3810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00"/>
              </a:solidFill>
            </a:endParaRPr>
          </a:p>
        </p:txBody>
      </p:sp>
      <p:sp>
        <p:nvSpPr>
          <p:cNvPr id="46" name="Oval 45"/>
          <p:cNvSpPr/>
          <p:nvPr/>
        </p:nvSpPr>
        <p:spPr>
          <a:xfrm>
            <a:off x="4419600" y="3810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4800600" y="3810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0"/>
          </p:nvPr>
        </p:nvSpPr>
        <p:spPr bwMode="auto">
          <a:xfrm>
            <a:off x="6553200" y="628014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D5EECD63-970D-499F-BD50-799516FD32CB}" type="slidenum">
              <a:rPr lang="en-US" altLang="en-US" sz="1200">
                <a:solidFill>
                  <a:schemeClr val="tx2"/>
                </a:solidFill>
                <a:latin typeface="Helvetica Neue" charset="0"/>
              </a:rPr>
              <a:pPr>
                <a:spcBef>
                  <a:spcPct val="0"/>
                </a:spcBef>
                <a:buSzTx/>
                <a:buFontTx/>
                <a:buNone/>
              </a:pPr>
              <a:t>22</a:t>
            </a:fld>
            <a:endParaRPr lang="en-US" altLang="en-US" sz="1200" dirty="0">
              <a:solidFill>
                <a:schemeClr val="tx2"/>
              </a:solidFill>
              <a:latin typeface="Helvetica Neu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313709"/>
            <a:ext cx="4442084" cy="3331563"/>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6516" y="3338307"/>
            <a:ext cx="4376486" cy="3282365"/>
          </a:xfrm>
          <a:prstGeom prst="rect">
            <a:avLst/>
          </a:prstGeom>
        </p:spPr>
      </p:pic>
      <p:grpSp>
        <p:nvGrpSpPr>
          <p:cNvPr id="28" name="Group 1"/>
          <p:cNvGrpSpPr>
            <a:grpSpLocks/>
          </p:cNvGrpSpPr>
          <p:nvPr/>
        </p:nvGrpSpPr>
        <p:grpSpPr bwMode="auto">
          <a:xfrm>
            <a:off x="7620000" y="1354715"/>
            <a:ext cx="1371600" cy="914400"/>
            <a:chOff x="5797550" y="1635123"/>
            <a:chExt cx="3240088" cy="3657602"/>
          </a:xfrm>
        </p:grpSpPr>
        <p:sp>
          <p:nvSpPr>
            <p:cNvPr id="29" name="Rounded Rectangle 28"/>
            <p:cNvSpPr>
              <a:spLocks noChangeArrowheads="1"/>
            </p:cNvSpPr>
            <p:nvPr/>
          </p:nvSpPr>
          <p:spPr bwMode="auto">
            <a:xfrm>
              <a:off x="5797550" y="1635123"/>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baseline="-25000" dirty="0">
                <a:solidFill>
                  <a:schemeClr val="lt1"/>
                </a:solidFill>
                <a:latin typeface="+mn-lt"/>
                <a:ea typeface="+mn-ea"/>
              </a:endParaRPr>
            </a:p>
          </p:txBody>
        </p:sp>
        <p:sp>
          <p:nvSpPr>
            <p:cNvPr id="30" name="Down Arrow 29"/>
            <p:cNvSpPr>
              <a:spLocks noChangeArrowheads="1"/>
            </p:cNvSpPr>
            <p:nvPr/>
          </p:nvSpPr>
          <p:spPr bwMode="auto">
            <a:xfrm>
              <a:off x="7237589" y="2244723"/>
              <a:ext cx="236258" cy="32385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1" name="Rounded Rectangle 30"/>
            <p:cNvSpPr>
              <a:spLocks noChangeArrowheads="1"/>
            </p:cNvSpPr>
            <p:nvPr/>
          </p:nvSpPr>
          <p:spPr bwMode="auto">
            <a:xfrm>
              <a:off x="5805050" y="3673476"/>
              <a:ext cx="32325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sp>
          <p:nvSpPr>
            <p:cNvPr id="32" name="Down Arrow 31"/>
            <p:cNvSpPr>
              <a:spLocks noChangeArrowheads="1"/>
            </p:cNvSpPr>
            <p:nvPr/>
          </p:nvSpPr>
          <p:spPr bwMode="auto">
            <a:xfrm>
              <a:off x="7237589" y="4283076"/>
              <a:ext cx="236258" cy="32384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3" name="Rounded Rectangle 32"/>
            <p:cNvSpPr>
              <a:spLocks noChangeArrowheads="1"/>
            </p:cNvSpPr>
            <p:nvPr/>
          </p:nvSpPr>
          <p:spPr bwMode="auto">
            <a:xfrm>
              <a:off x="5805050" y="2682876"/>
              <a:ext cx="3232588" cy="6096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spc="-300" dirty="0">
                <a:solidFill>
                  <a:schemeClr val="dk1"/>
                </a:solidFill>
                <a:latin typeface="+mn-lt"/>
                <a:ea typeface="+mn-ea"/>
              </a:endParaRPr>
            </a:p>
          </p:txBody>
        </p:sp>
        <p:sp>
          <p:nvSpPr>
            <p:cNvPr id="34" name="Down Arrow 33"/>
            <p:cNvSpPr>
              <a:spLocks noChangeArrowheads="1"/>
            </p:cNvSpPr>
            <p:nvPr/>
          </p:nvSpPr>
          <p:spPr bwMode="auto">
            <a:xfrm>
              <a:off x="7245089" y="3292476"/>
              <a:ext cx="232506" cy="323848"/>
            </a:xfrm>
            <a:prstGeom prst="downArrow">
              <a:avLst>
                <a:gd name="adj1" fmla="val 50000"/>
                <a:gd name="adj2" fmla="val 50001"/>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5" name="Rounded Rectangle 34"/>
            <p:cNvSpPr>
              <a:spLocks noChangeArrowheads="1"/>
            </p:cNvSpPr>
            <p:nvPr/>
          </p:nvSpPr>
          <p:spPr bwMode="auto">
            <a:xfrm>
              <a:off x="5797550" y="4683125"/>
              <a:ext cx="3232588" cy="6096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900" spc="-300" dirty="0">
                <a:solidFill>
                  <a:schemeClr val="lt1"/>
                </a:solidFill>
                <a:latin typeface="+mn-lt"/>
                <a:ea typeface="+mn-ea"/>
              </a:endParaRPr>
            </a:p>
          </p:txBody>
        </p:sp>
      </p:grpSp>
      <p:sp>
        <p:nvSpPr>
          <p:cNvPr id="36" name="Down Arrow 35"/>
          <p:cNvSpPr>
            <a:spLocks noChangeArrowheads="1"/>
          </p:cNvSpPr>
          <p:nvPr/>
        </p:nvSpPr>
        <p:spPr bwMode="auto">
          <a:xfrm>
            <a:off x="8229600" y="2272795"/>
            <a:ext cx="100013" cy="73602"/>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900" spc="-300">
              <a:solidFill>
                <a:schemeClr val="lt1"/>
              </a:solidFill>
              <a:latin typeface="+mn-lt"/>
              <a:ea typeface="+mn-ea"/>
            </a:endParaRPr>
          </a:p>
        </p:txBody>
      </p:sp>
      <p:sp>
        <p:nvSpPr>
          <p:cNvPr id="37" name="Rounded Rectangle 36"/>
          <p:cNvSpPr>
            <a:spLocks noChangeArrowheads="1"/>
          </p:cNvSpPr>
          <p:nvPr/>
        </p:nvSpPr>
        <p:spPr bwMode="auto">
          <a:xfrm>
            <a:off x="7620000" y="2376055"/>
            <a:ext cx="1368425" cy="138545"/>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endParaRPr lang="en-US" sz="900" spc="-300" dirty="0">
              <a:solidFill>
                <a:schemeClr val="lt1"/>
              </a:solidFill>
              <a:latin typeface="+mn-lt"/>
              <a:ea typeface="+mn-ea"/>
            </a:endParaRPr>
          </a:p>
        </p:txBody>
      </p:sp>
      <p:sp>
        <p:nvSpPr>
          <p:cNvPr id="25" name="Rectangle 24"/>
          <p:cNvSpPr/>
          <p:nvPr/>
        </p:nvSpPr>
        <p:spPr>
          <a:xfrm>
            <a:off x="480461" y="3008096"/>
            <a:ext cx="2044149" cy="369332"/>
          </a:xfrm>
          <a:prstGeom prst="rect">
            <a:avLst/>
          </a:prstGeom>
        </p:spPr>
        <p:txBody>
          <a:bodyPr wrap="none">
            <a:spAutoFit/>
          </a:bodyPr>
          <a:lstStyle/>
          <a:p>
            <a:r>
              <a:rPr lang="en-US" b="1" dirty="0"/>
              <a:t>June (2001-2009)</a:t>
            </a:r>
            <a:endParaRPr lang="en-US" b="1" dirty="0"/>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8037" y="887864"/>
            <a:ext cx="3480135" cy="2610102"/>
          </a:xfrm>
          <a:prstGeom prst="rect">
            <a:avLst/>
          </a:prstGeom>
        </p:spPr>
      </p:pic>
      <p:sp>
        <p:nvSpPr>
          <p:cNvPr id="38" name="Title 1"/>
          <p:cNvSpPr>
            <a:spLocks noGrp="1"/>
          </p:cNvSpPr>
          <p:nvPr>
            <p:ph type="title"/>
          </p:nvPr>
        </p:nvSpPr>
        <p:spPr>
          <a:xfrm>
            <a:off x="457200" y="838200"/>
            <a:ext cx="8229600" cy="383598"/>
          </a:xfrm>
        </p:spPr>
        <p:txBody>
          <a:bodyPr/>
          <a:lstStyle/>
          <a:p>
            <a:r>
              <a:rPr lang="en-US" altLang="en-US" dirty="0" smtClean="0">
                <a:cs typeface="Geneva" charset="0"/>
              </a:rPr>
              <a:t>Data Extraction and Extreme Event Classification</a:t>
            </a:r>
            <a:endParaRPr lang="en-US" altLang="en-US" dirty="0" smtClean="0">
              <a:cs typeface="Geneva" charset="0"/>
            </a:endParaRPr>
          </a:p>
        </p:txBody>
      </p:sp>
    </p:spTree>
    <p:extLst>
      <p:ext uri="{BB962C8B-B14F-4D97-AF65-F5344CB8AC3E}">
        <p14:creationId xmlns:p14="http://schemas.microsoft.com/office/powerpoint/2010/main" val="2116125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0"/>
          </p:nvPr>
        </p:nvSpPr>
        <p:spPr bwMode="auto">
          <a:xfrm>
            <a:off x="6553200" y="628014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D5EECD63-970D-499F-BD50-799516FD32CB}" type="slidenum">
              <a:rPr lang="en-US" altLang="en-US" sz="1200">
                <a:solidFill>
                  <a:schemeClr val="tx2"/>
                </a:solidFill>
                <a:latin typeface="Helvetica Neue" charset="0"/>
              </a:rPr>
              <a:pPr>
                <a:spcBef>
                  <a:spcPct val="0"/>
                </a:spcBef>
                <a:buSzTx/>
                <a:buFontTx/>
                <a:buNone/>
              </a:pPr>
              <a:t>23</a:t>
            </a:fld>
            <a:endParaRPr lang="en-US" altLang="en-US" sz="1200">
              <a:solidFill>
                <a:schemeClr val="tx2"/>
              </a:solidFill>
              <a:latin typeface="Helvetica Neue" charset="0"/>
            </a:endParaRPr>
          </a:p>
        </p:txBody>
      </p:sp>
      <p:sp>
        <p:nvSpPr>
          <p:cNvPr id="40964"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58B05240-9841-41E7-97EB-3148330BDB5B}" type="slidenum">
              <a:rPr lang="en-US" altLang="en-US" sz="1200">
                <a:solidFill>
                  <a:schemeClr val="tx2"/>
                </a:solidFill>
                <a:latin typeface="Helvetica Neue" charset="0"/>
              </a:rPr>
              <a:pPr algn="r" eaLnBrk="1" hangingPunct="1">
                <a:spcBef>
                  <a:spcPct val="0"/>
                </a:spcBef>
                <a:buSzTx/>
                <a:buFontTx/>
                <a:buNone/>
              </a:pPr>
              <a:t>23</a:t>
            </a:fld>
            <a:endParaRPr lang="en-US" altLang="en-US" sz="1200">
              <a:solidFill>
                <a:schemeClr val="tx2"/>
              </a:solidFill>
              <a:latin typeface="Helvetica Neue"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7" y="2514600"/>
            <a:ext cx="5689598" cy="4267200"/>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1" y="1295400"/>
            <a:ext cx="3556000" cy="2667001"/>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092574"/>
            <a:ext cx="3505200" cy="2628901"/>
          </a:xfrm>
          <a:prstGeom prst="rect">
            <a:avLst/>
          </a:prstGeom>
        </p:spPr>
      </p:pic>
      <p:sp>
        <p:nvSpPr>
          <p:cNvPr id="10" name="Title 1"/>
          <p:cNvSpPr>
            <a:spLocks noGrp="1"/>
          </p:cNvSpPr>
          <p:nvPr>
            <p:ph type="title"/>
          </p:nvPr>
        </p:nvSpPr>
        <p:spPr>
          <a:xfrm>
            <a:off x="457200" y="838200"/>
            <a:ext cx="8229600" cy="457200"/>
          </a:xfrm>
        </p:spPr>
        <p:txBody>
          <a:bodyPr/>
          <a:lstStyle/>
          <a:p>
            <a:r>
              <a:rPr lang="en-US" altLang="en-US" dirty="0" smtClean="0">
                <a:cs typeface="Geneva" charset="0"/>
              </a:rPr>
              <a:t>Mapping Data and Building Distributions</a:t>
            </a:r>
            <a:endParaRPr lang="en-US" altLang="en-US" dirty="0" smtClean="0">
              <a:cs typeface="Geneva" charset="0"/>
            </a:endParaRPr>
          </a:p>
        </p:txBody>
      </p:sp>
      <p:sp>
        <p:nvSpPr>
          <p:cNvPr id="2" name="TextBox 1"/>
          <p:cNvSpPr txBox="1"/>
          <p:nvPr/>
        </p:nvSpPr>
        <p:spPr>
          <a:xfrm>
            <a:off x="609600" y="2221468"/>
            <a:ext cx="2044149" cy="369332"/>
          </a:xfrm>
          <a:prstGeom prst="rect">
            <a:avLst/>
          </a:prstGeom>
          <a:noFill/>
        </p:spPr>
        <p:txBody>
          <a:bodyPr wrap="none" rtlCol="0">
            <a:spAutoFit/>
          </a:bodyPr>
          <a:lstStyle/>
          <a:p>
            <a:r>
              <a:rPr lang="en-US" b="1" dirty="0" smtClean="0"/>
              <a:t>June (2001-2009)</a:t>
            </a:r>
            <a:endParaRPr lang="en-US" b="1" dirty="0"/>
          </a:p>
        </p:txBody>
      </p:sp>
      <p:sp>
        <p:nvSpPr>
          <p:cNvPr id="3" name="TextBox 2"/>
          <p:cNvSpPr txBox="1"/>
          <p:nvPr/>
        </p:nvSpPr>
        <p:spPr>
          <a:xfrm>
            <a:off x="3163217" y="1560493"/>
            <a:ext cx="2258952" cy="954107"/>
          </a:xfrm>
          <a:prstGeom prst="rect">
            <a:avLst/>
          </a:prstGeom>
          <a:noFill/>
        </p:spPr>
        <p:txBody>
          <a:bodyPr wrap="none" rtlCol="0">
            <a:spAutoFit/>
          </a:bodyPr>
          <a:lstStyle/>
          <a:p>
            <a:r>
              <a:rPr lang="en-US" sz="1400" dirty="0" smtClean="0"/>
              <a:t>Red -&gt; Hot</a:t>
            </a:r>
          </a:p>
          <a:p>
            <a:r>
              <a:rPr lang="en-US" sz="1400" dirty="0" smtClean="0"/>
              <a:t>Yellow -&gt; Normal</a:t>
            </a:r>
          </a:p>
          <a:p>
            <a:r>
              <a:rPr lang="en-US" sz="1400" dirty="0" smtClean="0"/>
              <a:t>Light Blue -&gt; Cold</a:t>
            </a:r>
          </a:p>
          <a:p>
            <a:r>
              <a:rPr lang="en-US" sz="1400" dirty="0" smtClean="0"/>
              <a:t>Dark Blue -&gt; Unmeasured</a:t>
            </a:r>
            <a:endParaRPr lang="en-US" sz="1400" dirty="0"/>
          </a:p>
        </p:txBody>
      </p:sp>
    </p:spTree>
    <p:extLst>
      <p:ext uri="{BB962C8B-B14F-4D97-AF65-F5344CB8AC3E}">
        <p14:creationId xmlns:p14="http://schemas.microsoft.com/office/powerpoint/2010/main" val="150212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cs typeface="Geneva" charset="0"/>
              </a:rPr>
              <a:t>Workflow: </a:t>
            </a:r>
            <a:r>
              <a:rPr lang="en-US" altLang="en-US" dirty="0" smtClean="0">
                <a:cs typeface="Geneva" charset="0"/>
              </a:rPr>
              <a:t>Questions and Answers</a:t>
            </a:r>
            <a:endParaRPr lang="en-US" altLang="en-US" dirty="0" smtClean="0">
              <a:cs typeface="Geneva" charset="0"/>
            </a:endParaRPr>
          </a:p>
        </p:txBody>
      </p:sp>
      <p:sp>
        <p:nvSpPr>
          <p:cNvPr id="4198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6E5A4958-A284-4BEF-8FDD-2FC54BCB226B}" type="slidenum">
              <a:rPr lang="en-US" altLang="en-US" sz="1200">
                <a:solidFill>
                  <a:schemeClr val="tx2"/>
                </a:solidFill>
                <a:latin typeface="Helvetica Neue" charset="0"/>
              </a:rPr>
              <a:pPr>
                <a:spcBef>
                  <a:spcPct val="0"/>
                </a:spcBef>
                <a:buSzTx/>
                <a:buFontTx/>
                <a:buNone/>
              </a:pPr>
              <a:t>24</a:t>
            </a:fld>
            <a:endParaRPr lang="en-US" altLang="en-US" sz="1200">
              <a:solidFill>
                <a:schemeClr val="tx2"/>
              </a:solidFill>
              <a:latin typeface="Helvetica Neue" charset="0"/>
            </a:endParaRPr>
          </a:p>
        </p:txBody>
      </p:sp>
      <p:sp>
        <p:nvSpPr>
          <p:cNvPr id="41988"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B71D0530-C7AC-4BF4-AC9D-C9A9D77ED6CE}" type="slidenum">
              <a:rPr lang="en-US" altLang="en-US" sz="1200">
                <a:solidFill>
                  <a:schemeClr val="tx2"/>
                </a:solidFill>
                <a:latin typeface="Helvetica Neue" charset="0"/>
              </a:rPr>
              <a:pPr algn="r" eaLnBrk="1" hangingPunct="1">
                <a:spcBef>
                  <a:spcPct val="0"/>
                </a:spcBef>
                <a:buSzTx/>
                <a:buFontTx/>
                <a:buNone/>
              </a:pPr>
              <a:t>24</a:t>
            </a:fld>
            <a:endParaRPr lang="en-US" altLang="en-US" sz="1200">
              <a:solidFill>
                <a:schemeClr val="tx2"/>
              </a:solidFill>
              <a:latin typeface="Helvetica Neue" charset="0"/>
            </a:endParaRPr>
          </a:p>
        </p:txBody>
      </p:sp>
      <p:sp>
        <p:nvSpPr>
          <p:cNvPr id="7" name="Rounded Rectangle 6"/>
          <p:cNvSpPr>
            <a:spLocks noChangeArrowheads="1"/>
          </p:cNvSpPr>
          <p:nvPr/>
        </p:nvSpPr>
        <p:spPr bwMode="auto">
          <a:xfrm>
            <a:off x="5791200" y="1768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Select Region of Interest</a:t>
            </a:r>
          </a:p>
        </p:txBody>
      </p:sp>
      <p:sp>
        <p:nvSpPr>
          <p:cNvPr id="8" name="Down Arrow 7"/>
          <p:cNvSpPr>
            <a:spLocks noChangeArrowheads="1"/>
          </p:cNvSpPr>
          <p:nvPr/>
        </p:nvSpPr>
        <p:spPr bwMode="auto">
          <a:xfrm>
            <a:off x="7239000" y="2378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5797550" y="3673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Annotate Data</a:t>
            </a:r>
          </a:p>
        </p:txBody>
      </p:sp>
      <p:sp>
        <p:nvSpPr>
          <p:cNvPr id="10" name="Down Arrow 9"/>
          <p:cNvSpPr>
            <a:spLocks noChangeArrowheads="1"/>
          </p:cNvSpPr>
          <p:nvPr/>
        </p:nvSpPr>
        <p:spPr bwMode="auto">
          <a:xfrm>
            <a:off x="7239000" y="4283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1" name="Rounded Rectangle 10"/>
          <p:cNvSpPr>
            <a:spLocks noChangeArrowheads="1"/>
          </p:cNvSpPr>
          <p:nvPr/>
        </p:nvSpPr>
        <p:spPr bwMode="auto">
          <a:xfrm>
            <a:off x="5797550" y="26828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Identify Extreme Condition</a:t>
            </a:r>
          </a:p>
        </p:txBody>
      </p:sp>
      <p:sp>
        <p:nvSpPr>
          <p:cNvPr id="12" name="Down Arrow 11"/>
          <p:cNvSpPr>
            <a:spLocks noChangeArrowheads="1"/>
          </p:cNvSpPr>
          <p:nvPr/>
        </p:nvSpPr>
        <p:spPr bwMode="auto">
          <a:xfrm>
            <a:off x="7245350" y="32924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5" name="Rounded Rectangle 14"/>
          <p:cNvSpPr>
            <a:spLocks noChangeArrowheads="1"/>
          </p:cNvSpPr>
          <p:nvPr/>
        </p:nvSpPr>
        <p:spPr bwMode="auto">
          <a:xfrm>
            <a:off x="5791200" y="4648200"/>
            <a:ext cx="3240088" cy="6096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Apply Frequency Analysis</a:t>
            </a:r>
          </a:p>
        </p:txBody>
      </p:sp>
      <p:sp>
        <p:nvSpPr>
          <p:cNvPr id="13" name="Rounded Rectangle 12"/>
          <p:cNvSpPr>
            <a:spLocks noChangeArrowheads="1"/>
          </p:cNvSpPr>
          <p:nvPr/>
        </p:nvSpPr>
        <p:spPr bwMode="auto">
          <a:xfrm>
            <a:off x="5797550" y="5562600"/>
            <a:ext cx="3233738" cy="6096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solidFill>
                  <a:schemeClr val="tx1"/>
                </a:solidFill>
              </a:rPr>
              <a:t>Predictions</a:t>
            </a:r>
          </a:p>
        </p:txBody>
      </p:sp>
      <p:sp>
        <p:nvSpPr>
          <p:cNvPr id="14" name="Down Arrow 13"/>
          <p:cNvSpPr>
            <a:spLocks noChangeArrowheads="1"/>
          </p:cNvSpPr>
          <p:nvPr/>
        </p:nvSpPr>
        <p:spPr bwMode="auto">
          <a:xfrm>
            <a:off x="7239000" y="5257800"/>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41998" name="Content Placeholder 2"/>
          <p:cNvSpPr>
            <a:spLocks noGrp="1"/>
          </p:cNvSpPr>
          <p:nvPr>
            <p:ph idx="1"/>
          </p:nvPr>
        </p:nvSpPr>
        <p:spPr>
          <a:xfrm>
            <a:off x="228600" y="2073275"/>
            <a:ext cx="5105400" cy="4403725"/>
          </a:xfrm>
        </p:spPr>
        <p:txBody>
          <a:bodyPr/>
          <a:lstStyle/>
          <a:p>
            <a:pPr marL="457200" lvl="1" indent="0">
              <a:buFont typeface="Wingdings" panose="05000000000000000000" pitchFamily="2" charset="2"/>
              <a:buNone/>
            </a:pPr>
            <a:r>
              <a:rPr lang="en-US" altLang="en-US" b="1" dirty="0" smtClean="0">
                <a:ea typeface="Geneva" charset="0"/>
              </a:rPr>
              <a:t>Q</a:t>
            </a:r>
            <a:r>
              <a:rPr lang="en-US" altLang="en-US" b="1" dirty="0" smtClean="0">
                <a:ea typeface="Geneva" charset="0"/>
              </a:rPr>
              <a:t>: </a:t>
            </a:r>
            <a:r>
              <a:rPr lang="en-US" altLang="en-US" dirty="0" smtClean="0">
                <a:ea typeface="Geneva" charset="0"/>
              </a:rPr>
              <a:t>What is the probability that </a:t>
            </a:r>
            <a:r>
              <a:rPr lang="en-US" altLang="en-US" dirty="0">
                <a:ea typeface="Geneva" charset="0"/>
              </a:rPr>
              <a:t>1</a:t>
            </a:r>
            <a:r>
              <a:rPr lang="en-US" altLang="en-US" dirty="0" smtClean="0">
                <a:ea typeface="Geneva" charset="0"/>
              </a:rPr>
              <a:t>0% </a:t>
            </a:r>
            <a:r>
              <a:rPr lang="en-US" altLang="en-US" dirty="0" smtClean="0">
                <a:ea typeface="Geneva" charset="0"/>
              </a:rPr>
              <a:t>of </a:t>
            </a:r>
            <a:r>
              <a:rPr lang="en-US" altLang="en-US" dirty="0" smtClean="0">
                <a:ea typeface="Geneva" charset="0"/>
              </a:rPr>
              <a:t>this region will experience extremely hot temperatures on any given day in June?</a:t>
            </a:r>
            <a:br>
              <a:rPr lang="en-US" altLang="en-US" dirty="0" smtClean="0">
                <a:ea typeface="Geneva" charset="0"/>
              </a:rPr>
            </a:br>
            <a:endParaRPr lang="en-US" altLang="en-US" dirty="0">
              <a:ea typeface="Geneva" charset="0"/>
            </a:endParaRPr>
          </a:p>
          <a:p>
            <a:pPr marL="457200" lvl="1" indent="0">
              <a:buFont typeface="Wingdings" panose="05000000000000000000" pitchFamily="2" charset="2"/>
              <a:buNone/>
            </a:pPr>
            <a:r>
              <a:rPr lang="en-US" altLang="en-US" b="1" dirty="0" smtClean="0">
                <a:ea typeface="Geneva" charset="0"/>
              </a:rPr>
              <a:t>A: </a:t>
            </a:r>
            <a:r>
              <a:rPr lang="en-US" altLang="en-US" dirty="0" smtClean="0">
                <a:ea typeface="Geneva" charset="0"/>
              </a:rPr>
              <a:t>70%</a:t>
            </a:r>
            <a:endParaRPr lang="en-US" altLang="en-US" dirty="0" smtClean="0">
              <a:cs typeface="Geneva"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857625"/>
            <a:ext cx="3733800" cy="28003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cs typeface="Geneva" charset="0"/>
              </a:rPr>
              <a:t>Workflow: </a:t>
            </a:r>
            <a:r>
              <a:rPr lang="en-US" altLang="en-US" dirty="0" smtClean="0">
                <a:cs typeface="Geneva" charset="0"/>
              </a:rPr>
              <a:t>More Questions</a:t>
            </a:r>
            <a:endParaRPr lang="en-US" altLang="en-US" dirty="0" smtClean="0">
              <a:cs typeface="Geneva" charset="0"/>
            </a:endParaRPr>
          </a:p>
        </p:txBody>
      </p:sp>
      <p:sp>
        <p:nvSpPr>
          <p:cNvPr id="4198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6E5A4958-A284-4BEF-8FDD-2FC54BCB226B}" type="slidenum">
              <a:rPr lang="en-US" altLang="en-US" sz="1200">
                <a:solidFill>
                  <a:schemeClr val="tx2"/>
                </a:solidFill>
                <a:latin typeface="Helvetica Neue" charset="0"/>
              </a:rPr>
              <a:pPr>
                <a:spcBef>
                  <a:spcPct val="0"/>
                </a:spcBef>
                <a:buSzTx/>
                <a:buFontTx/>
                <a:buNone/>
              </a:pPr>
              <a:t>25</a:t>
            </a:fld>
            <a:endParaRPr lang="en-US" altLang="en-US" sz="1200">
              <a:solidFill>
                <a:schemeClr val="tx2"/>
              </a:solidFill>
              <a:latin typeface="Helvetica Neue" charset="0"/>
            </a:endParaRPr>
          </a:p>
        </p:txBody>
      </p:sp>
      <p:sp>
        <p:nvSpPr>
          <p:cNvPr id="41988" name="Slide Number Placeholder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r" eaLnBrk="1" hangingPunct="1">
              <a:spcBef>
                <a:spcPct val="0"/>
              </a:spcBef>
              <a:buSzTx/>
              <a:buFontTx/>
              <a:buNone/>
            </a:pPr>
            <a:fld id="{B71D0530-C7AC-4BF4-AC9D-C9A9D77ED6CE}" type="slidenum">
              <a:rPr lang="en-US" altLang="en-US" sz="1200">
                <a:solidFill>
                  <a:schemeClr val="tx2"/>
                </a:solidFill>
                <a:latin typeface="Helvetica Neue" charset="0"/>
              </a:rPr>
              <a:pPr algn="r" eaLnBrk="1" hangingPunct="1">
                <a:spcBef>
                  <a:spcPct val="0"/>
                </a:spcBef>
                <a:buSzTx/>
                <a:buFontTx/>
                <a:buNone/>
              </a:pPr>
              <a:t>25</a:t>
            </a:fld>
            <a:endParaRPr lang="en-US" altLang="en-US" sz="1200">
              <a:solidFill>
                <a:schemeClr val="tx2"/>
              </a:solidFill>
              <a:latin typeface="Helvetica Neue" charset="0"/>
            </a:endParaRPr>
          </a:p>
        </p:txBody>
      </p:sp>
      <p:sp>
        <p:nvSpPr>
          <p:cNvPr id="7" name="Rounded Rectangle 6"/>
          <p:cNvSpPr>
            <a:spLocks noChangeArrowheads="1"/>
          </p:cNvSpPr>
          <p:nvPr/>
        </p:nvSpPr>
        <p:spPr bwMode="auto">
          <a:xfrm>
            <a:off x="5791200" y="1768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Select Region of Interest</a:t>
            </a:r>
          </a:p>
        </p:txBody>
      </p:sp>
      <p:sp>
        <p:nvSpPr>
          <p:cNvPr id="8" name="Down Arrow 7"/>
          <p:cNvSpPr>
            <a:spLocks noChangeArrowheads="1"/>
          </p:cNvSpPr>
          <p:nvPr/>
        </p:nvSpPr>
        <p:spPr bwMode="auto">
          <a:xfrm>
            <a:off x="7239000" y="2378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9" name="Rounded Rectangle 8"/>
          <p:cNvSpPr>
            <a:spLocks noChangeArrowheads="1"/>
          </p:cNvSpPr>
          <p:nvPr/>
        </p:nvSpPr>
        <p:spPr bwMode="auto">
          <a:xfrm>
            <a:off x="5797550" y="36734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Annotate Data</a:t>
            </a:r>
          </a:p>
        </p:txBody>
      </p:sp>
      <p:sp>
        <p:nvSpPr>
          <p:cNvPr id="10" name="Down Arrow 9"/>
          <p:cNvSpPr>
            <a:spLocks noChangeArrowheads="1"/>
          </p:cNvSpPr>
          <p:nvPr/>
        </p:nvSpPr>
        <p:spPr bwMode="auto">
          <a:xfrm>
            <a:off x="7239000" y="42830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1" name="Rounded Rectangle 10"/>
          <p:cNvSpPr>
            <a:spLocks noChangeArrowheads="1"/>
          </p:cNvSpPr>
          <p:nvPr/>
        </p:nvSpPr>
        <p:spPr bwMode="auto">
          <a:xfrm>
            <a:off x="5797550" y="2682875"/>
            <a:ext cx="3240088" cy="609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Identify Extreme Condition</a:t>
            </a:r>
          </a:p>
        </p:txBody>
      </p:sp>
      <p:sp>
        <p:nvSpPr>
          <p:cNvPr id="12" name="Down Arrow 11"/>
          <p:cNvSpPr>
            <a:spLocks noChangeArrowheads="1"/>
          </p:cNvSpPr>
          <p:nvPr/>
        </p:nvSpPr>
        <p:spPr bwMode="auto">
          <a:xfrm>
            <a:off x="7245350" y="3292475"/>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15" name="Rounded Rectangle 14"/>
          <p:cNvSpPr>
            <a:spLocks noChangeArrowheads="1"/>
          </p:cNvSpPr>
          <p:nvPr/>
        </p:nvSpPr>
        <p:spPr bwMode="auto">
          <a:xfrm>
            <a:off x="5791200" y="4648200"/>
            <a:ext cx="3240088" cy="6096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Apply Frequency Analysis</a:t>
            </a:r>
          </a:p>
        </p:txBody>
      </p:sp>
      <p:sp>
        <p:nvSpPr>
          <p:cNvPr id="13" name="Rounded Rectangle 12"/>
          <p:cNvSpPr>
            <a:spLocks noChangeArrowheads="1"/>
          </p:cNvSpPr>
          <p:nvPr/>
        </p:nvSpPr>
        <p:spPr bwMode="auto">
          <a:xfrm>
            <a:off x="5797550" y="5562600"/>
            <a:ext cx="3233738" cy="6096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solidFill>
                  <a:schemeClr val="tx1"/>
                </a:solidFill>
              </a:rPr>
              <a:t>Predictions</a:t>
            </a:r>
          </a:p>
        </p:txBody>
      </p:sp>
      <p:sp>
        <p:nvSpPr>
          <p:cNvPr id="14" name="Down Arrow 13"/>
          <p:cNvSpPr>
            <a:spLocks noChangeArrowheads="1"/>
          </p:cNvSpPr>
          <p:nvPr/>
        </p:nvSpPr>
        <p:spPr bwMode="auto">
          <a:xfrm>
            <a:off x="7239000" y="5257800"/>
            <a:ext cx="233363" cy="323850"/>
          </a:xfrm>
          <a:prstGeom prst="down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sp>
        <p:nvSpPr>
          <p:cNvPr id="41998" name="Content Placeholder 2"/>
          <p:cNvSpPr>
            <a:spLocks noGrp="1"/>
          </p:cNvSpPr>
          <p:nvPr>
            <p:ph idx="1"/>
          </p:nvPr>
        </p:nvSpPr>
        <p:spPr>
          <a:xfrm>
            <a:off x="228600" y="1600200"/>
            <a:ext cx="5105400" cy="4953000"/>
          </a:xfrm>
        </p:spPr>
        <p:txBody>
          <a:bodyPr/>
          <a:lstStyle/>
          <a:p>
            <a:pPr marL="57150" indent="0">
              <a:buNone/>
            </a:pPr>
            <a:r>
              <a:rPr lang="en-US" altLang="en-US" dirty="0" smtClean="0">
                <a:ea typeface="Geneva" charset="0"/>
              </a:rPr>
              <a:t>This tool can be slightly modified to answer other interesting questions as well:</a:t>
            </a:r>
          </a:p>
          <a:p>
            <a:r>
              <a:rPr lang="en-US" altLang="en-US" sz="2200" dirty="0" smtClean="0">
                <a:ea typeface="Geneva" charset="0"/>
              </a:rPr>
              <a:t>What is the expected proportion of this region that will exceed 90 degrees today?</a:t>
            </a:r>
          </a:p>
          <a:p>
            <a:r>
              <a:rPr lang="en-US" altLang="en-US" sz="2200" dirty="0" smtClean="0">
                <a:ea typeface="Geneva" charset="0"/>
              </a:rPr>
              <a:t>What is the probability that 25 percent of this region will exceed 80 degrees today?</a:t>
            </a:r>
          </a:p>
          <a:p>
            <a:r>
              <a:rPr lang="en-US" altLang="en-US" sz="2200" dirty="0" smtClean="0">
                <a:ea typeface="Geneva" charset="0"/>
              </a:rPr>
              <a:t>What is the expected temperature at any point within the region?</a:t>
            </a:r>
          </a:p>
          <a:p>
            <a:r>
              <a:rPr lang="en-US" altLang="en-US" sz="2200" dirty="0" smtClean="0">
                <a:ea typeface="Geneva" charset="0"/>
              </a:rPr>
              <a:t>How often will the temperature exceed 75 degrees in at least half the region?</a:t>
            </a:r>
          </a:p>
          <a:p>
            <a:pPr lvl="1">
              <a:buFont typeface="Arial" panose="020B0604020202020204" pitchFamily="34" charset="0"/>
              <a:buChar char="•"/>
            </a:pPr>
            <a:endParaRPr lang="en-US" altLang="en-US" dirty="0">
              <a:ea typeface="Geneva" charset="0"/>
            </a:endParaRPr>
          </a:p>
        </p:txBody>
      </p:sp>
    </p:spTree>
    <p:extLst>
      <p:ext uri="{BB962C8B-B14F-4D97-AF65-F5344CB8AC3E}">
        <p14:creationId xmlns:p14="http://schemas.microsoft.com/office/powerpoint/2010/main" val="1964960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cs typeface="Geneva" charset="0"/>
              </a:rPr>
              <a:t>Future Work</a:t>
            </a:r>
          </a:p>
        </p:txBody>
      </p:sp>
      <p:sp>
        <p:nvSpPr>
          <p:cNvPr id="43011" name="Content Placeholder 2"/>
          <p:cNvSpPr>
            <a:spLocks noGrp="1"/>
          </p:cNvSpPr>
          <p:nvPr>
            <p:ph idx="1"/>
          </p:nvPr>
        </p:nvSpPr>
        <p:spPr/>
        <p:txBody>
          <a:bodyPr/>
          <a:lstStyle/>
          <a:p>
            <a:r>
              <a:rPr lang="en-US" altLang="en-US" dirty="0" smtClean="0">
                <a:cs typeface="Geneva" charset="0"/>
              </a:rPr>
              <a:t>Increase granularity by obtaining more data.</a:t>
            </a:r>
          </a:p>
          <a:p>
            <a:endParaRPr lang="en-US" altLang="en-US" dirty="0" smtClean="0">
              <a:cs typeface="Geneva" charset="0"/>
            </a:endParaRPr>
          </a:p>
          <a:p>
            <a:r>
              <a:rPr lang="en-US" altLang="en-US" dirty="0" smtClean="0">
                <a:cs typeface="Geneva" charset="0"/>
              </a:rPr>
              <a:t>Predict recurrence period of extreme temperature events.  </a:t>
            </a:r>
          </a:p>
          <a:p>
            <a:endParaRPr lang="en-US" altLang="en-US" dirty="0" smtClean="0">
              <a:cs typeface="Geneva" charset="0"/>
            </a:endParaRPr>
          </a:p>
          <a:p>
            <a:r>
              <a:rPr lang="en-US" altLang="en-US" dirty="0" smtClean="0">
                <a:cs typeface="Geneva" charset="0"/>
              </a:rPr>
              <a:t>Predict other weather related events such as low/high pressure, low/high rainfall, etc.</a:t>
            </a:r>
          </a:p>
        </p:txBody>
      </p:sp>
      <p:sp>
        <p:nvSpPr>
          <p:cNvPr id="430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74C856AB-9D89-4EEB-93AC-4C4D5C738A1A}" type="slidenum">
              <a:rPr lang="en-US" altLang="en-US" sz="1200">
                <a:solidFill>
                  <a:schemeClr val="tx2"/>
                </a:solidFill>
                <a:latin typeface="Helvetica Neue" charset="0"/>
              </a:rPr>
              <a:pPr>
                <a:spcBef>
                  <a:spcPct val="0"/>
                </a:spcBef>
                <a:buSzTx/>
                <a:buFontTx/>
                <a:buNone/>
              </a:pPr>
              <a:t>26</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cs typeface="Geneva" charset="0"/>
              </a:rPr>
              <a:t>Background: What is Frequency Analysis?</a:t>
            </a:r>
          </a:p>
        </p:txBody>
      </p:sp>
      <p:sp>
        <p:nvSpPr>
          <p:cNvPr id="20483" name="Content Placeholder 2"/>
          <p:cNvSpPr>
            <a:spLocks noGrp="1"/>
          </p:cNvSpPr>
          <p:nvPr>
            <p:ph idx="1"/>
          </p:nvPr>
        </p:nvSpPr>
        <p:spPr/>
        <p:txBody>
          <a:bodyPr/>
          <a:lstStyle/>
          <a:p>
            <a:r>
              <a:rPr lang="en-US" altLang="en-US" dirty="0" smtClean="0">
                <a:cs typeface="Geneva" charset="0"/>
              </a:rPr>
              <a:t>Frequency analysis is a statistical </a:t>
            </a:r>
            <a:r>
              <a:rPr lang="en-US" altLang="en-US" dirty="0" smtClean="0">
                <a:cs typeface="Geneva" charset="0"/>
              </a:rPr>
              <a:t>method that </a:t>
            </a:r>
            <a:r>
              <a:rPr lang="en-US" altLang="en-US" dirty="0" smtClean="0">
                <a:cs typeface="Geneva" charset="0"/>
              </a:rPr>
              <a:t>allows us to predict how often a certain event occurs</a:t>
            </a:r>
          </a:p>
          <a:p>
            <a:r>
              <a:rPr lang="en-US" altLang="en-US" dirty="0" smtClean="0">
                <a:cs typeface="Geneva" charset="0"/>
              </a:rPr>
              <a:t>Frequency analysis has been used to model and predict:</a:t>
            </a:r>
          </a:p>
          <a:p>
            <a:pPr lvl="1"/>
            <a:r>
              <a:rPr lang="en-US" altLang="en-US" dirty="0" smtClean="0">
                <a:ea typeface="Geneva" charset="0"/>
              </a:rPr>
              <a:t>Rainfall patterns </a:t>
            </a:r>
          </a:p>
          <a:p>
            <a:pPr lvl="1"/>
            <a:r>
              <a:rPr lang="en-US" altLang="en-US" dirty="0" smtClean="0">
                <a:ea typeface="Geneva" charset="0"/>
              </a:rPr>
              <a:t>CPU usage patterns in clusters</a:t>
            </a:r>
          </a:p>
          <a:p>
            <a:r>
              <a:rPr lang="en-US" altLang="en-US" dirty="0" smtClean="0">
                <a:cs typeface="Geneva" charset="0"/>
              </a:rPr>
              <a:t>Adapt cumulative distribution function (CDF) to predict extreme occurrences, e.g., weather conditions</a:t>
            </a:r>
          </a:p>
          <a:p>
            <a:pPr lvl="1"/>
            <a:endParaRPr lang="en-US" altLang="en-US" dirty="0" smtClean="0">
              <a:ea typeface="Geneva" charset="0"/>
            </a:endParaRPr>
          </a:p>
        </p:txBody>
      </p:sp>
      <p:sp>
        <p:nvSpPr>
          <p:cNvPr id="204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AAE046CC-F239-4245-8C19-9F7C4F00E2BA}" type="slidenum">
              <a:rPr lang="en-US" altLang="en-US" sz="1200">
                <a:solidFill>
                  <a:schemeClr val="tx2"/>
                </a:solidFill>
                <a:latin typeface="Helvetica Neue" charset="0"/>
              </a:rPr>
              <a:pPr>
                <a:spcBef>
                  <a:spcPct val="0"/>
                </a:spcBef>
                <a:buSzTx/>
                <a:buFontTx/>
                <a:buNone/>
              </a:pPr>
              <a:t>2</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cs typeface="Geneva" charset="0"/>
              </a:rPr>
              <a:t>Modeling Rainfall and Design Discharges </a:t>
            </a:r>
          </a:p>
        </p:txBody>
      </p:sp>
      <p:sp>
        <p:nvSpPr>
          <p:cNvPr id="21507" name="Content Placeholder 2"/>
          <p:cNvSpPr>
            <a:spLocks noGrp="1"/>
          </p:cNvSpPr>
          <p:nvPr>
            <p:ph idx="1"/>
          </p:nvPr>
        </p:nvSpPr>
        <p:spPr/>
        <p:txBody>
          <a:bodyPr/>
          <a:lstStyle/>
          <a:p>
            <a:r>
              <a:rPr lang="en-US" altLang="en-US" sz="2600" smtClean="0">
                <a:cs typeface="Geneva" charset="0"/>
              </a:rPr>
              <a:t>Used in hydrology to model rainfall and design discharges in dams</a:t>
            </a:r>
          </a:p>
          <a:p>
            <a:pPr lvl="1"/>
            <a:r>
              <a:rPr lang="en-US" altLang="en-US" sz="2600" smtClean="0">
                <a:ea typeface="MS PGothic" panose="020B0600070205080204" pitchFamily="34" charset="-128"/>
              </a:rPr>
              <a:t>CDF of previous data enables</a:t>
            </a:r>
            <a:br>
              <a:rPr lang="en-US" altLang="en-US" sz="2600" smtClean="0">
                <a:ea typeface="MS PGothic" panose="020B0600070205080204" pitchFamily="34" charset="-128"/>
              </a:rPr>
            </a:br>
            <a:r>
              <a:rPr lang="en-US" altLang="en-US" sz="2600" smtClean="0">
                <a:ea typeface="MS PGothic" panose="020B0600070205080204" pitchFamily="34" charset="-128"/>
              </a:rPr>
              <a:t>preventative measures</a:t>
            </a:r>
          </a:p>
          <a:p>
            <a:pPr lvl="1"/>
            <a:r>
              <a:rPr lang="en-US" altLang="en-US" sz="2600" smtClean="0">
                <a:ea typeface="MS PGothic" panose="020B0600070205080204" pitchFamily="34" charset="-128"/>
              </a:rPr>
              <a:t>Prevent flooding!</a:t>
            </a:r>
          </a:p>
          <a:p>
            <a:endParaRPr lang="en-US" altLang="en-US" smtClean="0">
              <a:cs typeface="Geneva" charset="0"/>
            </a:endParaRPr>
          </a:p>
        </p:txBody>
      </p:sp>
      <p:sp>
        <p:nvSpPr>
          <p:cNvPr id="215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1993FEAC-F2E2-4203-A2E7-7DA54C58E797}" type="slidenum">
              <a:rPr lang="en-US" altLang="en-US" sz="1200">
                <a:solidFill>
                  <a:schemeClr val="tx2"/>
                </a:solidFill>
                <a:latin typeface="Helvetica Neue" charset="0"/>
              </a:rPr>
              <a:pPr>
                <a:spcBef>
                  <a:spcPct val="0"/>
                </a:spcBef>
                <a:buSzTx/>
                <a:buFontTx/>
                <a:buNone/>
              </a:pPr>
              <a:t>3</a:t>
            </a:fld>
            <a:endParaRPr lang="en-US" altLang="en-US" sz="1200">
              <a:solidFill>
                <a:schemeClr val="tx2"/>
              </a:solidFill>
              <a:latin typeface="Helvetica Neue" charset="0"/>
            </a:endParaRPr>
          </a:p>
        </p:txBody>
      </p:sp>
      <p:pic>
        <p:nvPicPr>
          <p:cNvPr id="215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22800"/>
            <a:ext cx="26177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0" name="Group 5"/>
          <p:cNvGrpSpPr>
            <a:grpSpLocks/>
          </p:cNvGrpSpPr>
          <p:nvPr/>
        </p:nvGrpSpPr>
        <p:grpSpPr bwMode="auto">
          <a:xfrm>
            <a:off x="3505200" y="3392488"/>
            <a:ext cx="4865688" cy="2963862"/>
            <a:chOff x="4800600" y="3200400"/>
            <a:chExt cx="3086100" cy="2963863"/>
          </a:xfrm>
        </p:grpSpPr>
        <p:sp>
          <p:nvSpPr>
            <p:cNvPr id="21511" name="TextBox 3"/>
            <p:cNvSpPr txBox="1">
              <a:spLocks noChangeArrowheads="1"/>
            </p:cNvSpPr>
            <p:nvPr/>
          </p:nvSpPr>
          <p:spPr bwMode="auto">
            <a:xfrm>
              <a:off x="4800600" y="48387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ctr">
                <a:spcBef>
                  <a:spcPct val="0"/>
                </a:spcBef>
                <a:buSzTx/>
                <a:buFontTx/>
                <a:buNone/>
              </a:pPr>
              <a:r>
                <a:rPr lang="en-US" altLang="en-US" sz="1600">
                  <a:latin typeface="Arial" panose="020B0604020202020204" pitchFamily="34" charset="0"/>
                </a:rPr>
                <a:t>Past Rainfall</a:t>
              </a:r>
            </a:p>
          </p:txBody>
        </p:sp>
        <p:pic>
          <p:nvPicPr>
            <p:cNvPr id="21512" name="Picture 5"/>
            <p:cNvPicPr>
              <a:picLocks noChangeAspect="1"/>
            </p:cNvPicPr>
            <p:nvPr/>
          </p:nvPicPr>
          <p:blipFill>
            <a:blip r:embed="rId3">
              <a:extLst>
                <a:ext uri="{28A0092B-C50C-407E-A947-70E740481C1C}">
                  <a14:useLocalDpi xmlns:a14="http://schemas.microsoft.com/office/drawing/2010/main" val="0"/>
                </a:ext>
              </a:extLst>
            </a:blip>
            <a:srcRect b="15218"/>
            <a:stretch>
              <a:fillRect/>
            </a:stretch>
          </p:blipFill>
          <p:spPr bwMode="auto">
            <a:xfrm>
              <a:off x="5967413" y="4262438"/>
              <a:ext cx="1919287"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9"/>
            <p:cNvSpPr txBox="1">
              <a:spLocks noChangeArrowheads="1"/>
            </p:cNvSpPr>
            <p:nvPr/>
          </p:nvSpPr>
          <p:spPr bwMode="auto">
            <a:xfrm>
              <a:off x="5943600" y="3200400"/>
              <a:ext cx="1833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lgn="ctr">
                <a:spcBef>
                  <a:spcPct val="0"/>
                </a:spcBef>
                <a:buSzTx/>
                <a:buFontTx/>
                <a:buNone/>
              </a:pPr>
              <a:r>
                <a:rPr lang="en-US" altLang="en-US" sz="1600">
                  <a:latin typeface="Arial" panose="020B0604020202020204" pitchFamily="34" charset="0"/>
                </a:rPr>
                <a:t>Freq. of Exceedance</a:t>
              </a:r>
            </a:p>
          </p:txBody>
        </p:sp>
        <p:sp>
          <p:nvSpPr>
            <p:cNvPr id="10" name="Right Arrow 9"/>
            <p:cNvSpPr>
              <a:spLocks noChangeArrowheads="1"/>
            </p:cNvSpPr>
            <p:nvPr/>
          </p:nvSpPr>
          <p:spPr bwMode="auto">
            <a:xfrm rot="-5400000">
              <a:off x="6536431" y="4055394"/>
              <a:ext cx="457200" cy="118812"/>
            </a:xfrm>
            <a:prstGeom prst="rightArrow">
              <a:avLst>
                <a:gd name="adj1" fmla="val 50000"/>
                <a:gd name="adj2" fmla="val 500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endParaRPr>
            </a:p>
          </p:txBody>
        </p:sp>
        <p:sp>
          <p:nvSpPr>
            <p:cNvPr id="11" name="Right Arrow 10"/>
            <p:cNvSpPr>
              <a:spLocks noChangeArrowheads="1"/>
            </p:cNvSpPr>
            <p:nvPr/>
          </p:nvSpPr>
          <p:spPr bwMode="auto">
            <a:xfrm>
              <a:off x="5601073" y="5422901"/>
              <a:ext cx="342341" cy="158750"/>
            </a:xfrm>
            <a:prstGeom prst="rightArrow">
              <a:avLst>
                <a:gd name="adj1" fmla="val 50000"/>
                <a:gd name="adj2" fmla="val 5009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chemeClr val="lt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cs typeface="Geneva" charset="0"/>
              </a:rPr>
              <a:t>Modeling Idle Resources</a:t>
            </a:r>
          </a:p>
        </p:txBody>
      </p:sp>
      <p:sp>
        <p:nvSpPr>
          <p:cNvPr id="22531" name="Content Placeholder 2"/>
          <p:cNvSpPr>
            <a:spLocks noGrp="1"/>
          </p:cNvSpPr>
          <p:nvPr>
            <p:ph idx="1"/>
          </p:nvPr>
        </p:nvSpPr>
        <p:spPr/>
        <p:txBody>
          <a:bodyPr/>
          <a:lstStyle/>
          <a:p>
            <a:r>
              <a:rPr lang="en-US" altLang="en-US" dirty="0" smtClean="0">
                <a:cs typeface="Geneva" charset="0"/>
              </a:rPr>
              <a:t>Frequency analysis has been used to predict idle event occurrences in clusters</a:t>
            </a:r>
          </a:p>
          <a:p>
            <a:r>
              <a:rPr lang="en-US" altLang="en-US" dirty="0" smtClean="0">
                <a:cs typeface="Geneva" charset="0"/>
              </a:rPr>
              <a:t>Predictive information </a:t>
            </a:r>
            <a:r>
              <a:rPr lang="en-US" altLang="en-US" dirty="0" smtClean="0">
                <a:cs typeface="Geneva" charset="0"/>
              </a:rPr>
              <a:t>is used </a:t>
            </a:r>
            <a:r>
              <a:rPr lang="en-US" altLang="en-US" dirty="0" smtClean="0">
                <a:cs typeface="Geneva" charset="0"/>
              </a:rPr>
              <a:t>by scheduler to maximize CPU utilization</a:t>
            </a:r>
          </a:p>
        </p:txBody>
      </p:sp>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0B322925-699E-4C6F-809A-AA0CF046CE35}" type="slidenum">
              <a:rPr lang="en-US" altLang="en-US" sz="1200">
                <a:solidFill>
                  <a:schemeClr val="tx2"/>
                </a:solidFill>
                <a:latin typeface="Helvetica Neue" charset="0"/>
              </a:rPr>
              <a:pPr>
                <a:spcBef>
                  <a:spcPct val="0"/>
                </a:spcBef>
                <a:buSzTx/>
                <a:buFontTx/>
                <a:buNone/>
              </a:pPr>
              <a:t>4</a:t>
            </a:fld>
            <a:endParaRPr lang="en-US" altLang="en-US" sz="1200">
              <a:solidFill>
                <a:schemeClr val="tx2"/>
              </a:solidFill>
              <a:latin typeface="Helvetica Neue" charset="0"/>
            </a:endParaRPr>
          </a:p>
        </p:txBody>
      </p:sp>
      <p:pic>
        <p:nvPicPr>
          <p:cNvPr id="2" name="Picture 1"/>
          <p:cNvPicPr>
            <a:picLocks noChangeAspect="1"/>
          </p:cNvPicPr>
          <p:nvPr/>
        </p:nvPicPr>
        <p:blipFill>
          <a:blip r:embed="rId2"/>
          <a:stretch>
            <a:fillRect/>
          </a:stretch>
        </p:blipFill>
        <p:spPr>
          <a:xfrm>
            <a:off x="952500" y="3855720"/>
            <a:ext cx="7239000" cy="23164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cs typeface="Geneva" charset="0"/>
              </a:rPr>
              <a:t>From Performance ….</a:t>
            </a:r>
          </a:p>
        </p:txBody>
      </p:sp>
      <p:sp>
        <p:nvSpPr>
          <p:cNvPr id="23555" name="Content Placeholder 2"/>
          <p:cNvSpPr>
            <a:spLocks noGrp="1"/>
          </p:cNvSpPr>
          <p:nvPr>
            <p:ph idx="1"/>
          </p:nvPr>
        </p:nvSpPr>
        <p:spPr/>
        <p:txBody>
          <a:bodyPr/>
          <a:lstStyle/>
          <a:p>
            <a:pPr marL="0" indent="0" algn="ctr">
              <a:spcBef>
                <a:spcPct val="0"/>
              </a:spcBef>
              <a:buFont typeface="Arial" panose="020B0604020202020204" pitchFamily="34" charset="0"/>
              <a:buNone/>
            </a:pPr>
            <a:r>
              <a:rPr lang="en-US" altLang="en-US" smtClean="0">
                <a:cs typeface="Geneva" charset="0"/>
              </a:rPr>
              <a:t>“Predict the occurrence of </a:t>
            </a:r>
            <a:r>
              <a:rPr lang="en-US" altLang="en-US" b="1" smtClean="0">
                <a:cs typeface="Geneva" charset="0"/>
              </a:rPr>
              <a:t>idle CPUs </a:t>
            </a:r>
            <a:r>
              <a:rPr lang="en-US" altLang="en-US" smtClean="0">
                <a:cs typeface="Geneva" charset="0"/>
              </a:rPr>
              <a:t>by collecting and benchmarking data from </a:t>
            </a:r>
            <a:r>
              <a:rPr lang="en-US" altLang="en-US" b="1" smtClean="0">
                <a:cs typeface="Geneva" charset="0"/>
              </a:rPr>
              <a:t>cluster nodes </a:t>
            </a:r>
            <a:r>
              <a:rPr lang="en-US" altLang="en-US" smtClean="0">
                <a:cs typeface="Geneva" charset="0"/>
              </a:rPr>
              <a:t>and </a:t>
            </a:r>
          </a:p>
          <a:p>
            <a:pPr marL="0" indent="0" algn="ctr">
              <a:spcBef>
                <a:spcPct val="0"/>
              </a:spcBef>
              <a:buFont typeface="Arial" panose="020B0604020202020204" pitchFamily="34" charset="0"/>
              <a:buNone/>
            </a:pPr>
            <a:r>
              <a:rPr lang="en-US" altLang="en-US" smtClean="0">
                <a:cs typeface="Geneva" charset="0"/>
              </a:rPr>
              <a:t>using a prediction window on the order </a:t>
            </a:r>
            <a:r>
              <a:rPr lang="en-US" altLang="en-US" b="1" smtClean="0">
                <a:cs typeface="Geneva" charset="0"/>
              </a:rPr>
              <a:t>of minutes </a:t>
            </a:r>
            <a:r>
              <a:rPr lang="en-US" altLang="en-US" smtClean="0">
                <a:cs typeface="Geneva" charset="0"/>
              </a:rPr>
              <a:t>“</a:t>
            </a:r>
            <a:endParaRPr lang="en-US" altLang="en-US" b="1" smtClean="0">
              <a:cs typeface="Geneva" charset="0"/>
            </a:endParaRPr>
          </a:p>
        </p:txBody>
      </p:sp>
      <p:sp>
        <p:nvSpPr>
          <p:cNvPr id="235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26E797FA-C7F5-4A8F-B2CE-84EC04D1256F}" type="slidenum">
              <a:rPr lang="en-US" altLang="en-US" sz="1200">
                <a:solidFill>
                  <a:schemeClr val="tx2"/>
                </a:solidFill>
                <a:latin typeface="Helvetica Neue" charset="0"/>
              </a:rPr>
              <a:pPr>
                <a:spcBef>
                  <a:spcPct val="0"/>
                </a:spcBef>
                <a:buSzTx/>
                <a:buFontTx/>
                <a:buNone/>
              </a:pPr>
              <a:t>5</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cs typeface="Geneva" charset="0"/>
              </a:rPr>
              <a:t>… to Weather Prediction</a:t>
            </a:r>
          </a:p>
        </p:txBody>
      </p:sp>
      <p:sp>
        <p:nvSpPr>
          <p:cNvPr id="24579" name="Content Placeholder 2"/>
          <p:cNvSpPr>
            <a:spLocks noGrp="1"/>
          </p:cNvSpPr>
          <p:nvPr>
            <p:ph idx="1"/>
          </p:nvPr>
        </p:nvSpPr>
        <p:spPr/>
        <p:txBody>
          <a:bodyPr/>
          <a:lstStyle/>
          <a:p>
            <a:pPr marL="0" indent="0" algn="ctr">
              <a:buFont typeface="Arial" panose="020B0604020202020204" pitchFamily="34" charset="0"/>
              <a:buNone/>
            </a:pPr>
            <a:r>
              <a:rPr lang="en-US" altLang="en-US" smtClean="0">
                <a:cs typeface="Geneva" charset="0"/>
              </a:rPr>
              <a:t>“Predict the occurrence of </a:t>
            </a:r>
            <a:r>
              <a:rPr lang="en-US" altLang="en-US" b="1" smtClean="0">
                <a:cs typeface="Geneva" charset="0"/>
              </a:rPr>
              <a:t>extreme weather conditions</a:t>
            </a:r>
            <a:r>
              <a:rPr lang="en-US" altLang="en-US" smtClean="0">
                <a:cs typeface="Geneva" charset="0"/>
              </a:rPr>
              <a:t> by collecting and benchmarking data from </a:t>
            </a:r>
            <a:r>
              <a:rPr lang="en-US" altLang="en-US" b="1" smtClean="0">
                <a:cs typeface="Geneva" charset="0"/>
              </a:rPr>
              <a:t>geographical locations </a:t>
            </a:r>
            <a:r>
              <a:rPr lang="en-US" altLang="en-US" smtClean="0">
                <a:cs typeface="Geneva" charset="0"/>
              </a:rPr>
              <a:t>and using a prediction window on the order of </a:t>
            </a:r>
            <a:r>
              <a:rPr lang="en-US" altLang="en-US" b="1" smtClean="0">
                <a:cs typeface="Geneva" charset="0"/>
              </a:rPr>
              <a:t>days/months”</a:t>
            </a:r>
          </a:p>
        </p:txBody>
      </p:sp>
      <p:sp>
        <p:nvSpPr>
          <p:cNvPr id="245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19BEC8FD-DE0D-425B-B6A4-62C3BD7D1A19}" type="slidenum">
              <a:rPr lang="en-US" altLang="en-US" sz="1200">
                <a:solidFill>
                  <a:schemeClr val="tx2"/>
                </a:solidFill>
                <a:latin typeface="Helvetica Neue" charset="0"/>
              </a:rPr>
              <a:pPr>
                <a:spcBef>
                  <a:spcPct val="0"/>
                </a:spcBef>
                <a:buSzTx/>
                <a:buFontTx/>
                <a:buNone/>
              </a:pPr>
              <a:t>6</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bwMode="auto">
          <a:xfrm>
            <a:off x="64008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61CFAAB3-2332-446C-9D55-0A941F3BB87B}" type="slidenum">
              <a:rPr lang="en-US" altLang="en-US" sz="1200">
                <a:solidFill>
                  <a:schemeClr val="tx2"/>
                </a:solidFill>
                <a:latin typeface="Helvetica Neue" charset="0"/>
              </a:rPr>
              <a:pPr>
                <a:spcBef>
                  <a:spcPct val="0"/>
                </a:spcBef>
                <a:buSzTx/>
                <a:buFontTx/>
                <a:buNone/>
              </a:pPr>
              <a:t>7</a:t>
            </a:fld>
            <a:endParaRPr lang="en-US" altLang="en-US" sz="1200">
              <a:solidFill>
                <a:schemeClr val="tx2"/>
              </a:solidFill>
              <a:latin typeface="Helvetica Neue" charset="0"/>
            </a:endParaRPr>
          </a:p>
        </p:txBody>
      </p:sp>
      <p:sp>
        <p:nvSpPr>
          <p:cNvPr id="30" name="Down Arrow 29"/>
          <p:cNvSpPr>
            <a:spLocks noChangeArrowheads="1"/>
          </p:cNvSpPr>
          <p:nvPr/>
        </p:nvSpPr>
        <p:spPr bwMode="auto">
          <a:xfrm>
            <a:off x="2209800" y="3427413"/>
            <a:ext cx="114300" cy="306387"/>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36" name="Left-Right Arrow 35"/>
          <p:cNvSpPr>
            <a:spLocks noChangeArrowheads="1"/>
          </p:cNvSpPr>
          <p:nvPr/>
        </p:nvSpPr>
        <p:spPr bwMode="auto">
          <a:xfrm>
            <a:off x="4057650" y="1752600"/>
            <a:ext cx="914400" cy="381000"/>
          </a:xfrm>
          <a:prstGeom prst="leftRight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cxnSp>
        <p:nvCxnSpPr>
          <p:cNvPr id="43" name="Straight Connector 42"/>
          <p:cNvCxnSpPr>
            <a:cxnSpLocks noChangeShapeType="1"/>
          </p:cNvCxnSpPr>
          <p:nvPr/>
        </p:nvCxnSpPr>
        <p:spPr bwMode="auto">
          <a:xfrm>
            <a:off x="4514850" y="1423988"/>
            <a:ext cx="0" cy="5162550"/>
          </a:xfrm>
          <a:prstGeom prst="line">
            <a:avLst/>
          </a:prstGeom>
          <a:noFill/>
          <a:ln w="25400">
            <a:solidFill>
              <a:schemeClr val="accent1"/>
            </a:solidFill>
            <a:prstDash val="sys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969" name="TextBox 36"/>
          <p:cNvSpPr txBox="1">
            <a:spLocks noChangeArrowheads="1"/>
          </p:cNvSpPr>
          <p:nvPr/>
        </p:nvSpPr>
        <p:spPr bwMode="auto">
          <a:xfrm>
            <a:off x="4057650" y="827088"/>
            <a:ext cx="914400" cy="381000"/>
          </a:xfrm>
          <a:prstGeom prst="rect">
            <a:avLst/>
          </a:prstGeom>
          <a:noFill/>
          <a:ln>
            <a:noFill/>
          </a:ln>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ctr">
              <a:defRPr/>
            </a:pPr>
            <a:r>
              <a:rPr lang="en-US" dirty="0">
                <a:latin typeface="+mn-lt"/>
              </a:rPr>
              <a:t>TO</a:t>
            </a:r>
          </a:p>
        </p:txBody>
      </p:sp>
      <p:sp>
        <p:nvSpPr>
          <p:cNvPr id="20487" name="TextBox 2"/>
          <p:cNvSpPr txBox="1">
            <a:spLocks noChangeArrowheads="1"/>
          </p:cNvSpPr>
          <p:nvPr/>
        </p:nvSpPr>
        <p:spPr bwMode="auto">
          <a:xfrm>
            <a:off x="1143000" y="838200"/>
            <a:ext cx="2408238" cy="369888"/>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Calibri" charset="0"/>
                <a:ea typeface="MS PGothic" charset="0"/>
                <a:cs typeface="Geneva" charset="0"/>
              </a:defRPr>
            </a:lvl1pPr>
            <a:lvl2pPr>
              <a:defRPr sz="2000">
                <a:solidFill>
                  <a:schemeClr val="tx1"/>
                </a:solidFill>
                <a:latin typeface="Calibri" charset="0"/>
                <a:ea typeface="Geneva" charset="0"/>
                <a:cs typeface="Geneva"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6pPr>
            <a:lvl7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7pPr>
            <a:lvl8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8pPr>
            <a:lvl9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9pPr>
          </a:lstStyle>
          <a:p>
            <a:pPr>
              <a:defRPr/>
            </a:pPr>
            <a:r>
              <a:rPr lang="en-US" sz="1800" dirty="0" smtClean="0">
                <a:latin typeface="+mn-lt"/>
              </a:rPr>
              <a:t>Performance on Cluster</a:t>
            </a:r>
          </a:p>
        </p:txBody>
      </p:sp>
      <p:sp>
        <p:nvSpPr>
          <p:cNvPr id="20488" name="TextBox 4"/>
          <p:cNvSpPr txBox="1">
            <a:spLocks noChangeArrowheads="1"/>
          </p:cNvSpPr>
          <p:nvPr/>
        </p:nvSpPr>
        <p:spPr bwMode="auto">
          <a:xfrm>
            <a:off x="5849938" y="868363"/>
            <a:ext cx="1933575" cy="369887"/>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Calibri" charset="0"/>
                <a:ea typeface="MS PGothic" charset="0"/>
                <a:cs typeface="Geneva" charset="0"/>
              </a:defRPr>
            </a:lvl1pPr>
            <a:lvl2pPr>
              <a:defRPr sz="2000">
                <a:solidFill>
                  <a:schemeClr val="tx1"/>
                </a:solidFill>
                <a:latin typeface="Calibri" charset="0"/>
                <a:ea typeface="Geneva" charset="0"/>
                <a:cs typeface="Geneva"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6pPr>
            <a:lvl7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7pPr>
            <a:lvl8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8pPr>
            <a:lvl9pPr eaLnBrk="0" fontAlgn="base" hangingPunct="0">
              <a:spcAft>
                <a:spcPct val="0"/>
              </a:spcAft>
              <a:buFont typeface="Arial" charset="0"/>
              <a:buChar char="»"/>
              <a:defRPr>
                <a:solidFill>
                  <a:schemeClr val="tx1"/>
                </a:solidFill>
                <a:latin typeface="Calibri" charset="0"/>
                <a:ea typeface="ヒラギノ角ゴ Pro W3" charset="0"/>
                <a:cs typeface="ヒラギノ角ゴ Pro W3" charset="0"/>
              </a:defRPr>
            </a:lvl9pPr>
          </a:lstStyle>
          <a:p>
            <a:pPr>
              <a:defRPr/>
            </a:pPr>
            <a:r>
              <a:rPr lang="en-US" sz="1800" dirty="0" smtClean="0">
                <a:latin typeface="+mn-lt"/>
              </a:rPr>
              <a:t>Weather in Region</a:t>
            </a:r>
          </a:p>
        </p:txBody>
      </p:sp>
      <p:sp>
        <p:nvSpPr>
          <p:cNvPr id="29" name="Rectangle 28"/>
          <p:cNvSpPr>
            <a:spLocks noChangeArrowheads="1"/>
          </p:cNvSpPr>
          <p:nvPr/>
        </p:nvSpPr>
        <p:spPr bwMode="auto">
          <a:xfrm>
            <a:off x="841375" y="3762375"/>
            <a:ext cx="2873375"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Count idle resource events in the window</a:t>
            </a:r>
          </a:p>
        </p:txBody>
      </p:sp>
      <p:sp>
        <p:nvSpPr>
          <p:cNvPr id="33" name="Down Arrow 32"/>
          <p:cNvSpPr>
            <a:spLocks noChangeArrowheads="1"/>
          </p:cNvSpPr>
          <p:nvPr/>
        </p:nvSpPr>
        <p:spPr bwMode="auto">
          <a:xfrm>
            <a:off x="2209800" y="4572000"/>
            <a:ext cx="114300" cy="30638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34" name="Rectangle 33"/>
          <p:cNvSpPr>
            <a:spLocks noChangeArrowheads="1"/>
          </p:cNvSpPr>
          <p:nvPr/>
        </p:nvSpPr>
        <p:spPr bwMode="auto">
          <a:xfrm>
            <a:off x="1228725" y="4914900"/>
            <a:ext cx="2190750" cy="44291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Obtain CDF</a:t>
            </a:r>
          </a:p>
        </p:txBody>
      </p:sp>
      <p:sp>
        <p:nvSpPr>
          <p:cNvPr id="35" name="Down Arrow 34"/>
          <p:cNvSpPr>
            <a:spLocks noChangeArrowheads="1"/>
          </p:cNvSpPr>
          <p:nvPr/>
        </p:nvSpPr>
        <p:spPr bwMode="auto">
          <a:xfrm>
            <a:off x="2209800" y="5357813"/>
            <a:ext cx="114300" cy="306387"/>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37" name="Rectangle 36"/>
          <p:cNvSpPr>
            <a:spLocks noChangeArrowheads="1"/>
          </p:cNvSpPr>
          <p:nvPr/>
        </p:nvSpPr>
        <p:spPr bwMode="auto">
          <a:xfrm>
            <a:off x="841375" y="5664200"/>
            <a:ext cx="2835275"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Obtain likelihood of idle event occurrences</a:t>
            </a:r>
          </a:p>
        </p:txBody>
      </p:sp>
      <p:sp>
        <p:nvSpPr>
          <p:cNvPr id="50" name="Rectangle 49"/>
          <p:cNvSpPr>
            <a:spLocks noChangeArrowheads="1"/>
          </p:cNvSpPr>
          <p:nvPr/>
        </p:nvSpPr>
        <p:spPr bwMode="auto">
          <a:xfrm>
            <a:off x="841375" y="2566988"/>
            <a:ext cx="2873375"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Define a window of idle event occurrences</a:t>
            </a:r>
          </a:p>
        </p:txBody>
      </p:sp>
      <p:sp>
        <p:nvSpPr>
          <p:cNvPr id="51" name="Rectangle 50"/>
          <p:cNvSpPr>
            <a:spLocks noChangeArrowheads="1"/>
          </p:cNvSpPr>
          <p:nvPr/>
        </p:nvSpPr>
        <p:spPr bwMode="auto">
          <a:xfrm>
            <a:off x="841375" y="1423988"/>
            <a:ext cx="2919413"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Collect trace files for cluster nodes</a:t>
            </a:r>
          </a:p>
        </p:txBody>
      </p:sp>
      <p:sp>
        <p:nvSpPr>
          <p:cNvPr id="54" name="Down Arrow 53"/>
          <p:cNvSpPr>
            <a:spLocks noChangeArrowheads="1"/>
          </p:cNvSpPr>
          <p:nvPr/>
        </p:nvSpPr>
        <p:spPr bwMode="auto">
          <a:xfrm>
            <a:off x="2209800" y="2284413"/>
            <a:ext cx="114300" cy="306387"/>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55" name="Down Arrow 54"/>
          <p:cNvSpPr>
            <a:spLocks noChangeArrowheads="1"/>
          </p:cNvSpPr>
          <p:nvPr/>
        </p:nvSpPr>
        <p:spPr bwMode="auto">
          <a:xfrm>
            <a:off x="6702425" y="3451225"/>
            <a:ext cx="114300" cy="30638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56" name="Rectangle 55"/>
          <p:cNvSpPr>
            <a:spLocks noChangeArrowheads="1"/>
          </p:cNvSpPr>
          <p:nvPr/>
        </p:nvSpPr>
        <p:spPr bwMode="auto">
          <a:xfrm>
            <a:off x="5334000" y="3786188"/>
            <a:ext cx="2873375"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Count the extreme</a:t>
            </a:r>
          </a:p>
          <a:p>
            <a:pPr algn="ctr">
              <a:defRPr/>
            </a:pPr>
            <a:r>
              <a:rPr lang="en-US" sz="2000" dirty="0">
                <a:latin typeface="+mn-lt"/>
                <a:ea typeface="MS PGothic" charset="0"/>
                <a:cs typeface="MS PGothic" charset="0"/>
              </a:rPr>
              <a:t> events in the window</a:t>
            </a:r>
          </a:p>
        </p:txBody>
      </p:sp>
      <p:sp>
        <p:nvSpPr>
          <p:cNvPr id="57" name="Down Arrow 56"/>
          <p:cNvSpPr>
            <a:spLocks noChangeArrowheads="1"/>
          </p:cNvSpPr>
          <p:nvPr/>
        </p:nvSpPr>
        <p:spPr bwMode="auto">
          <a:xfrm>
            <a:off x="6702425" y="4595813"/>
            <a:ext cx="114300" cy="306387"/>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58" name="Rectangle 57"/>
          <p:cNvSpPr>
            <a:spLocks noChangeArrowheads="1"/>
          </p:cNvSpPr>
          <p:nvPr/>
        </p:nvSpPr>
        <p:spPr bwMode="auto">
          <a:xfrm>
            <a:off x="5721350" y="4938713"/>
            <a:ext cx="2190750" cy="442912"/>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Obtain CDF</a:t>
            </a:r>
          </a:p>
        </p:txBody>
      </p:sp>
      <p:sp>
        <p:nvSpPr>
          <p:cNvPr id="59" name="Down Arrow 58"/>
          <p:cNvSpPr>
            <a:spLocks noChangeArrowheads="1"/>
          </p:cNvSpPr>
          <p:nvPr/>
        </p:nvSpPr>
        <p:spPr bwMode="auto">
          <a:xfrm>
            <a:off x="6702425" y="5381625"/>
            <a:ext cx="114300" cy="30638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60" name="Rectangle 59"/>
          <p:cNvSpPr>
            <a:spLocks noChangeArrowheads="1"/>
          </p:cNvSpPr>
          <p:nvPr/>
        </p:nvSpPr>
        <p:spPr bwMode="auto">
          <a:xfrm>
            <a:off x="5334000" y="5688013"/>
            <a:ext cx="2833688"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Obtain likelihood of extreme events</a:t>
            </a:r>
          </a:p>
        </p:txBody>
      </p:sp>
      <p:sp>
        <p:nvSpPr>
          <p:cNvPr id="61" name="Rectangle 60"/>
          <p:cNvSpPr>
            <a:spLocks noChangeArrowheads="1"/>
          </p:cNvSpPr>
          <p:nvPr/>
        </p:nvSpPr>
        <p:spPr bwMode="auto">
          <a:xfrm>
            <a:off x="5334000" y="2590800"/>
            <a:ext cx="2873375"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Define a prediction window of events</a:t>
            </a:r>
          </a:p>
        </p:txBody>
      </p:sp>
      <p:sp>
        <p:nvSpPr>
          <p:cNvPr id="62" name="Rectangle 61"/>
          <p:cNvSpPr>
            <a:spLocks noChangeArrowheads="1"/>
          </p:cNvSpPr>
          <p:nvPr/>
        </p:nvSpPr>
        <p:spPr bwMode="auto">
          <a:xfrm>
            <a:off x="5357813" y="1447800"/>
            <a:ext cx="2917825" cy="88582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r>
              <a:rPr lang="en-US" sz="2000" dirty="0">
                <a:latin typeface="+mn-lt"/>
                <a:ea typeface="MS PGothic" charset="0"/>
                <a:cs typeface="MS PGothic" charset="0"/>
              </a:rPr>
              <a:t>Gather data for geographical region</a:t>
            </a:r>
          </a:p>
        </p:txBody>
      </p:sp>
      <p:sp>
        <p:nvSpPr>
          <p:cNvPr id="63" name="Down Arrow 62"/>
          <p:cNvSpPr>
            <a:spLocks noChangeArrowheads="1"/>
          </p:cNvSpPr>
          <p:nvPr/>
        </p:nvSpPr>
        <p:spPr bwMode="auto">
          <a:xfrm>
            <a:off x="6702425" y="2308225"/>
            <a:ext cx="114300" cy="306388"/>
          </a:xfrm>
          <a:prstGeom prst="down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64" name="Left-Right Arrow 63"/>
          <p:cNvSpPr>
            <a:spLocks noChangeArrowheads="1"/>
          </p:cNvSpPr>
          <p:nvPr/>
        </p:nvSpPr>
        <p:spPr bwMode="auto">
          <a:xfrm>
            <a:off x="4038600" y="2819400"/>
            <a:ext cx="914400" cy="381000"/>
          </a:xfrm>
          <a:prstGeom prst="leftRight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65" name="Left-Right Arrow 64"/>
          <p:cNvSpPr>
            <a:spLocks noChangeArrowheads="1"/>
          </p:cNvSpPr>
          <p:nvPr/>
        </p:nvSpPr>
        <p:spPr bwMode="auto">
          <a:xfrm>
            <a:off x="4038600" y="4038600"/>
            <a:ext cx="914400" cy="381000"/>
          </a:xfrm>
          <a:prstGeom prst="leftRight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66" name="Left-Right Arrow 65"/>
          <p:cNvSpPr>
            <a:spLocks noChangeArrowheads="1"/>
          </p:cNvSpPr>
          <p:nvPr/>
        </p:nvSpPr>
        <p:spPr bwMode="auto">
          <a:xfrm>
            <a:off x="4038600" y="4953000"/>
            <a:ext cx="914400" cy="381000"/>
          </a:xfrm>
          <a:prstGeom prst="leftRight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
        <p:nvSpPr>
          <p:cNvPr id="67" name="Left-Right Arrow 66"/>
          <p:cNvSpPr>
            <a:spLocks noChangeArrowheads="1"/>
          </p:cNvSpPr>
          <p:nvPr/>
        </p:nvSpPr>
        <p:spPr bwMode="auto">
          <a:xfrm>
            <a:off x="4038600" y="5943600"/>
            <a:ext cx="914400" cy="381000"/>
          </a:xfrm>
          <a:prstGeom prst="leftRight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defRPr/>
            </a:pPr>
            <a:endParaRPr lang="en-US" sz="2000">
              <a:solidFill>
                <a:schemeClr val="lt1"/>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cs typeface="Geneva" charset="0"/>
              </a:rPr>
              <a:t>Key Questions</a:t>
            </a:r>
          </a:p>
        </p:txBody>
      </p:sp>
      <p:sp>
        <p:nvSpPr>
          <p:cNvPr id="27651" name="Content Placeholder 2"/>
          <p:cNvSpPr>
            <a:spLocks noGrp="1"/>
          </p:cNvSpPr>
          <p:nvPr>
            <p:ph idx="1"/>
          </p:nvPr>
        </p:nvSpPr>
        <p:spPr/>
        <p:txBody>
          <a:bodyPr/>
          <a:lstStyle/>
          <a:p>
            <a:r>
              <a:rPr lang="en-US" altLang="en-US" smtClean="0">
                <a:cs typeface="Geneva" charset="0"/>
              </a:rPr>
              <a:t>How should we define an extreme weather condition?</a:t>
            </a:r>
          </a:p>
          <a:p>
            <a:pPr lvl="1"/>
            <a:r>
              <a:rPr lang="en-US" altLang="en-US" smtClean="0">
                <a:ea typeface="Geneva" charset="0"/>
              </a:rPr>
              <a:t>E.g., extreme hot or low temperature</a:t>
            </a:r>
          </a:p>
          <a:p>
            <a:r>
              <a:rPr lang="en-US" altLang="en-US" smtClean="0">
                <a:cs typeface="Geneva" charset="0"/>
              </a:rPr>
              <a:t>How do we determine which geographical locations to study?</a:t>
            </a:r>
          </a:p>
          <a:p>
            <a:r>
              <a:rPr lang="en-US" altLang="en-US" smtClean="0">
                <a:cs typeface="Geneva" charset="0"/>
              </a:rPr>
              <a:t>What should the granularity of the weather measurements be (monthly, daily, hourly)?</a:t>
            </a:r>
          </a:p>
          <a:p>
            <a:endParaRPr lang="en-US" altLang="en-US" smtClean="0">
              <a:cs typeface="Geneva" charset="0"/>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20000"/>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cs typeface="Geneva" charset="0"/>
              </a:defRPr>
            </a:lvl1pPr>
            <a:lvl2pPr marL="742950" indent="-285750">
              <a:spcBef>
                <a:spcPct val="20000"/>
              </a:spcBef>
              <a:buFont typeface="Wingdings" panose="05000000000000000000" pitchFamily="2" charset="2"/>
              <a:buChar char="§"/>
              <a:defRPr sz="2000">
                <a:solidFill>
                  <a:schemeClr val="tx1"/>
                </a:solidFill>
                <a:latin typeface="Calibri" panose="020F0502020204030204" pitchFamily="34" charset="0"/>
                <a:ea typeface="Geneva" charset="0"/>
                <a:cs typeface="Geneva"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ea typeface="ヒラギノ角ゴ Pro W3" charset="-128"/>
                <a:cs typeface="ヒラギノ角ゴ Pro W3" charset="-128"/>
              </a:defRPr>
            </a:lvl9pPr>
          </a:lstStyle>
          <a:p>
            <a:pPr>
              <a:spcBef>
                <a:spcPct val="0"/>
              </a:spcBef>
              <a:buSzTx/>
              <a:buFontTx/>
              <a:buNone/>
            </a:pPr>
            <a:fld id="{EDAA0CE0-8159-423D-B464-206522765D29}" type="slidenum">
              <a:rPr lang="en-US" altLang="en-US" sz="1200">
                <a:solidFill>
                  <a:schemeClr val="tx2"/>
                </a:solidFill>
                <a:latin typeface="Helvetica Neue" charset="0"/>
              </a:rPr>
              <a:pPr>
                <a:spcBef>
                  <a:spcPct val="0"/>
                </a:spcBef>
                <a:buSzTx/>
                <a:buFontTx/>
                <a:buNone/>
              </a:pPr>
              <a:t>8</a:t>
            </a:fld>
            <a:endParaRPr lang="en-US" altLang="en-US" sz="1200">
              <a:solidFill>
                <a:schemeClr val="tx2"/>
              </a:solidFill>
              <a:latin typeface="Helvetica Neue"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25342</TotalTime>
  <Words>1171</Words>
  <Application>Microsoft Office PowerPoint</Application>
  <PresentationFormat>On-screen Show (4:3)</PresentationFormat>
  <Paragraphs>203</Paragraphs>
  <Slides>27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MS PGothic</vt:lpstr>
      <vt:lpstr>MS PGothic</vt:lpstr>
      <vt:lpstr>Arial</vt:lpstr>
      <vt:lpstr>Calibri</vt:lpstr>
      <vt:lpstr>Geneva</vt:lpstr>
      <vt:lpstr>Helvetica Neue</vt:lpstr>
      <vt:lpstr>Wingdings</vt:lpstr>
      <vt:lpstr>ヒラギノ角ゴ Pro W3</vt:lpstr>
      <vt:lpstr>Office Theme</vt:lpstr>
      <vt:lpstr>PowerPoint Presentation</vt:lpstr>
      <vt:lpstr>Statement of Work</vt:lpstr>
      <vt:lpstr>Background: What is Frequency Analysis?</vt:lpstr>
      <vt:lpstr>Modeling Rainfall and Design Discharges </vt:lpstr>
      <vt:lpstr>Modeling Idle Resources</vt:lpstr>
      <vt:lpstr>From Performance ….</vt:lpstr>
      <vt:lpstr>… to Weather Prediction</vt:lpstr>
      <vt:lpstr>PowerPoint Presentation</vt:lpstr>
      <vt:lpstr>Key Questions</vt:lpstr>
      <vt:lpstr>Defining Extreme Weather Conditions</vt:lpstr>
      <vt:lpstr>Defining Regions of Interest </vt:lpstr>
      <vt:lpstr>Defining Regions of Interest </vt:lpstr>
      <vt:lpstr>Sampling Granularity</vt:lpstr>
      <vt:lpstr>Snapshot of Current Dataset</vt:lpstr>
      <vt:lpstr>Analysis Workflow</vt:lpstr>
      <vt:lpstr>Workflow: Select Region of Interest</vt:lpstr>
      <vt:lpstr>Workflow: Identify Extreme Condition</vt:lpstr>
      <vt:lpstr>Workflow: Identify Extreme Condition</vt:lpstr>
      <vt:lpstr>Workflow: Annotate Weather Data</vt:lpstr>
      <vt:lpstr>Snapshot of Annotated Data</vt:lpstr>
      <vt:lpstr>Workflow: Frequency Analysis</vt:lpstr>
      <vt:lpstr>Workflow: Frequency Analysis</vt:lpstr>
      <vt:lpstr>Data Extraction and Extreme Event Classification</vt:lpstr>
      <vt:lpstr>Mapping Data and Building Distributions</vt:lpstr>
      <vt:lpstr>Workflow: Questions and Answers</vt:lpstr>
      <vt:lpstr>Workflow: More Questions</vt:lpstr>
      <vt:lpstr>Future Work</vt:lpstr>
    </vt:vector>
  </TitlesOfParts>
  <Company>University of Delaware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Gail Armstrong</dc:creator>
  <cp:lastModifiedBy>Ryan McKenna</cp:lastModifiedBy>
  <cp:revision>1426</cp:revision>
  <dcterms:created xsi:type="dcterms:W3CDTF">2013-05-29T23:29:50Z</dcterms:created>
  <dcterms:modified xsi:type="dcterms:W3CDTF">2015-02-02T23:28:59Z</dcterms:modified>
</cp:coreProperties>
</file>