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105" d="100"/>
          <a:sy n="105" d="100"/>
        </p:scale>
        <p:origin x="-1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F026-3333-ED41-A16C-9CACCD762CD2}" type="datetimeFigureOut">
              <a:t>15.01.2014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1C59-DA60-4A4F-AB7F-EB03BE4E0591}" type="slidenum"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F026-3333-ED41-A16C-9CACCD762CD2}" type="datetimeFigureOut">
              <a:t>15.01.2014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1C59-DA60-4A4F-AB7F-EB03BE4E0591}" type="slidenum"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F026-3333-ED41-A16C-9CACCD762CD2}" type="datetimeFigureOut">
              <a:t>15.01.2014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1C59-DA60-4A4F-AB7F-EB03BE4E0591}" type="slidenum"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F026-3333-ED41-A16C-9CACCD762CD2}" type="datetimeFigureOut">
              <a:t>15.01.2014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1C59-DA60-4A4F-AB7F-EB03BE4E0591}" type="slidenum"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F026-3333-ED41-A16C-9CACCD762CD2}" type="datetimeFigureOut">
              <a:t>15.01.2014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1C59-DA60-4A4F-AB7F-EB03BE4E0591}" type="slidenum"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F026-3333-ED41-A16C-9CACCD762CD2}" type="datetimeFigureOut">
              <a:t>15.01.2014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1C59-DA60-4A4F-AB7F-EB03BE4E0591}" type="slidenum"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F026-3333-ED41-A16C-9CACCD762CD2}" type="datetimeFigureOut">
              <a:t>15.01.2014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1C59-DA60-4A4F-AB7F-EB03BE4E0591}" type="slidenum"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F026-3333-ED41-A16C-9CACCD762CD2}" type="datetimeFigureOut">
              <a:t>15.01.2014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1C59-DA60-4A4F-AB7F-EB03BE4E0591}" type="slidenum"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F026-3333-ED41-A16C-9CACCD762CD2}" type="datetimeFigureOut">
              <a:t>15.01.2014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1C59-DA60-4A4F-AB7F-EB03BE4E0591}" type="slidenum"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F026-3333-ED41-A16C-9CACCD762CD2}" type="datetimeFigureOut">
              <a:t>15.01.2014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1C59-DA60-4A4F-AB7F-EB03BE4E0591}" type="slidenum"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4F026-3333-ED41-A16C-9CACCD762CD2}" type="datetimeFigureOut">
              <a:t>15.01.2014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61C59-DA60-4A4F-AB7F-EB03BE4E0591}" type="slidenum"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Mastertextformat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4F026-3333-ED41-A16C-9CACCD762CD2}" type="datetimeFigureOut">
              <a:t>15.01.2014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61C59-DA60-4A4F-AB7F-EB03BE4E0591}" type="slidenum"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1255713" y="2690813"/>
            <a:ext cx="2532062" cy="592137"/>
            <a:chOff x="791" y="1695"/>
            <a:chExt cx="1595" cy="373"/>
          </a:xfrm>
        </p:grpSpPr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1527" y="1695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791" y="1876"/>
              <a:ext cx="159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 sz="1400">
                  <a:solidFill>
                    <a:schemeClr val="tx2"/>
                  </a:solidFill>
                  <a:latin typeface="Arial" charset="0"/>
                </a:rPr>
                <a:t>Rg available with |dt| </a:t>
              </a:r>
              <a:r>
                <a:rPr lang="de-DE" sz="1400">
                  <a:solidFill>
                    <a:schemeClr val="tx2"/>
                  </a:solidFill>
                  <a:latin typeface="Arial" charset="0"/>
                  <a:ea typeface="Times New Roman" charset="0"/>
                  <a:cs typeface="Times New Roman" charset="0"/>
                </a:rPr>
                <a:t>≤ 7 days</a:t>
              </a:r>
              <a:endParaRPr lang="de-DE">
                <a:solidFill>
                  <a:schemeClr val="tx2"/>
                </a:solidFill>
                <a:latin typeface="Arial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7" name="Group 63"/>
          <p:cNvGrpSpPr>
            <a:grpSpLocks/>
          </p:cNvGrpSpPr>
          <p:nvPr/>
        </p:nvGrpSpPr>
        <p:grpSpPr bwMode="auto">
          <a:xfrm>
            <a:off x="1365249" y="3338513"/>
            <a:ext cx="2274884" cy="596900"/>
            <a:chOff x="860" y="2103"/>
            <a:chExt cx="1433" cy="376"/>
          </a:xfrm>
        </p:grpSpPr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1527" y="2103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860" y="2285"/>
              <a:ext cx="143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 sz="1400">
                  <a:solidFill>
                    <a:schemeClr val="tx2"/>
                  </a:solidFill>
                  <a:latin typeface="Arial" charset="0"/>
                </a:rPr>
                <a:t> |dt| </a:t>
              </a:r>
              <a:r>
                <a:rPr lang="de-DE" sz="1400">
                  <a:solidFill>
                    <a:schemeClr val="tx2"/>
                  </a:solidFill>
                  <a:latin typeface="Arial" charset="0"/>
                  <a:ea typeface="Times New Roman" charset="0"/>
                  <a:cs typeface="Times New Roman" charset="0"/>
                </a:rPr>
                <a:t>≤ 1 hour on same day</a:t>
              </a:r>
              <a:endParaRPr lang="de-DE">
                <a:solidFill>
                  <a:schemeClr val="tx2"/>
                </a:solidFill>
                <a:latin typeface="Arial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0" name="Group 64"/>
          <p:cNvGrpSpPr>
            <a:grpSpLocks/>
          </p:cNvGrpSpPr>
          <p:nvPr/>
        </p:nvGrpSpPr>
        <p:grpSpPr bwMode="auto">
          <a:xfrm>
            <a:off x="1130300" y="3987800"/>
            <a:ext cx="2360619" cy="595313"/>
            <a:chOff x="712" y="2512"/>
            <a:chExt cx="1487" cy="375"/>
          </a:xfrm>
        </p:grpSpPr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527" y="2512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712" y="2693"/>
              <a:ext cx="148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 sz="1400">
                  <a:solidFill>
                    <a:srgbClr val="1F497D"/>
                  </a:solidFill>
                  <a:latin typeface="Arial" charset="0"/>
                </a:rPr>
                <a:t> |dt| </a:t>
              </a:r>
              <a:r>
                <a:rPr lang="de-DE" sz="1400">
                  <a:solidFill>
                    <a:srgbClr val="1F497D"/>
                  </a:solidFill>
                  <a:latin typeface="Arial" charset="0"/>
                  <a:ea typeface="Times New Roman" charset="0"/>
                  <a:cs typeface="Times New Roman" charset="0"/>
                </a:rPr>
                <a:t>≤ </a:t>
              </a:r>
              <a:r>
                <a:rPr lang="de-DE" sz="1400">
                  <a:solidFill>
                    <a:srgbClr val="1F497D"/>
                  </a:solidFill>
                  <a:latin typeface="Arial" charset="0"/>
                  <a:ea typeface="Times New Roman" charset="0"/>
                  <a:cs typeface="Times New Roman" charset="0"/>
                </a:rPr>
                <a:t>1 hour on ≤ </a:t>
              </a:r>
              <a:r>
                <a:rPr lang="de-DE" sz="1400">
                  <a:solidFill>
                    <a:srgbClr val="1F497D"/>
                  </a:solidFill>
                  <a:latin typeface="Arial" charset="0"/>
                  <a:ea typeface="Times New Roman" charset="0"/>
                  <a:cs typeface="Times New Roman" charset="0"/>
                </a:rPr>
                <a:t>1, 2 days</a:t>
              </a:r>
              <a:endParaRPr lang="de-DE">
                <a:solidFill>
                  <a:srgbClr val="1F497D"/>
                </a:solidFill>
                <a:latin typeface="Arial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13" name="Group 65"/>
          <p:cNvGrpSpPr>
            <a:grpSpLocks/>
          </p:cNvGrpSpPr>
          <p:nvPr/>
        </p:nvGrpSpPr>
        <p:grpSpPr bwMode="auto">
          <a:xfrm>
            <a:off x="468313" y="4635500"/>
            <a:ext cx="4165599" cy="595313"/>
            <a:chOff x="295" y="2920"/>
            <a:chExt cx="2624" cy="375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527" y="2920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295" y="3101"/>
              <a:ext cx="262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 sz="1400">
                  <a:solidFill>
                    <a:srgbClr val="1F497D"/>
                  </a:solidFill>
                  <a:latin typeface="Arial" charset="0"/>
                </a:rPr>
                <a:t>Rg, T, VPD available with |dt| </a:t>
              </a:r>
              <a:r>
                <a:rPr lang="de-DE" sz="1400">
                  <a:solidFill>
                    <a:srgbClr val="1F497D"/>
                  </a:solidFill>
                  <a:latin typeface="Arial" charset="0"/>
                  <a:ea typeface="Times New Roman" charset="0"/>
                  <a:cs typeface="Times New Roman" charset="0"/>
                </a:rPr>
                <a:t>≤ 21, 28, ..., 70 days</a:t>
              </a:r>
            </a:p>
          </p:txBody>
        </p:sp>
      </p:grpSp>
      <p:grpSp>
        <p:nvGrpSpPr>
          <p:cNvPr id="16" name="Group 66"/>
          <p:cNvGrpSpPr>
            <a:grpSpLocks/>
          </p:cNvGrpSpPr>
          <p:nvPr/>
        </p:nvGrpSpPr>
        <p:grpSpPr bwMode="auto">
          <a:xfrm>
            <a:off x="766763" y="5283200"/>
            <a:ext cx="3560763" cy="595313"/>
            <a:chOff x="483" y="3328"/>
            <a:chExt cx="2243" cy="375"/>
          </a:xfrm>
        </p:grpSpPr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1527" y="332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483" y="3509"/>
              <a:ext cx="224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 sz="1400">
                  <a:solidFill>
                    <a:srgbClr val="1F497D"/>
                  </a:solidFill>
                  <a:latin typeface="Arial" charset="0"/>
                </a:rPr>
                <a:t>Rg  available with |dt| </a:t>
              </a:r>
              <a:r>
                <a:rPr lang="de-DE" sz="1400">
                  <a:solidFill>
                    <a:srgbClr val="1F497D"/>
                  </a:solidFill>
                  <a:latin typeface="Arial" charset="0"/>
                  <a:ea typeface="Times New Roman" charset="0"/>
                  <a:cs typeface="Times New Roman" charset="0"/>
                </a:rPr>
                <a:t>≤ 14, 21, ..., 70 days</a:t>
              </a:r>
            </a:p>
          </p:txBody>
        </p:sp>
      </p:grpSp>
      <p:grpSp>
        <p:nvGrpSpPr>
          <p:cNvPr id="19" name="Group 67"/>
          <p:cNvGrpSpPr>
            <a:grpSpLocks/>
          </p:cNvGrpSpPr>
          <p:nvPr/>
        </p:nvGrpSpPr>
        <p:grpSpPr bwMode="auto">
          <a:xfrm>
            <a:off x="1130299" y="5932488"/>
            <a:ext cx="3109917" cy="595312"/>
            <a:chOff x="712" y="3737"/>
            <a:chExt cx="1959" cy="375"/>
          </a:xfrm>
        </p:grpSpPr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1527" y="3737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712" y="3918"/>
              <a:ext cx="1959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 sz="1400">
                  <a:solidFill>
                    <a:srgbClr val="1F497D"/>
                  </a:solidFill>
                  <a:latin typeface="Arial" charset="0"/>
                </a:rPr>
                <a:t> |dt| </a:t>
              </a:r>
              <a:r>
                <a:rPr lang="de-DE" sz="1400">
                  <a:solidFill>
                    <a:srgbClr val="1F497D"/>
                  </a:solidFill>
                  <a:latin typeface="Arial" charset="0"/>
                  <a:ea typeface="Times New Roman" charset="0"/>
                  <a:cs typeface="Times New Roman" charset="0"/>
                </a:rPr>
                <a:t>≤ 1 hour on </a:t>
              </a:r>
              <a:r>
                <a:rPr lang="de-DE" sz="1400">
                  <a:solidFill>
                    <a:srgbClr val="1F497D"/>
                  </a:solidFill>
                  <a:latin typeface="Arial" charset="0"/>
                  <a:ea typeface="Times New Roman" charset="0"/>
                  <a:cs typeface="Times New Roman" charset="0"/>
                </a:rPr>
                <a:t>≤ 7, 14, ..., 210 days</a:t>
              </a:r>
            </a:p>
          </p:txBody>
        </p:sp>
      </p:grpSp>
      <p:grpSp>
        <p:nvGrpSpPr>
          <p:cNvPr id="22" name="Group 61"/>
          <p:cNvGrpSpPr>
            <a:grpSpLocks/>
          </p:cNvGrpSpPr>
          <p:nvPr/>
        </p:nvGrpSpPr>
        <p:grpSpPr bwMode="auto">
          <a:xfrm>
            <a:off x="890588" y="2020888"/>
            <a:ext cx="3302000" cy="614362"/>
            <a:chOff x="561" y="1273"/>
            <a:chExt cx="2080" cy="387"/>
          </a:xfrm>
        </p:grpSpPr>
        <p:sp>
          <p:nvSpPr>
            <p:cNvPr id="23" name="Line 5"/>
            <p:cNvSpPr>
              <a:spLocks noChangeShapeType="1"/>
            </p:cNvSpPr>
            <p:nvPr/>
          </p:nvSpPr>
          <p:spPr bwMode="auto">
            <a:xfrm>
              <a:off x="1527" y="1287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Text Box 6"/>
            <p:cNvSpPr txBox="1">
              <a:spLocks noChangeArrowheads="1"/>
            </p:cNvSpPr>
            <p:nvPr/>
          </p:nvSpPr>
          <p:spPr bwMode="auto">
            <a:xfrm>
              <a:off x="561" y="1468"/>
              <a:ext cx="208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 sz="1400">
                  <a:solidFill>
                    <a:schemeClr val="tx2"/>
                  </a:solidFill>
                  <a:latin typeface="Arial" charset="0"/>
                </a:rPr>
                <a:t>Rg, T, VPD available with |dt| </a:t>
              </a:r>
              <a:r>
                <a:rPr lang="de-DE" sz="1400">
                  <a:solidFill>
                    <a:schemeClr val="tx2"/>
                  </a:solidFill>
                  <a:latin typeface="Arial" charset="0"/>
                  <a:ea typeface="Times New Roman" charset="0"/>
                  <a:cs typeface="Times New Roman" charset="0"/>
                </a:rPr>
                <a:t>≤ 14 days</a:t>
              </a:r>
              <a:endParaRPr lang="de-DE">
                <a:solidFill>
                  <a:schemeClr val="tx2"/>
                </a:solidFill>
                <a:latin typeface="Arial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1540" y="1273"/>
              <a:ext cx="25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 sz="1400">
                  <a:latin typeface="Arial" charset="0"/>
                </a:rPr>
                <a:t>No</a:t>
              </a:r>
              <a:endParaRPr lang="en-US" sz="1400">
                <a:latin typeface="Arial" charset="0"/>
              </a:endParaRPr>
            </a:p>
          </p:txBody>
        </p:sp>
      </p:grpSp>
      <p:grpSp>
        <p:nvGrpSpPr>
          <p:cNvPr id="26" name="Group 69"/>
          <p:cNvGrpSpPr>
            <a:grpSpLocks/>
          </p:cNvGrpSpPr>
          <p:nvPr/>
        </p:nvGrpSpPr>
        <p:grpSpPr bwMode="auto">
          <a:xfrm>
            <a:off x="4583113" y="1487488"/>
            <a:ext cx="2403475" cy="503237"/>
            <a:chOff x="2887" y="937"/>
            <a:chExt cx="1514" cy="317"/>
          </a:xfrm>
        </p:grpSpPr>
        <p:sp>
          <p:nvSpPr>
            <p:cNvPr id="27" name="Line 20"/>
            <p:cNvSpPr>
              <a:spLocks noChangeShapeType="1"/>
            </p:cNvSpPr>
            <p:nvPr/>
          </p:nvSpPr>
          <p:spPr bwMode="auto">
            <a:xfrm rot="-5400000">
              <a:off x="3062" y="1059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2887" y="937"/>
              <a:ext cx="30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 sz="1400">
                  <a:latin typeface="Arial" charset="0"/>
                </a:rPr>
                <a:t>Yes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3198" y="1060"/>
              <a:ext cx="120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 sz="1400">
                  <a:latin typeface="Arial" charset="0"/>
                </a:rPr>
                <a:t>fFillLUT(7, Rg,T,VPD)</a:t>
              </a:r>
              <a:endParaRPr lang="de-DE">
                <a:latin typeface="Arial" charset="0"/>
                <a:ea typeface="Times New Roman" charset="0"/>
                <a:cs typeface="Times New Roman" charset="0"/>
              </a:endParaRPr>
            </a:p>
          </p:txBody>
        </p:sp>
      </p:grpSp>
      <p:grpSp>
        <p:nvGrpSpPr>
          <p:cNvPr id="31" name="Group 60"/>
          <p:cNvGrpSpPr>
            <a:grpSpLocks/>
          </p:cNvGrpSpPr>
          <p:nvPr/>
        </p:nvGrpSpPr>
        <p:grpSpPr bwMode="auto">
          <a:xfrm>
            <a:off x="935038" y="1317625"/>
            <a:ext cx="3203575" cy="669925"/>
            <a:chOff x="589" y="830"/>
            <a:chExt cx="2018" cy="422"/>
          </a:xfrm>
        </p:grpSpPr>
        <p:sp>
          <p:nvSpPr>
            <p:cNvPr id="32" name="Text Box 4"/>
            <p:cNvSpPr txBox="1">
              <a:spLocks noChangeArrowheads="1"/>
            </p:cNvSpPr>
            <p:nvPr/>
          </p:nvSpPr>
          <p:spPr bwMode="auto">
            <a:xfrm>
              <a:off x="589" y="1060"/>
              <a:ext cx="201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 sz="1400">
                  <a:solidFill>
                    <a:schemeClr val="tx2"/>
                  </a:solidFill>
                  <a:latin typeface="Arial" charset="0"/>
                </a:rPr>
                <a:t>Rg, T, VPD available with |dt| </a:t>
              </a:r>
              <a:r>
                <a:rPr lang="de-DE" sz="1400">
                  <a:solidFill>
                    <a:schemeClr val="tx2"/>
                  </a:solidFill>
                  <a:latin typeface="Arial" charset="0"/>
                  <a:ea typeface="Times New Roman" charset="0"/>
                  <a:cs typeface="Times New Roman" charset="0"/>
                </a:rPr>
                <a:t>≤ 7 days</a:t>
              </a:r>
              <a:endParaRPr lang="de-DE">
                <a:solidFill>
                  <a:schemeClr val="tx2"/>
                </a:solidFill>
                <a:latin typeface="Arial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3" name="Line 40"/>
            <p:cNvSpPr>
              <a:spLocks noChangeShapeType="1"/>
            </p:cNvSpPr>
            <p:nvPr/>
          </p:nvSpPr>
          <p:spPr bwMode="auto">
            <a:xfrm>
              <a:off x="1527" y="84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" name="Text Box 41"/>
            <p:cNvSpPr txBox="1">
              <a:spLocks noChangeArrowheads="1"/>
            </p:cNvSpPr>
            <p:nvPr/>
          </p:nvSpPr>
          <p:spPr bwMode="auto">
            <a:xfrm>
              <a:off x="1540" y="830"/>
              <a:ext cx="25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 sz="1400">
                  <a:latin typeface="Arial" charset="0"/>
                </a:rPr>
                <a:t>No</a:t>
              </a:r>
              <a:endParaRPr lang="en-US" sz="1400">
                <a:latin typeface="Arial" charset="0"/>
              </a:endParaRPr>
            </a:p>
          </p:txBody>
        </p:sp>
      </p:grpSp>
      <p:sp>
        <p:nvSpPr>
          <p:cNvPr id="35" name="Text Box 42"/>
          <p:cNvSpPr txBox="1">
            <a:spLocks noChangeArrowheads="1"/>
          </p:cNvSpPr>
          <p:nvPr/>
        </p:nvSpPr>
        <p:spPr bwMode="auto">
          <a:xfrm>
            <a:off x="1664166" y="188913"/>
            <a:ext cx="168074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sz="1400" b="1">
                <a:latin typeface="Arial" charset="0"/>
              </a:rPr>
              <a:t>sMDSGapFilling()</a:t>
            </a:r>
            <a:endParaRPr lang="de-DE" b="1">
              <a:latin typeface="Arial" charset="0"/>
              <a:ea typeface="Times New Roman" charset="0"/>
              <a:cs typeface="Times New Roman" charset="0"/>
            </a:endParaRPr>
          </a:p>
        </p:txBody>
      </p:sp>
      <p:grpSp>
        <p:nvGrpSpPr>
          <p:cNvPr id="36" name="Group 59"/>
          <p:cNvGrpSpPr>
            <a:grpSpLocks/>
          </p:cNvGrpSpPr>
          <p:nvPr/>
        </p:nvGrpSpPr>
        <p:grpSpPr bwMode="auto">
          <a:xfrm>
            <a:off x="1836738" y="496888"/>
            <a:ext cx="1338262" cy="787400"/>
            <a:chOff x="1157" y="313"/>
            <a:chExt cx="843" cy="496"/>
          </a:xfrm>
        </p:grpSpPr>
        <p:sp>
          <p:nvSpPr>
            <p:cNvPr id="37" name="Text Box 39"/>
            <p:cNvSpPr txBox="1">
              <a:spLocks noChangeArrowheads="1"/>
            </p:cNvSpPr>
            <p:nvPr/>
          </p:nvSpPr>
          <p:spPr bwMode="auto">
            <a:xfrm>
              <a:off x="1157" y="617"/>
              <a:ext cx="84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 sz="1400">
                  <a:solidFill>
                    <a:schemeClr val="tx2"/>
                  </a:solidFill>
                  <a:latin typeface="Arial" charset="0"/>
                </a:rPr>
                <a:t>NEE present ?</a:t>
              </a:r>
              <a:endParaRPr lang="de-DE">
                <a:solidFill>
                  <a:schemeClr val="tx2"/>
                </a:solidFill>
                <a:latin typeface="Arial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38" name="Line 43"/>
            <p:cNvSpPr>
              <a:spLocks noChangeShapeType="1"/>
            </p:cNvSpPr>
            <p:nvPr/>
          </p:nvSpPr>
          <p:spPr bwMode="auto">
            <a:xfrm>
              <a:off x="1527" y="313"/>
              <a:ext cx="0" cy="3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39" name="Group 68"/>
          <p:cNvGrpSpPr>
            <a:grpSpLocks/>
          </p:cNvGrpSpPr>
          <p:nvPr/>
        </p:nvGrpSpPr>
        <p:grpSpPr bwMode="auto">
          <a:xfrm>
            <a:off x="4583131" y="836612"/>
            <a:ext cx="3402025" cy="479424"/>
            <a:chOff x="2887" y="527"/>
            <a:chExt cx="2143" cy="302"/>
          </a:xfrm>
        </p:grpSpPr>
        <p:sp>
          <p:nvSpPr>
            <p:cNvPr id="40" name="Line 45"/>
            <p:cNvSpPr>
              <a:spLocks noChangeShapeType="1"/>
            </p:cNvSpPr>
            <p:nvPr/>
          </p:nvSpPr>
          <p:spPr bwMode="auto">
            <a:xfrm rot="-5400000">
              <a:off x="3062" y="649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" name="Text Box 46"/>
            <p:cNvSpPr txBox="1">
              <a:spLocks noChangeArrowheads="1"/>
            </p:cNvSpPr>
            <p:nvPr/>
          </p:nvSpPr>
          <p:spPr bwMode="auto">
            <a:xfrm>
              <a:off x="2887" y="527"/>
              <a:ext cx="30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 sz="1400">
                  <a:latin typeface="Arial" charset="0"/>
                </a:rPr>
                <a:t>Yes</a:t>
              </a:r>
              <a:endParaRPr lang="en-US" sz="1400">
                <a:latin typeface="Arial" charset="0"/>
              </a:endParaRPr>
            </a:p>
          </p:txBody>
        </p:sp>
        <p:sp>
          <p:nvSpPr>
            <p:cNvPr id="42" name="Text Box 47"/>
            <p:cNvSpPr txBox="1">
              <a:spLocks noChangeArrowheads="1"/>
            </p:cNvSpPr>
            <p:nvPr/>
          </p:nvSpPr>
          <p:spPr bwMode="auto">
            <a:xfrm>
              <a:off x="3198" y="635"/>
              <a:ext cx="183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 sz="1400">
                  <a:latin typeface="Arial" charset="0"/>
                </a:rPr>
                <a:t>Filled only for uncertainty estimate</a:t>
              </a:r>
              <a:endParaRPr lang="en-US" sz="1400">
                <a:latin typeface="Arial" charset="0"/>
              </a:endParaRPr>
            </a:p>
          </p:txBody>
        </p:sp>
      </p:grpSp>
      <p:grpSp>
        <p:nvGrpSpPr>
          <p:cNvPr id="44" name="Group 70"/>
          <p:cNvGrpSpPr>
            <a:grpSpLocks/>
          </p:cNvGrpSpPr>
          <p:nvPr/>
        </p:nvGrpSpPr>
        <p:grpSpPr bwMode="auto">
          <a:xfrm>
            <a:off x="4583114" y="2133600"/>
            <a:ext cx="2503488" cy="504825"/>
            <a:chOff x="2887" y="1344"/>
            <a:chExt cx="1577" cy="318"/>
          </a:xfrm>
        </p:grpSpPr>
        <p:sp>
          <p:nvSpPr>
            <p:cNvPr id="45" name="Line 21"/>
            <p:cNvSpPr>
              <a:spLocks noChangeShapeType="1"/>
            </p:cNvSpPr>
            <p:nvPr/>
          </p:nvSpPr>
          <p:spPr bwMode="auto">
            <a:xfrm rot="-5400000">
              <a:off x="3062" y="1467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" name="Text Box 31"/>
            <p:cNvSpPr txBox="1">
              <a:spLocks noChangeArrowheads="1"/>
            </p:cNvSpPr>
            <p:nvPr/>
          </p:nvSpPr>
          <p:spPr bwMode="auto">
            <a:xfrm>
              <a:off x="3198" y="1468"/>
              <a:ext cx="126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 sz="1400">
                  <a:latin typeface="Arial" charset="0"/>
                </a:rPr>
                <a:t>fFillLUT(14, Rg,T,VPD)</a:t>
              </a:r>
              <a:endParaRPr lang="de-DE" sz="1400">
                <a:latin typeface="Arial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7" name="Text Box 51"/>
            <p:cNvSpPr txBox="1">
              <a:spLocks noChangeArrowheads="1"/>
            </p:cNvSpPr>
            <p:nvPr/>
          </p:nvSpPr>
          <p:spPr bwMode="auto">
            <a:xfrm>
              <a:off x="2887" y="1344"/>
              <a:ext cx="30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 sz="1400">
                  <a:latin typeface="Arial" charset="0"/>
                </a:rPr>
                <a:t>Yes</a:t>
              </a:r>
              <a:endParaRPr lang="en-US" sz="1400">
                <a:latin typeface="Arial" charset="0"/>
              </a:endParaRPr>
            </a:p>
          </p:txBody>
        </p:sp>
      </p:grpSp>
      <p:grpSp>
        <p:nvGrpSpPr>
          <p:cNvPr id="48" name="Group 72"/>
          <p:cNvGrpSpPr>
            <a:grpSpLocks/>
          </p:cNvGrpSpPr>
          <p:nvPr/>
        </p:nvGrpSpPr>
        <p:grpSpPr bwMode="auto">
          <a:xfrm>
            <a:off x="4583124" y="3432175"/>
            <a:ext cx="1585916" cy="503238"/>
            <a:chOff x="2887" y="2162"/>
            <a:chExt cx="999" cy="317"/>
          </a:xfrm>
        </p:grpSpPr>
        <p:sp>
          <p:nvSpPr>
            <p:cNvPr id="49" name="Line 23"/>
            <p:cNvSpPr>
              <a:spLocks noChangeShapeType="1"/>
            </p:cNvSpPr>
            <p:nvPr/>
          </p:nvSpPr>
          <p:spPr bwMode="auto">
            <a:xfrm rot="-5400000">
              <a:off x="3062" y="228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" name="Text Box 33"/>
            <p:cNvSpPr txBox="1">
              <a:spLocks noChangeArrowheads="1"/>
            </p:cNvSpPr>
            <p:nvPr/>
          </p:nvSpPr>
          <p:spPr bwMode="auto">
            <a:xfrm>
              <a:off x="3198" y="2285"/>
              <a:ext cx="68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 sz="1400">
                  <a:latin typeface="Arial" charset="0"/>
                </a:rPr>
                <a:t>fFillMDC(0)</a:t>
              </a:r>
              <a:endParaRPr lang="de-DE">
                <a:latin typeface="Arial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1" name="Text Box 52"/>
            <p:cNvSpPr txBox="1">
              <a:spLocks noChangeArrowheads="1"/>
            </p:cNvSpPr>
            <p:nvPr/>
          </p:nvSpPr>
          <p:spPr bwMode="auto">
            <a:xfrm>
              <a:off x="2887" y="2162"/>
              <a:ext cx="30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 sz="1400">
                  <a:latin typeface="Arial" charset="0"/>
                </a:rPr>
                <a:t>Yes</a:t>
              </a:r>
              <a:endParaRPr lang="en-US" sz="1400">
                <a:latin typeface="Arial" charset="0"/>
              </a:endParaRPr>
            </a:p>
          </p:txBody>
        </p:sp>
      </p:grpSp>
      <p:grpSp>
        <p:nvGrpSpPr>
          <p:cNvPr id="52" name="Group 71"/>
          <p:cNvGrpSpPr>
            <a:grpSpLocks/>
          </p:cNvGrpSpPr>
          <p:nvPr/>
        </p:nvGrpSpPr>
        <p:grpSpPr bwMode="auto">
          <a:xfrm>
            <a:off x="4583113" y="2781300"/>
            <a:ext cx="1895475" cy="506413"/>
            <a:chOff x="2887" y="1752"/>
            <a:chExt cx="1194" cy="319"/>
          </a:xfrm>
        </p:grpSpPr>
        <p:sp>
          <p:nvSpPr>
            <p:cNvPr id="53" name="Line 22"/>
            <p:cNvSpPr>
              <a:spLocks noChangeShapeType="1"/>
            </p:cNvSpPr>
            <p:nvPr/>
          </p:nvSpPr>
          <p:spPr bwMode="auto">
            <a:xfrm rot="-5400000">
              <a:off x="3062" y="1875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Text Box 32"/>
            <p:cNvSpPr txBox="1">
              <a:spLocks noChangeArrowheads="1"/>
            </p:cNvSpPr>
            <p:nvPr/>
          </p:nvSpPr>
          <p:spPr bwMode="auto">
            <a:xfrm>
              <a:off x="3198" y="1877"/>
              <a:ext cx="88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 sz="1400">
                  <a:latin typeface="Arial" charset="0"/>
                </a:rPr>
                <a:t>fFillLUT(7, Rg)</a:t>
              </a:r>
              <a:endParaRPr lang="de-DE" sz="1400">
                <a:latin typeface="Arial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5" name="Text Box 53"/>
            <p:cNvSpPr txBox="1">
              <a:spLocks noChangeArrowheads="1"/>
            </p:cNvSpPr>
            <p:nvPr/>
          </p:nvSpPr>
          <p:spPr bwMode="auto">
            <a:xfrm>
              <a:off x="2887" y="1752"/>
              <a:ext cx="30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 sz="1400">
                  <a:latin typeface="Arial" charset="0"/>
                </a:rPr>
                <a:t>Yes</a:t>
              </a:r>
              <a:endParaRPr lang="en-US" sz="1400">
                <a:latin typeface="Arial" charset="0"/>
              </a:endParaRPr>
            </a:p>
          </p:txBody>
        </p:sp>
      </p:grpSp>
      <p:grpSp>
        <p:nvGrpSpPr>
          <p:cNvPr id="56" name="Group 73"/>
          <p:cNvGrpSpPr>
            <a:grpSpLocks/>
          </p:cNvGrpSpPr>
          <p:nvPr/>
        </p:nvGrpSpPr>
        <p:grpSpPr bwMode="auto">
          <a:xfrm>
            <a:off x="4583115" y="4078288"/>
            <a:ext cx="2592389" cy="504825"/>
            <a:chOff x="2887" y="2569"/>
            <a:chExt cx="1633" cy="318"/>
          </a:xfrm>
        </p:grpSpPr>
        <p:sp>
          <p:nvSpPr>
            <p:cNvPr id="57" name="Line 24"/>
            <p:cNvSpPr>
              <a:spLocks noChangeShapeType="1"/>
            </p:cNvSpPr>
            <p:nvPr/>
          </p:nvSpPr>
          <p:spPr bwMode="auto">
            <a:xfrm rot="-5400000">
              <a:off x="3062" y="2692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" name="Text Box 34"/>
            <p:cNvSpPr txBox="1">
              <a:spLocks noChangeArrowheads="1"/>
            </p:cNvSpPr>
            <p:nvPr/>
          </p:nvSpPr>
          <p:spPr bwMode="auto">
            <a:xfrm>
              <a:off x="3198" y="2693"/>
              <a:ext cx="132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 sz="1400">
                  <a:latin typeface="Arial" charset="0"/>
                </a:rPr>
                <a:t>fFillMDC(1), fFillMDC(2)</a:t>
              </a:r>
              <a:endParaRPr lang="de-DE" sz="1400">
                <a:latin typeface="Arial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9" name="Text Box 54"/>
            <p:cNvSpPr txBox="1">
              <a:spLocks noChangeArrowheads="1"/>
            </p:cNvSpPr>
            <p:nvPr/>
          </p:nvSpPr>
          <p:spPr bwMode="auto">
            <a:xfrm>
              <a:off x="2887" y="2569"/>
              <a:ext cx="30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 sz="1400">
                  <a:latin typeface="Arial" charset="0"/>
                </a:rPr>
                <a:t>Yes</a:t>
              </a:r>
              <a:endParaRPr lang="en-US" sz="1400">
                <a:latin typeface="Arial" charset="0"/>
              </a:endParaRPr>
            </a:p>
          </p:txBody>
        </p:sp>
      </p:grpSp>
      <p:grpSp>
        <p:nvGrpSpPr>
          <p:cNvPr id="60" name="Group 75"/>
          <p:cNvGrpSpPr>
            <a:grpSpLocks/>
          </p:cNvGrpSpPr>
          <p:nvPr/>
        </p:nvGrpSpPr>
        <p:grpSpPr bwMode="auto">
          <a:xfrm>
            <a:off x="4583115" y="5375275"/>
            <a:ext cx="2754313" cy="503238"/>
            <a:chOff x="2887" y="3386"/>
            <a:chExt cx="1735" cy="317"/>
          </a:xfrm>
        </p:grpSpPr>
        <p:sp>
          <p:nvSpPr>
            <p:cNvPr id="61" name="Line 26"/>
            <p:cNvSpPr>
              <a:spLocks noChangeShapeType="1"/>
            </p:cNvSpPr>
            <p:nvPr/>
          </p:nvSpPr>
          <p:spPr bwMode="auto">
            <a:xfrm rot="-5400000">
              <a:off x="3062" y="3509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Text Box 36"/>
            <p:cNvSpPr txBox="1">
              <a:spLocks noChangeArrowheads="1"/>
            </p:cNvSpPr>
            <p:nvPr/>
          </p:nvSpPr>
          <p:spPr bwMode="auto">
            <a:xfrm>
              <a:off x="3198" y="3509"/>
              <a:ext cx="142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 sz="1400">
                  <a:latin typeface="Arial" charset="0"/>
                </a:rPr>
                <a:t>fFillLUT(seq(21,70,7), Rg)</a:t>
              </a:r>
              <a:endParaRPr lang="de-DE">
                <a:latin typeface="Arial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3" name="Text Box 55"/>
            <p:cNvSpPr txBox="1">
              <a:spLocks noChangeArrowheads="1"/>
            </p:cNvSpPr>
            <p:nvPr/>
          </p:nvSpPr>
          <p:spPr bwMode="auto">
            <a:xfrm>
              <a:off x="2887" y="3386"/>
              <a:ext cx="30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 sz="1400">
                  <a:latin typeface="Arial" charset="0"/>
                </a:rPr>
                <a:t>Yes</a:t>
              </a:r>
              <a:endParaRPr lang="en-US" sz="1400">
                <a:latin typeface="Arial" charset="0"/>
              </a:endParaRPr>
            </a:p>
          </p:txBody>
        </p:sp>
      </p:grpSp>
      <p:grpSp>
        <p:nvGrpSpPr>
          <p:cNvPr id="64" name="Group 74"/>
          <p:cNvGrpSpPr>
            <a:grpSpLocks/>
          </p:cNvGrpSpPr>
          <p:nvPr/>
        </p:nvGrpSpPr>
        <p:grpSpPr bwMode="auto">
          <a:xfrm>
            <a:off x="4583119" y="4724400"/>
            <a:ext cx="3313115" cy="506413"/>
            <a:chOff x="2887" y="2976"/>
            <a:chExt cx="2087" cy="319"/>
          </a:xfrm>
        </p:grpSpPr>
        <p:sp>
          <p:nvSpPr>
            <p:cNvPr id="65" name="Line 25"/>
            <p:cNvSpPr>
              <a:spLocks noChangeShapeType="1"/>
            </p:cNvSpPr>
            <p:nvPr/>
          </p:nvSpPr>
          <p:spPr bwMode="auto">
            <a:xfrm rot="-5400000">
              <a:off x="3062" y="3100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Text Box 35"/>
            <p:cNvSpPr txBox="1">
              <a:spLocks noChangeArrowheads="1"/>
            </p:cNvSpPr>
            <p:nvPr/>
          </p:nvSpPr>
          <p:spPr bwMode="auto">
            <a:xfrm>
              <a:off x="3198" y="3101"/>
              <a:ext cx="177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 sz="1400">
                  <a:latin typeface="Arial" charset="0"/>
                </a:rPr>
                <a:t>fFillLUT(seq(21,70,7), Rg,T,VPD)</a:t>
              </a:r>
              <a:endParaRPr lang="de-DE" sz="1400">
                <a:latin typeface="Arial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7" name="Text Box 56"/>
            <p:cNvSpPr txBox="1">
              <a:spLocks noChangeArrowheads="1"/>
            </p:cNvSpPr>
            <p:nvPr/>
          </p:nvSpPr>
          <p:spPr bwMode="auto">
            <a:xfrm>
              <a:off x="2887" y="2976"/>
              <a:ext cx="30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 sz="1400">
                  <a:latin typeface="Arial" charset="0"/>
                </a:rPr>
                <a:t>Yes</a:t>
              </a:r>
              <a:endParaRPr lang="en-US" sz="1400">
                <a:latin typeface="Arial" charset="0"/>
              </a:endParaRPr>
            </a:p>
          </p:txBody>
        </p:sp>
      </p:grpSp>
      <p:grpSp>
        <p:nvGrpSpPr>
          <p:cNvPr id="68" name="Group 76"/>
          <p:cNvGrpSpPr>
            <a:grpSpLocks/>
          </p:cNvGrpSpPr>
          <p:nvPr/>
        </p:nvGrpSpPr>
        <p:grpSpPr bwMode="auto">
          <a:xfrm>
            <a:off x="4583110" y="6021388"/>
            <a:ext cx="2592386" cy="506412"/>
            <a:chOff x="2887" y="3793"/>
            <a:chExt cx="1633" cy="319"/>
          </a:xfrm>
        </p:grpSpPr>
        <p:sp>
          <p:nvSpPr>
            <p:cNvPr id="69" name="Line 37"/>
            <p:cNvSpPr>
              <a:spLocks noChangeShapeType="1"/>
            </p:cNvSpPr>
            <p:nvPr/>
          </p:nvSpPr>
          <p:spPr bwMode="auto">
            <a:xfrm rot="-5400000">
              <a:off x="3062" y="391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Text Box 38"/>
            <p:cNvSpPr txBox="1">
              <a:spLocks noChangeArrowheads="1"/>
            </p:cNvSpPr>
            <p:nvPr/>
          </p:nvSpPr>
          <p:spPr bwMode="auto">
            <a:xfrm>
              <a:off x="3198" y="3918"/>
              <a:ext cx="132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de-DE" sz="1400">
                  <a:latin typeface="Arial" charset="0"/>
                </a:rPr>
                <a:t>fFillMDC(seq(7,140,7))</a:t>
              </a:r>
              <a:endParaRPr lang="de-DE" sz="1400">
                <a:latin typeface="Arial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1" name="Text Box 57"/>
            <p:cNvSpPr txBox="1">
              <a:spLocks noChangeArrowheads="1"/>
            </p:cNvSpPr>
            <p:nvPr/>
          </p:nvSpPr>
          <p:spPr bwMode="auto">
            <a:xfrm>
              <a:off x="2887" y="3793"/>
              <a:ext cx="30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de-DE" sz="1400">
                  <a:latin typeface="Arial" charset="0"/>
                </a:rPr>
                <a:t>Yes</a:t>
              </a:r>
              <a:endParaRPr lang="en-US" sz="1400">
                <a:latin typeface="Arial" charset="0"/>
              </a:endParaRPr>
            </a:p>
          </p:txBody>
        </p:sp>
      </p:grpSp>
      <p:sp>
        <p:nvSpPr>
          <p:cNvPr id="72" name="Text Box 27"/>
          <p:cNvSpPr txBox="1">
            <a:spLocks noChangeArrowheads="1"/>
          </p:cNvSpPr>
          <p:nvPr/>
        </p:nvSpPr>
        <p:spPr bwMode="auto">
          <a:xfrm>
            <a:off x="2444751" y="2690813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sz="1400">
                <a:latin typeface="Arial" charset="0"/>
              </a:rPr>
              <a:t>No</a:t>
            </a:r>
            <a:endParaRPr lang="en-US" sz="1400">
              <a:latin typeface="Arial" charset="0"/>
            </a:endParaRPr>
          </a:p>
        </p:txBody>
      </p:sp>
      <p:sp>
        <p:nvSpPr>
          <p:cNvPr id="73" name="Text Box 27"/>
          <p:cNvSpPr txBox="1">
            <a:spLocks noChangeArrowheads="1"/>
          </p:cNvSpPr>
          <p:nvPr/>
        </p:nvSpPr>
        <p:spPr bwMode="auto">
          <a:xfrm>
            <a:off x="2444751" y="328751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sz="1400">
                <a:latin typeface="Arial" charset="0"/>
              </a:rPr>
              <a:t>No</a:t>
            </a:r>
            <a:endParaRPr lang="en-US" sz="1400">
              <a:latin typeface="Arial" charset="0"/>
            </a:endParaRPr>
          </a:p>
        </p:txBody>
      </p:sp>
      <p:sp>
        <p:nvSpPr>
          <p:cNvPr id="74" name="Text Box 27"/>
          <p:cNvSpPr txBox="1">
            <a:spLocks noChangeArrowheads="1"/>
          </p:cNvSpPr>
          <p:nvPr/>
        </p:nvSpPr>
        <p:spPr bwMode="auto">
          <a:xfrm>
            <a:off x="2444751" y="3970338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sz="1400">
                <a:latin typeface="Arial" charset="0"/>
              </a:rPr>
              <a:t>No</a:t>
            </a:r>
            <a:endParaRPr lang="en-US" sz="1400">
              <a:latin typeface="Arial" charset="0"/>
            </a:endParaRPr>
          </a:p>
        </p:txBody>
      </p:sp>
      <p:sp>
        <p:nvSpPr>
          <p:cNvPr id="75" name="Text Box 27"/>
          <p:cNvSpPr txBox="1">
            <a:spLocks noChangeArrowheads="1"/>
          </p:cNvSpPr>
          <p:nvPr/>
        </p:nvSpPr>
        <p:spPr bwMode="auto">
          <a:xfrm>
            <a:off x="2444751" y="46355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sz="1400">
                <a:latin typeface="Arial" charset="0"/>
              </a:rPr>
              <a:t>No</a:t>
            </a:r>
            <a:endParaRPr lang="en-US" sz="1400">
              <a:latin typeface="Arial" charset="0"/>
            </a:endParaRPr>
          </a:p>
        </p:txBody>
      </p:sp>
      <p:sp>
        <p:nvSpPr>
          <p:cNvPr id="76" name="Text Box 27"/>
          <p:cNvSpPr txBox="1">
            <a:spLocks noChangeArrowheads="1"/>
          </p:cNvSpPr>
          <p:nvPr/>
        </p:nvSpPr>
        <p:spPr bwMode="auto">
          <a:xfrm>
            <a:off x="2460398" y="5283200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sz="1400">
                <a:latin typeface="Arial" charset="0"/>
              </a:rPr>
              <a:t>No</a:t>
            </a:r>
            <a:endParaRPr lang="en-US" sz="1400">
              <a:latin typeface="Arial" charset="0"/>
            </a:endParaRPr>
          </a:p>
        </p:txBody>
      </p:sp>
      <p:sp>
        <p:nvSpPr>
          <p:cNvPr id="77" name="Text Box 27"/>
          <p:cNvSpPr txBox="1">
            <a:spLocks noChangeArrowheads="1"/>
          </p:cNvSpPr>
          <p:nvPr/>
        </p:nvSpPr>
        <p:spPr bwMode="auto">
          <a:xfrm>
            <a:off x="2464139" y="5915025"/>
            <a:ext cx="411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sz="1400">
                <a:latin typeface="Arial" charset="0"/>
              </a:rPr>
              <a:t>No</a:t>
            </a:r>
            <a:endParaRPr lang="en-US" sz="1400">
              <a:latin typeface="Arial" charset="0"/>
            </a:endParaRPr>
          </a:p>
        </p:txBody>
      </p:sp>
      <p:sp>
        <p:nvSpPr>
          <p:cNvPr id="78" name="Rectangle 50"/>
          <p:cNvSpPr>
            <a:spLocks noChangeArrowheads="1"/>
          </p:cNvSpPr>
          <p:nvPr/>
        </p:nvSpPr>
        <p:spPr bwMode="auto">
          <a:xfrm>
            <a:off x="468313" y="643770"/>
            <a:ext cx="8119306" cy="604996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9" name="Text Box 49"/>
          <p:cNvSpPr txBox="1">
            <a:spLocks noChangeArrowheads="1"/>
          </p:cNvSpPr>
          <p:nvPr/>
        </p:nvSpPr>
        <p:spPr bwMode="auto">
          <a:xfrm>
            <a:off x="5076824" y="674688"/>
            <a:ext cx="9624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sz="1400" b="1" u="sng">
                <a:latin typeface="Arial" charset="0"/>
              </a:rPr>
              <a:t>Don‘t fill:</a:t>
            </a:r>
            <a:endParaRPr lang="en-US" sz="1400" b="1" u="sng">
              <a:latin typeface="Arial" charset="0"/>
            </a:endParaRPr>
          </a:p>
        </p:txBody>
      </p:sp>
      <p:sp>
        <p:nvSpPr>
          <p:cNvPr id="80" name="Text Box 29"/>
          <p:cNvSpPr txBox="1">
            <a:spLocks noChangeArrowheads="1"/>
          </p:cNvSpPr>
          <p:nvPr/>
        </p:nvSpPr>
        <p:spPr bwMode="auto">
          <a:xfrm>
            <a:off x="5076826" y="1389063"/>
            <a:ext cx="327789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sz="1400" b="1" u="sng">
                <a:latin typeface="Arial" charset="0"/>
              </a:rPr>
              <a:t>Fill with average of available values:</a:t>
            </a:r>
            <a:endParaRPr lang="en-US" sz="1400" b="1" u="sng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Macintosh PowerPoint</Application>
  <PresentationFormat>Bildschirmpräsentation (4:3)</PresentationFormat>
  <Paragraphs>38</Paragraphs>
  <Slides>1</Slides>
  <Notes>0</Notes>
  <HiddenSlides>0</HiddenSlides>
  <MMClips>0</MMClips>
  <ScaleCrop>false</ScaleCrop>
  <HeadingPairs>
    <vt:vector size="4" baseType="variant">
      <vt:variant>
        <vt:lpstr>Entwurfsvorlage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Folie 1</vt:lpstr>
    </vt:vector>
  </TitlesOfParts>
  <Company>def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Antje Maria Moffat</dc:creator>
  <cp:lastModifiedBy>Antje Maria Moffat</cp:lastModifiedBy>
  <cp:revision>5</cp:revision>
  <dcterms:created xsi:type="dcterms:W3CDTF">2014-01-15T21:57:24Z</dcterms:created>
  <dcterms:modified xsi:type="dcterms:W3CDTF">2014-01-15T22:25:50Z</dcterms:modified>
</cp:coreProperties>
</file>