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2" r:id="rId4"/>
    <p:sldId id="263" r:id="rId5"/>
    <p:sldId id="260" r:id="rId6"/>
    <p:sldId id="261" r:id="rId7"/>
    <p:sldId id="278" r:id="rId8"/>
    <p:sldId id="266" r:id="rId9"/>
    <p:sldId id="258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6045E-17D0-44B2-99EF-35A7DCAFD5DE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AEB31-EDAF-44B3-B837-5D8F9CB74EC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485ACE5-B118-40DD-B803-D775591576C6}" type="slidenum">
              <a:rPr lang="en-US" sz="1200">
                <a:latin typeface="+mn-lt"/>
                <a:cs typeface="+mn-cs"/>
              </a:rPr>
              <a:pPr algn="r">
                <a:defRPr/>
              </a:pPr>
              <a:t>5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D1B0ACD-D50B-4FFF-A5E5-1D2B694FC03C}" type="slidenum">
              <a:rPr lang="en-US" sz="1200">
                <a:latin typeface="+mn-lt"/>
                <a:cs typeface="+mn-cs"/>
              </a:rPr>
              <a:pPr algn="r">
                <a:defRPr/>
              </a:pPr>
              <a:t>19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E191F2C-F43E-4FCB-B2C5-3F0A893BF83E}" type="slidenum">
              <a:rPr lang="en-US" sz="1200">
                <a:latin typeface="+mn-lt"/>
                <a:cs typeface="+mn-cs"/>
              </a:rPr>
              <a:pPr algn="r">
                <a:defRPr/>
              </a:pPr>
              <a:t>6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6A51194-BAD0-4617-B822-C4DAA85ABD5A}" type="slidenum">
              <a:rPr lang="en-US" sz="1200">
                <a:latin typeface="+mn-lt"/>
                <a:cs typeface="+mn-cs"/>
              </a:rPr>
              <a:pPr algn="r">
                <a:defRPr/>
              </a:pPr>
              <a:t>12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746A59F-A87A-46F8-A951-EFDAB44A1F34}" type="slidenum">
              <a:rPr lang="en-US" sz="1200">
                <a:latin typeface="+mn-lt"/>
                <a:cs typeface="+mn-cs"/>
              </a:rPr>
              <a:pPr algn="r">
                <a:defRPr/>
              </a:pPr>
              <a:t>13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B869EFB-7A91-4ACE-AE7E-ECD1FFFF1BB3}" type="slidenum">
              <a:rPr lang="en-US" sz="1200">
                <a:latin typeface="+mn-lt"/>
                <a:cs typeface="+mn-cs"/>
              </a:rPr>
              <a:pPr algn="r">
                <a:defRPr/>
              </a:pPr>
              <a:t>14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6224B4-5955-4467-8734-BE0DFEC59D80}" type="slidenum">
              <a:rPr lang="en-US" sz="1200">
                <a:latin typeface="+mn-lt"/>
                <a:cs typeface="+mn-cs"/>
              </a:rPr>
              <a:pPr algn="r">
                <a:defRPr/>
              </a:pPr>
              <a:t>15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1DFC9DE-3921-43BA-9333-E3C5319EC0FC}" type="slidenum">
              <a:rPr lang="en-US" sz="1200">
                <a:latin typeface="+mn-lt"/>
                <a:cs typeface="+mn-cs"/>
              </a:rPr>
              <a:pPr algn="r">
                <a:defRPr/>
              </a:pPr>
              <a:t>16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52C0A70-1B34-4C52-9972-5EDBCF111D6E}" type="slidenum">
              <a:rPr lang="en-US" sz="1200">
                <a:latin typeface="+mn-lt"/>
                <a:cs typeface="+mn-cs"/>
              </a:rPr>
              <a:pPr algn="r">
                <a:defRPr/>
              </a:pPr>
              <a:t>17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85492" y="8684753"/>
            <a:ext cx="2970874" cy="457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5D9D1FA-CE48-40B3-B3B3-4E2BC2FE3B7E}" type="slidenum">
              <a:rPr lang="en-US" sz="1200">
                <a:latin typeface="+mn-lt"/>
                <a:cs typeface="+mn-cs"/>
              </a:rPr>
              <a:pPr algn="r">
                <a:defRPr/>
              </a:pPr>
              <a:t>18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34A2-5D46-4BBD-8ED7-A663643B7482}" type="datetimeFigureOut">
              <a:rPr lang="nl-BE" smtClean="0"/>
              <a:pPr/>
              <a:t>6/03/2009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E2D7-CE74-4B4A-90FC-5B74E5595DBD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Biclustering Methods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</a:t>
            </a:r>
            <a:r>
              <a:rPr lang="en-US" dirty="0" err="1" smtClean="0"/>
              <a:t>biclust</a:t>
            </a:r>
            <a:endParaRPr lang="en-US" dirty="0" smtClean="0"/>
          </a:p>
          <a:p>
            <a:pPr lvl="1"/>
            <a:r>
              <a:rPr lang="en-US" dirty="0" smtClean="0"/>
              <a:t>BIMAX</a:t>
            </a:r>
          </a:p>
          <a:p>
            <a:pPr lvl="1"/>
            <a:r>
              <a:rPr lang="en-US" dirty="0" smtClean="0"/>
              <a:t>Delta </a:t>
            </a:r>
            <a:r>
              <a:rPr lang="en-US" dirty="0" err="1" smtClean="0"/>
              <a:t>biclustering</a:t>
            </a:r>
            <a:endParaRPr lang="en-US" dirty="0" smtClean="0"/>
          </a:p>
          <a:p>
            <a:pPr lvl="1"/>
            <a:r>
              <a:rPr lang="en-US" dirty="0" smtClean="0"/>
              <a:t>Plaid model</a:t>
            </a:r>
          </a:p>
          <a:p>
            <a:pPr lvl="1"/>
            <a:r>
              <a:rPr lang="en-US" dirty="0" smtClean="0"/>
              <a:t>Spectral</a:t>
            </a:r>
          </a:p>
          <a:p>
            <a:pPr lvl="1"/>
            <a:r>
              <a:rPr lang="en-US" dirty="0" err="1" smtClean="0"/>
              <a:t>xMOTIFS</a:t>
            </a:r>
            <a:endParaRPr lang="en-US" dirty="0" smtClean="0"/>
          </a:p>
          <a:p>
            <a:r>
              <a:rPr lang="en-US" dirty="0" smtClean="0"/>
              <a:t>BMFA </a:t>
            </a:r>
            <a:r>
              <a:rPr lang="en-US" dirty="0" smtClean="0"/>
              <a:t>–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Bicat</a:t>
            </a:r>
            <a:r>
              <a:rPr lang="en-US" dirty="0" smtClean="0"/>
              <a:t> (</a:t>
            </a:r>
            <a:r>
              <a:rPr lang="en-US" dirty="0" err="1" smtClean="0"/>
              <a:t>Barkow</a:t>
            </a:r>
            <a:r>
              <a:rPr lang="en-US" dirty="0" smtClean="0"/>
              <a:t> et al)</a:t>
            </a:r>
          </a:p>
          <a:p>
            <a:r>
              <a:rPr lang="en-US" dirty="0" err="1" smtClean="0"/>
              <a:t>Syntren</a:t>
            </a:r>
            <a:r>
              <a:rPr lang="en-US" dirty="0" smtClean="0"/>
              <a:t> (den </a:t>
            </a:r>
            <a:r>
              <a:rPr lang="en-US" dirty="0" err="1" smtClean="0"/>
              <a:t>Bulcke</a:t>
            </a:r>
            <a:r>
              <a:rPr lang="en-US" dirty="0" smtClean="0"/>
              <a:t> et al.)</a:t>
            </a:r>
          </a:p>
          <a:p>
            <a:r>
              <a:rPr lang="en-US" dirty="0" err="1" smtClean="0"/>
              <a:t>gcluto</a:t>
            </a:r>
            <a:r>
              <a:rPr lang="en-US" dirty="0" smtClean="0"/>
              <a:t> (Rasmussen et al.)</a:t>
            </a:r>
          </a:p>
          <a:p>
            <a:r>
              <a:rPr lang="en-US" dirty="0" smtClean="0"/>
              <a:t>Expander (not free, Shamir et al.)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en-US" dirty="0" smtClean="0"/>
              <a:t>Biclustering approach to multi-compound screening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643314"/>
            <a:ext cx="8001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Note: This approach is similar to SAMBA , 	BIMAX 	and NBAA</a:t>
            </a:r>
            <a:endParaRPr lang="nl-BE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81000" y="1666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Compounds Screening:  mixture model</a:t>
            </a:r>
            <a:endParaRPr lang="nl-NL" sz="2800" b="1">
              <a:latin typeface="Arial" charset="0"/>
            </a:endParaRP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1143000" y="1752600"/>
          <a:ext cx="6226175" cy="1830388"/>
        </p:xfrm>
        <a:graphic>
          <a:graphicData uri="http://schemas.openxmlformats.org/presentationml/2006/ole">
            <p:oleObj spid="_x0000_s3074" name="Equation" r:id="rId4" imgW="1511280" imgH="444240" progId="">
              <p:embed/>
            </p:oleObj>
          </a:graphicData>
        </a:graphic>
      </p:graphicFrame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11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3" name="AutoShape 7"/>
          <p:cNvSpPr>
            <a:spLocks noChangeArrowheads="1"/>
          </p:cNvSpPr>
          <p:nvPr/>
        </p:nvSpPr>
        <p:spPr bwMode="auto">
          <a:xfrm>
            <a:off x="381000" y="914400"/>
            <a:ext cx="6781800" cy="8382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>
                <a:latin typeface="Arial" charset="0"/>
              </a:rPr>
              <a:t>Three – components mixture model</a:t>
            </a:r>
            <a:endParaRPr lang="nl-NL" sz="2600" b="1">
              <a:latin typeface="Arial" charset="0"/>
            </a:endParaRP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773113" y="2590800"/>
          <a:ext cx="7404100" cy="700088"/>
        </p:xfrm>
        <a:graphic>
          <a:graphicData uri="http://schemas.openxmlformats.org/presentationml/2006/ole">
            <p:oleObj spid="_x0000_s4098" name="Equation" r:id="rId4" imgW="3898800" imgH="368280" progId="">
              <p:embed/>
            </p:oleObj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981200" y="4572000"/>
          <a:ext cx="4084638" cy="1035050"/>
        </p:xfrm>
        <a:graphic>
          <a:graphicData uri="http://schemas.openxmlformats.org/presentationml/2006/ole">
            <p:oleObj spid="_x0000_s4099" name="Equation" r:id="rId5" imgW="1701720" imgH="431640" progId="">
              <p:embed/>
            </p:oleObj>
          </a:graphicData>
        </a:graphic>
      </p:graphicFrame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381000" y="1666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Compounds Screening: 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12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381000" y="914400"/>
            <a:ext cx="6781800" cy="8382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>
                <a:latin typeface="Arial" charset="0"/>
              </a:rPr>
              <a:t>Three – components mixture model</a:t>
            </a:r>
            <a:endParaRPr lang="nl-NL" sz="2600" b="1">
              <a:latin typeface="Arial" charset="0"/>
            </a:endParaRP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773113" y="2971800"/>
          <a:ext cx="7404100" cy="700088"/>
        </p:xfrm>
        <a:graphic>
          <a:graphicData uri="http://schemas.openxmlformats.org/presentationml/2006/ole">
            <p:oleObj spid="_x0000_s5122" name="Equation" r:id="rId4" imgW="3898800" imgH="368280" progId="">
              <p:embed/>
            </p:oleObj>
          </a:graphicData>
        </a:graphic>
      </p:graphicFrame>
      <p:sp>
        <p:nvSpPr>
          <p:cNvPr id="121866" name="AutoShape 10"/>
          <p:cNvSpPr>
            <a:spLocks noChangeArrowheads="1"/>
          </p:cNvSpPr>
          <p:nvPr/>
        </p:nvSpPr>
        <p:spPr bwMode="auto">
          <a:xfrm>
            <a:off x="1447800" y="2971800"/>
            <a:ext cx="4343400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21867" name="AutoShape 11"/>
          <p:cNvSpPr>
            <a:spLocks noChangeArrowheads="1"/>
          </p:cNvSpPr>
          <p:nvPr/>
        </p:nvSpPr>
        <p:spPr bwMode="auto">
          <a:xfrm>
            <a:off x="6096000" y="2971800"/>
            <a:ext cx="2209800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2209800" y="21336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Arial" charset="0"/>
              </a:rPr>
              <a:t>Inactive compounds</a:t>
            </a:r>
            <a:endParaRPr lang="nl-NL">
              <a:latin typeface="Arial" charset="0"/>
            </a:endParaRP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6172200" y="41910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Active compounds</a:t>
            </a:r>
            <a:endParaRPr lang="nl-NL">
              <a:latin typeface="Arial" charset="0"/>
            </a:endParaRPr>
          </a:p>
        </p:txBody>
      </p:sp>
      <p:sp>
        <p:nvSpPr>
          <p:cNvPr id="121871" name="AutoShape 15"/>
          <p:cNvSpPr>
            <a:spLocks/>
          </p:cNvSpPr>
          <p:nvPr/>
        </p:nvSpPr>
        <p:spPr bwMode="auto">
          <a:xfrm rot="5400000">
            <a:off x="3429000" y="685800"/>
            <a:ext cx="304800" cy="41148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21872" name="AutoShape 16"/>
          <p:cNvSpPr>
            <a:spLocks/>
          </p:cNvSpPr>
          <p:nvPr/>
        </p:nvSpPr>
        <p:spPr bwMode="auto">
          <a:xfrm rot="-5400000">
            <a:off x="7124700" y="2933700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81000" y="1666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Compounds Screening: 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13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381000" y="90488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Compounds Screening</a:t>
            </a:r>
            <a:endParaRPr lang="nl-NL" sz="2800" b="1">
              <a:latin typeface="Arial" charset="0"/>
            </a:endParaRPr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381000" y="990600"/>
            <a:ext cx="3810000" cy="533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>
                <a:latin typeface="Arial" charset="0"/>
              </a:rPr>
              <a:t>Classification Matrix</a:t>
            </a:r>
            <a:endParaRPr lang="nl-NL" sz="2600" b="1">
              <a:latin typeface="Arial" charset="0"/>
            </a:endParaRPr>
          </a:p>
        </p:txBody>
      </p:sp>
      <p:graphicFrame>
        <p:nvGraphicFramePr>
          <p:cNvPr id="125966" name="Object 14"/>
          <p:cNvGraphicFramePr>
            <a:graphicFrameLocks noChangeAspect="1"/>
          </p:cNvGraphicFramePr>
          <p:nvPr/>
        </p:nvGraphicFramePr>
        <p:xfrm>
          <a:off x="1622425" y="2057400"/>
          <a:ext cx="4603750" cy="3338513"/>
        </p:xfrm>
        <a:graphic>
          <a:graphicData uri="http://schemas.openxmlformats.org/presentationml/2006/ole">
            <p:oleObj spid="_x0000_s6146" name="Equation" r:id="rId4" imgW="1295280" imgH="939600" progId="">
              <p:embed/>
            </p:oleObj>
          </a:graphicData>
        </a:graphic>
      </p:graphicFrame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14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81000" y="90488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Compounds Screening</a:t>
            </a:r>
            <a:endParaRPr lang="nl-NL" sz="2800" b="1">
              <a:latin typeface="Arial" charset="0"/>
            </a:endParaRP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381000" y="1066800"/>
            <a:ext cx="3810000" cy="533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>
                <a:latin typeface="Arial" charset="0"/>
              </a:rPr>
              <a:t>Classification Scores</a:t>
            </a:r>
            <a:endParaRPr lang="nl-NL" sz="2600" b="1">
              <a:latin typeface="Arial" charset="0"/>
            </a:endParaRP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533400" y="2362200"/>
            <a:ext cx="7848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 algn="just"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800" b="1">
                <a:latin typeface="Arial" charset="0"/>
              </a:rPr>
              <a:t>Activity Score:</a:t>
            </a:r>
            <a:r>
              <a:rPr lang="en-US">
                <a:latin typeface="Arial" charset="0"/>
              </a:rPr>
              <a:t> </a:t>
            </a:r>
            <a:r>
              <a:rPr lang="en-US" sz="2600">
                <a:latin typeface="Arial" charset="0"/>
              </a:rPr>
              <a:t>number of cell line a compound is active upon</a:t>
            </a:r>
            <a:endParaRPr lang="nl-NL" sz="2600">
              <a:latin typeface="Arial" charset="0"/>
            </a:endParaRP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533400" y="3810000"/>
            <a:ext cx="7848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 algn="just"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800" b="1">
                <a:latin typeface="Arial" charset="0"/>
              </a:rPr>
              <a:t>Response Score:</a:t>
            </a:r>
            <a:r>
              <a:rPr lang="en-US">
                <a:latin typeface="Arial" charset="0"/>
              </a:rPr>
              <a:t> </a:t>
            </a:r>
            <a:r>
              <a:rPr lang="en-US" sz="2600">
                <a:latin typeface="Arial" charset="0"/>
              </a:rPr>
              <a:t>number of compounds that are active on a cell line</a:t>
            </a:r>
            <a:endParaRPr lang="nl-NL" sz="2600">
              <a:latin typeface="Arial" charset="0"/>
            </a:endParaRP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15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Application :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381000" y="1066800"/>
            <a:ext cx="4876800" cy="685800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>
                <a:latin typeface="Arial" charset="0"/>
              </a:rPr>
              <a:t>Classification Matrix</a:t>
            </a:r>
            <a:endParaRPr lang="nl-NL" sz="2600">
              <a:latin typeface="Arial" charset="0"/>
            </a:endParaRP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2185988" y="2101850"/>
          <a:ext cx="3475037" cy="3248025"/>
        </p:xfrm>
        <a:graphic>
          <a:graphicData uri="http://schemas.openxmlformats.org/presentationml/2006/ole">
            <p:oleObj spid="_x0000_s7170" name="Equation" r:id="rId4" imgW="977760" imgH="914400" progId="">
              <p:embed/>
            </p:oleObj>
          </a:graphicData>
        </a:graphic>
      </p:graphicFrame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16</a:t>
            </a:r>
            <a:endParaRPr lang="nl-NL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5857892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NOTE:  BIMAX can be applied on this matrix</a:t>
            </a:r>
            <a:endParaRPr lang="nl-B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228600" y="914400"/>
            <a:ext cx="27432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600" b="1">
                <a:latin typeface="Arial" charset="0"/>
              </a:rPr>
              <a:t>Activity Plot</a:t>
            </a:r>
            <a:endParaRPr lang="nl-NL" sz="2600">
              <a:latin typeface="Arial" charset="0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>
              <a:latin typeface="Arial" charset="0"/>
            </a:endParaRPr>
          </a:p>
        </p:txBody>
      </p:sp>
      <p:pic>
        <p:nvPicPr>
          <p:cNvPr id="14951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00150"/>
            <a:ext cx="6172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228600" y="152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Application :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17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/>
          <p:cNvSpPr>
            <a:spLocks noChangeArrowheads="1"/>
          </p:cNvSpPr>
          <p:nvPr/>
        </p:nvSpPr>
        <p:spPr bwMode="auto">
          <a:xfrm>
            <a:off x="228600" y="914400"/>
            <a:ext cx="2743200" cy="6096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600" b="1">
                <a:latin typeface="Arial" charset="0"/>
              </a:rPr>
              <a:t>Activity Plot</a:t>
            </a:r>
            <a:endParaRPr lang="nl-NL" sz="2600">
              <a:latin typeface="Arial" charset="0"/>
            </a:endParaRP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nl-NL">
              <a:latin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" y="1371600"/>
            <a:ext cx="5638800" cy="4876800"/>
            <a:chOff x="2060" y="332"/>
            <a:chExt cx="3748" cy="3700"/>
          </a:xfrm>
        </p:grpSpPr>
        <p:pic>
          <p:nvPicPr>
            <p:cNvPr id="15156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60" y="332"/>
              <a:ext cx="3700" cy="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>
              <a:off x="5328" y="768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nl-BE"/>
            </a:p>
          </p:txBody>
        </p:sp>
        <p:sp>
          <p:nvSpPr>
            <p:cNvPr id="151564" name="Text Box 12"/>
            <p:cNvSpPr txBox="1">
              <a:spLocks noChangeArrowheads="1"/>
            </p:cNvSpPr>
            <p:nvPr/>
          </p:nvSpPr>
          <p:spPr bwMode="auto">
            <a:xfrm>
              <a:off x="2688" y="1583"/>
              <a:ext cx="48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A</a:t>
              </a:r>
              <a:endParaRPr lang="nl-NL" b="1">
                <a:latin typeface="Arial" charset="0"/>
              </a:endParaRPr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5328" y="720"/>
              <a:ext cx="4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C</a:t>
              </a:r>
              <a:endParaRPr lang="nl-NL" b="1">
                <a:latin typeface="Arial" charset="0"/>
              </a:endParaRPr>
            </a:p>
          </p:txBody>
        </p:sp>
        <p:sp>
          <p:nvSpPr>
            <p:cNvPr id="151566" name="Text Box 14"/>
            <p:cNvSpPr txBox="1">
              <a:spLocks noChangeArrowheads="1"/>
            </p:cNvSpPr>
            <p:nvPr/>
          </p:nvSpPr>
          <p:spPr bwMode="auto">
            <a:xfrm>
              <a:off x="4032" y="1393"/>
              <a:ext cx="48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B</a:t>
              </a:r>
              <a:endParaRPr lang="nl-NL" b="1">
                <a:latin typeface="Arial" charset="0"/>
              </a:endParaRPr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>
              <a:off x="3744" y="768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5791200" y="2438400"/>
            <a:ext cx="3200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7325" lvl="1" algn="just" defTabSz="247650">
              <a:buFontTx/>
              <a:buBlip>
                <a:blip r:embed="rId4"/>
              </a:buBlip>
            </a:pPr>
            <a:r>
              <a:rPr lang="en-US" sz="2200">
                <a:latin typeface="Arial" charset="0"/>
              </a:rPr>
              <a:t>  A active on </a:t>
            </a:r>
            <a:r>
              <a:rPr lang="en-US" sz="2200" b="1">
                <a:latin typeface="Arial" charset="0"/>
              </a:rPr>
              <a:t>NONE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791200" y="3429000"/>
            <a:ext cx="3200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7325" lvl="1" algn="just" defTabSz="247650">
              <a:buFontTx/>
              <a:buBlip>
                <a:blip r:embed="rId4"/>
              </a:buBlip>
            </a:pPr>
            <a:r>
              <a:rPr lang="en-US" sz="2200">
                <a:latin typeface="Arial" charset="0"/>
              </a:rPr>
              <a:t>  B active on </a:t>
            </a:r>
            <a:r>
              <a:rPr lang="en-US" sz="2200" b="1">
                <a:latin typeface="Arial" charset="0"/>
              </a:rPr>
              <a:t>SOME</a:t>
            </a: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5791200" y="4343400"/>
            <a:ext cx="3200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7325" lvl="1" algn="just" defTabSz="247650">
              <a:buFontTx/>
              <a:buBlip>
                <a:blip r:embed="rId4"/>
              </a:buBlip>
            </a:pPr>
            <a:r>
              <a:rPr lang="en-US" sz="2200">
                <a:latin typeface="Arial" charset="0"/>
              </a:rPr>
              <a:t>  C active on </a:t>
            </a:r>
            <a:r>
              <a:rPr lang="en-US" sz="2200" b="1">
                <a:latin typeface="Arial" charset="0"/>
              </a:rPr>
              <a:t>ALL</a:t>
            </a:r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228600" y="152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Application :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18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Biclustering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Biclustering: </a:t>
            </a:r>
          </a:p>
          <a:p>
            <a:pPr lvl="1" algn="just"/>
            <a:r>
              <a:rPr lang="en-US" dirty="0" smtClean="0"/>
              <a:t>Clustering of samples and genes simultaneously</a:t>
            </a:r>
          </a:p>
          <a:p>
            <a:pPr lvl="1" algn="just"/>
            <a:r>
              <a:rPr lang="en-US" dirty="0" smtClean="0"/>
              <a:t>Clustering of genes under subset of conditions</a:t>
            </a:r>
          </a:p>
          <a:p>
            <a:pPr lvl="1" algn="just"/>
            <a:r>
              <a:rPr lang="en-US" dirty="0" smtClean="0"/>
              <a:t>Clustering of samples with subset of genes</a:t>
            </a:r>
          </a:p>
          <a:p>
            <a:pPr lvl="1" algn="just"/>
            <a:r>
              <a:rPr lang="en-US" dirty="0" smtClean="0"/>
              <a:t>Look for local pattern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When to use </a:t>
            </a:r>
            <a:r>
              <a:rPr lang="en-US" dirty="0" err="1" smtClean="0"/>
              <a:t>Bicluster</a:t>
            </a:r>
            <a:endParaRPr lang="en-US" dirty="0" smtClean="0"/>
          </a:p>
          <a:p>
            <a:pPr lvl="1" algn="just"/>
            <a:r>
              <a:rPr lang="en-US" dirty="0" smtClean="0"/>
              <a:t>Only small subset of genes participate in a cellular process</a:t>
            </a:r>
          </a:p>
          <a:p>
            <a:pPr lvl="1" algn="just"/>
            <a:r>
              <a:rPr lang="en-US" dirty="0" smtClean="0"/>
              <a:t>interesting cells are active under a subset of conditions</a:t>
            </a:r>
          </a:p>
          <a:p>
            <a:pPr lvl="1" algn="just"/>
            <a:r>
              <a:rPr lang="en-US" dirty="0" smtClean="0"/>
              <a:t>a single gene participates in multiple pathways</a:t>
            </a:r>
          </a:p>
          <a:p>
            <a:pPr algn="just"/>
            <a:endParaRPr lang="en-US" dirty="0" smtClean="0"/>
          </a:p>
          <a:p>
            <a:pPr algn="just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228600" y="990600"/>
            <a:ext cx="3810000" cy="8382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nl-NL" sz="2600" b="1">
                <a:latin typeface="Arial" charset="0"/>
              </a:rPr>
              <a:t>Cluster of Compounds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4724400" y="2362200"/>
            <a:ext cx="3200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7325" lvl="1" algn="just" defTabSz="247650">
              <a:buFontTx/>
              <a:buBlip>
                <a:blip r:embed="rId3"/>
              </a:buBlip>
            </a:pPr>
            <a:r>
              <a:rPr lang="en-US" sz="2600">
                <a:latin typeface="Arial" charset="0"/>
              </a:rPr>
              <a:t>  57 compounds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4572000" y="3048000"/>
            <a:ext cx="45720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68400" indent="-368300">
              <a:lnSpc>
                <a:spcPct val="200000"/>
              </a:lnSpc>
              <a:buFontTx/>
              <a:buBlip>
                <a:blip r:embed="rId3"/>
              </a:buBlip>
            </a:pPr>
            <a:r>
              <a:rPr lang="en-US" sz="2600"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7 Responder Cell lines</a:t>
            </a:r>
          </a:p>
          <a:p>
            <a:pPr marL="1168400" indent="-368300">
              <a:lnSpc>
                <a:spcPct val="200000"/>
              </a:lnSpc>
              <a:buFontTx/>
              <a:buBlip>
                <a:blip r:embed="rId3"/>
              </a:buBlip>
            </a:pPr>
            <a:r>
              <a:rPr lang="en-US" sz="2400">
                <a:latin typeface="Arial" charset="0"/>
              </a:rPr>
              <a:t> 8 Non-responder cell lines</a:t>
            </a:r>
            <a:endParaRPr lang="nl-NL" sz="2400">
              <a:latin typeface="Arial" charset="0"/>
            </a:endParaRPr>
          </a:p>
        </p:txBody>
      </p:sp>
      <p:sp>
        <p:nvSpPr>
          <p:cNvPr id="236553" name="AutoShape 9"/>
          <p:cNvSpPr>
            <a:spLocks noChangeArrowheads="1"/>
          </p:cNvSpPr>
          <p:nvPr/>
        </p:nvSpPr>
        <p:spPr bwMode="auto">
          <a:xfrm>
            <a:off x="4876800" y="990600"/>
            <a:ext cx="4038600" cy="8382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>
                <a:latin typeface="Arial" charset="0"/>
              </a:rPr>
              <a:t>Selected Compounds</a:t>
            </a:r>
            <a:endParaRPr lang="nl-NL" sz="2600" b="1">
              <a:latin typeface="Arial" charset="0"/>
            </a:endParaRPr>
          </a:p>
        </p:txBody>
      </p:sp>
      <p:graphicFrame>
        <p:nvGraphicFramePr>
          <p:cNvPr id="236554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762000" y="2514600"/>
          <a:ext cx="2994025" cy="2994025"/>
        </p:xfrm>
        <a:graphic>
          <a:graphicData uri="http://schemas.openxmlformats.org/presentationml/2006/ole">
            <p:oleObj spid="_x0000_s8194" name="Equation" r:id="rId4" imgW="1143000" imgH="1143000" progId="">
              <p:embed/>
            </p:oleObj>
          </a:graphicData>
        </a:graphic>
      </p:graphicFrame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228600" y="152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Application :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>
            <a:off x="2133600" y="2590800"/>
            <a:ext cx="0" cy="30480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381000" y="5715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Responders</a:t>
            </a:r>
            <a:endParaRPr lang="nl-NL"/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2362200" y="5715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Non-Responders</a:t>
            </a:r>
            <a:endParaRPr lang="nl-NL"/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 flipH="1">
            <a:off x="990600" y="54864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>
            <a:off x="2971800" y="54102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19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61150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228600" y="152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Application : Mixture model</a:t>
            </a:r>
            <a:endParaRPr lang="nl-NL" sz="2800" b="1">
              <a:latin typeface="Arial" charset="0"/>
            </a:endParaRP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20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357430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Thank you</a:t>
            </a:r>
            <a:endParaRPr lang="nl-B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Biclustering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 algn="just"/>
            <a:r>
              <a:rPr lang="en-US" dirty="0" smtClean="0"/>
              <a:t>Characteristics of </a:t>
            </a:r>
            <a:r>
              <a:rPr lang="en-US" dirty="0" err="1" smtClean="0"/>
              <a:t>bicluster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 err="1" smtClean="0"/>
              <a:t>bicluster</a:t>
            </a:r>
            <a:r>
              <a:rPr lang="en-US" dirty="0" smtClean="0"/>
              <a:t> should be defined with respect to a subset of conditions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 err="1" smtClean="0"/>
              <a:t>bicluster</a:t>
            </a:r>
            <a:r>
              <a:rPr lang="en-US" dirty="0" smtClean="0"/>
              <a:t> should be defined with respect to a subset of genes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err="1" smtClean="0"/>
              <a:t>bicluster</a:t>
            </a:r>
            <a:r>
              <a:rPr lang="en-US" dirty="0" smtClean="0"/>
              <a:t> should not be exclusive and exhaustive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Biclustering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Type of </a:t>
            </a:r>
            <a:r>
              <a:rPr lang="en-US" dirty="0" err="1" smtClean="0"/>
              <a:t>bicluster</a:t>
            </a:r>
            <a:r>
              <a:rPr lang="en-US" dirty="0" smtClean="0"/>
              <a:t> (Madeira et al. 2004)</a:t>
            </a:r>
          </a:p>
          <a:p>
            <a:pPr lvl="1" algn="just"/>
            <a:r>
              <a:rPr lang="en-US" dirty="0" err="1" smtClean="0"/>
              <a:t>Bicluster</a:t>
            </a:r>
            <a:r>
              <a:rPr lang="en-US" dirty="0" smtClean="0"/>
              <a:t> with constant values</a:t>
            </a:r>
          </a:p>
          <a:p>
            <a:pPr lvl="1" algn="just"/>
            <a:r>
              <a:rPr lang="en-US" dirty="0" err="1" smtClean="0"/>
              <a:t>Bicluster</a:t>
            </a:r>
            <a:r>
              <a:rPr lang="en-US" dirty="0" smtClean="0"/>
              <a:t> with constant on rows or columns</a:t>
            </a:r>
          </a:p>
          <a:p>
            <a:pPr lvl="1" algn="just"/>
            <a:r>
              <a:rPr lang="en-US" dirty="0" err="1" smtClean="0"/>
              <a:t>Bicluster</a:t>
            </a:r>
            <a:r>
              <a:rPr lang="en-US" dirty="0" smtClean="0"/>
              <a:t> with coherent values</a:t>
            </a:r>
          </a:p>
          <a:p>
            <a:pPr lvl="1" algn="just"/>
            <a:r>
              <a:rPr lang="en-US" dirty="0" err="1" smtClean="0"/>
              <a:t>Bicluster</a:t>
            </a:r>
            <a:r>
              <a:rPr lang="en-US" dirty="0" smtClean="0"/>
              <a:t> with coherent evolution</a:t>
            </a:r>
          </a:p>
          <a:p>
            <a:pPr lvl="1" algn="just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81000" y="1666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Arial" charset="0"/>
              </a:rPr>
              <a:t>Clustering and Biclustering</a:t>
            </a:r>
            <a:endParaRPr lang="nl-NL" sz="2800" b="1" dirty="0">
              <a:latin typeface="Arial" charset="0"/>
            </a:endParaRP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381000" y="1066800"/>
            <a:ext cx="2057400" cy="685800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b="1">
                <a:latin typeface="Arial" charset="0"/>
              </a:rPr>
              <a:t>Clustering</a:t>
            </a:r>
            <a:endParaRPr lang="nl-NL" sz="2600" b="1">
              <a:latin typeface="Arial" charset="0"/>
            </a:endParaRPr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270000" y="2209800"/>
          <a:ext cx="5156200" cy="3548063"/>
        </p:xfrm>
        <a:graphic>
          <a:graphicData uri="http://schemas.openxmlformats.org/presentationml/2006/ole">
            <p:oleObj spid="_x0000_s1026" name="Equation" r:id="rId4" imgW="1993680" imgH="1371600" progId="">
              <p:embed/>
            </p:oleObj>
          </a:graphicData>
        </a:graphic>
      </p:graphicFrame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2438400" y="3886200"/>
            <a:ext cx="3810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05482" name="AutoShape 10"/>
          <p:cNvSpPr>
            <a:spLocks/>
          </p:cNvSpPr>
          <p:nvPr/>
        </p:nvSpPr>
        <p:spPr bwMode="auto">
          <a:xfrm>
            <a:off x="6781800" y="22860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5483" name="AutoShape 11"/>
          <p:cNvSpPr>
            <a:spLocks/>
          </p:cNvSpPr>
          <p:nvPr/>
        </p:nvSpPr>
        <p:spPr bwMode="auto">
          <a:xfrm>
            <a:off x="6781800" y="38862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7010400" y="2895600"/>
            <a:ext cx="1828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Arial" charset="0"/>
              </a:rPr>
              <a:t>Cluster 1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7010400" y="4387850"/>
            <a:ext cx="1828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Arial" charset="0"/>
              </a:rPr>
              <a:t>Cluster 2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9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81000" y="1066800"/>
            <a:ext cx="2057400" cy="685800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b="1">
                <a:latin typeface="Arial" charset="0"/>
              </a:rPr>
              <a:t>Biclustering</a:t>
            </a:r>
            <a:endParaRPr lang="nl-NL" sz="2600" b="1">
              <a:latin typeface="Arial" charset="0"/>
            </a:endParaRP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1270000" y="2209800"/>
          <a:ext cx="5156200" cy="3548063"/>
        </p:xfrm>
        <a:graphic>
          <a:graphicData uri="http://schemas.openxmlformats.org/presentationml/2006/ole">
            <p:oleObj spid="_x0000_s2050" name="Equation" r:id="rId4" imgW="1993680" imgH="1371600" progId="">
              <p:embed/>
            </p:oleObj>
          </a:graphicData>
        </a:graphic>
      </p:graphicFrame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2438400" y="3886200"/>
            <a:ext cx="3810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257800" y="3886200"/>
            <a:ext cx="0" cy="1752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4495800" y="2209800"/>
            <a:ext cx="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07536" name="AutoShape 16"/>
          <p:cNvSpPr>
            <a:spLocks/>
          </p:cNvSpPr>
          <p:nvPr/>
        </p:nvSpPr>
        <p:spPr bwMode="auto">
          <a:xfrm rot="5400000" flipV="1">
            <a:off x="5715000" y="5257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7537" name="AutoShape 17"/>
          <p:cNvSpPr>
            <a:spLocks/>
          </p:cNvSpPr>
          <p:nvPr/>
        </p:nvSpPr>
        <p:spPr bwMode="auto">
          <a:xfrm rot="5400000" flipV="1">
            <a:off x="3771900" y="45339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7538" name="AutoShape 18"/>
          <p:cNvSpPr>
            <a:spLocks/>
          </p:cNvSpPr>
          <p:nvPr/>
        </p:nvSpPr>
        <p:spPr bwMode="auto">
          <a:xfrm rot="-5400000">
            <a:off x="3352800" y="1295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3048000" y="1524000"/>
            <a:ext cx="609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Arial" charset="0"/>
              </a:rPr>
              <a:t>B1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3505200" y="5791200"/>
            <a:ext cx="609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Arial" charset="0"/>
              </a:rPr>
              <a:t>B3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5486400" y="5791200"/>
            <a:ext cx="609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Arial" charset="0"/>
              </a:rPr>
              <a:t>B4</a:t>
            </a:r>
          </a:p>
        </p:txBody>
      </p:sp>
      <p:sp>
        <p:nvSpPr>
          <p:cNvPr id="107542" name="AutoShape 22"/>
          <p:cNvSpPr>
            <a:spLocks/>
          </p:cNvSpPr>
          <p:nvPr/>
        </p:nvSpPr>
        <p:spPr bwMode="auto">
          <a:xfrm rot="-5400000">
            <a:off x="5334000" y="1295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4953000" y="1524000"/>
            <a:ext cx="609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Arial" charset="0"/>
              </a:rPr>
              <a:t>B2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60960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Arial" charset="0"/>
              </a:rPr>
              <a:t>10</a:t>
            </a:r>
            <a:endParaRPr lang="nl-NL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81000" y="1666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Arial" charset="0"/>
              </a:rPr>
              <a:t>Clustering and Biclustering</a:t>
            </a:r>
            <a:endParaRPr lang="nl-NL" sz="2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37677"/>
            <a:ext cx="7877204" cy="642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Focus   (from: DAN and Suzy) 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look at methods by </a:t>
            </a:r>
            <a:r>
              <a:rPr lang="en-US" dirty="0" smtClean="0">
                <a:solidFill>
                  <a:srgbClr val="FF0000"/>
                </a:solidFill>
              </a:rPr>
              <a:t>coherent values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coherent evolution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857496"/>
            <a:ext cx="67151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My Preference</a:t>
            </a:r>
          </a:p>
          <a:p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 delta </a:t>
            </a:r>
            <a:r>
              <a:rPr lang="en-US" sz="2000" dirty="0" err="1" smtClean="0">
                <a:solidFill>
                  <a:schemeClr val="accent1"/>
                </a:solidFill>
              </a:rPr>
              <a:t>biclustering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FLOC (dealing with missing values)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 SAMBA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 BIMAX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xMOTIFS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Plaid Models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ITWC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BMFA</a:t>
            </a:r>
          </a:p>
          <a:p>
            <a:pPr lvl="1"/>
            <a:endParaRPr lang="nl-BE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Methods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Preference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delta </a:t>
            </a:r>
            <a:r>
              <a:rPr lang="en-US" dirty="0" err="1" smtClean="0">
                <a:solidFill>
                  <a:schemeClr val="accent1"/>
                </a:solidFill>
              </a:rPr>
              <a:t>biclustering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delta </a:t>
            </a:r>
            <a:r>
              <a:rPr lang="en-US" dirty="0" err="1" smtClean="0">
                <a:solidFill>
                  <a:schemeClr val="accent1"/>
                </a:solidFill>
              </a:rPr>
              <a:t>biclustering</a:t>
            </a:r>
            <a:r>
              <a:rPr lang="en-US" dirty="0" smtClean="0">
                <a:solidFill>
                  <a:schemeClr val="accent1"/>
                </a:solidFill>
              </a:rPr>
              <a:t> modified by </a:t>
            </a:r>
            <a:r>
              <a:rPr lang="en-US" dirty="0" err="1" smtClean="0">
                <a:solidFill>
                  <a:schemeClr val="accent1"/>
                </a:solidFill>
              </a:rPr>
              <a:t>Kasim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FLOC (dealing with missing values)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SAMBA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BIMAX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xMOTIFS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Plaid Models</a:t>
            </a:r>
          </a:p>
          <a:p>
            <a:pPr lvl="1"/>
            <a:r>
              <a:rPr lang="en-US" dirty="0" smtClean="0"/>
              <a:t>ITWC</a:t>
            </a:r>
          </a:p>
          <a:p>
            <a:pPr lvl="1"/>
            <a:endParaRPr lang="nl-BE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434</Words>
  <Application>Microsoft Office PowerPoint</Application>
  <PresentationFormat>On-screen Show (4:3)</PresentationFormat>
  <Paragraphs>128</Paragraphs>
  <Slides>22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Review of Biclustering Methods</vt:lpstr>
      <vt:lpstr>Concept of Biclustering</vt:lpstr>
      <vt:lpstr>Concept of Biclustering</vt:lpstr>
      <vt:lpstr>Concept of Biclustering</vt:lpstr>
      <vt:lpstr>Slide 5</vt:lpstr>
      <vt:lpstr>Slide 6</vt:lpstr>
      <vt:lpstr>Slide 7</vt:lpstr>
      <vt:lpstr>Our Focus   (from: DAN and Suzy) </vt:lpstr>
      <vt:lpstr>Overview of Methods </vt:lpstr>
      <vt:lpstr>Implementation</vt:lpstr>
      <vt:lpstr>Examples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Biclustering Methods</dc:title>
  <dc:creator>lucp1799</dc:creator>
  <cp:lastModifiedBy>lucp1618</cp:lastModifiedBy>
  <cp:revision>20</cp:revision>
  <dcterms:created xsi:type="dcterms:W3CDTF">2009-03-05T13:48:03Z</dcterms:created>
  <dcterms:modified xsi:type="dcterms:W3CDTF">2009-03-06T16:00:39Z</dcterms:modified>
</cp:coreProperties>
</file>