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7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39" autoAdjust="0"/>
    <p:restoredTop sz="94689"/>
  </p:normalViewPr>
  <p:slideViewPr>
    <p:cSldViewPr snapToGrid="0" snapToObjects="1">
      <p:cViewPr varScale="1">
        <p:scale>
          <a:sx n="69" d="100"/>
          <a:sy n="69" d="100"/>
        </p:scale>
        <p:origin x="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6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309-EE11-1646-B1FB-8A746C5AB87C}" type="datetimeFigureOut">
              <a:rPr lang="it-IT" smtClean="0"/>
              <a:t>10/10/2019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8C09-4FDD-7F4D-AF9C-78D6D413D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32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309-EE11-1646-B1FB-8A746C5AB87C}" type="datetimeFigureOut">
              <a:rPr lang="it-IT" smtClean="0"/>
              <a:t>10/10/2019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8C09-4FDD-7F4D-AF9C-78D6D413D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22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309-EE11-1646-B1FB-8A746C5AB87C}" type="datetimeFigureOut">
              <a:rPr lang="it-IT" smtClean="0"/>
              <a:t>10/10/2019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8C09-4FDD-7F4D-AF9C-78D6D413D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018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E170309-EE11-1646-B1FB-8A746C5AB87C}" type="datetimeFigureOut">
              <a:rPr lang="it-IT" smtClean="0"/>
              <a:t>10/10/2019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it-IT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5468C09-4FDD-7F4D-AF9C-78D6D413D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404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309-EE11-1646-B1FB-8A746C5AB87C}" type="datetimeFigureOut">
              <a:rPr lang="it-IT" smtClean="0"/>
              <a:t>10/10/2019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8C09-4FDD-7F4D-AF9C-78D6D413D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53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309-EE11-1646-B1FB-8A746C5AB87C}" type="datetimeFigureOut">
              <a:rPr lang="it-IT" smtClean="0"/>
              <a:t>10/10/2019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8C09-4FDD-7F4D-AF9C-78D6D413D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897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309-EE11-1646-B1FB-8A746C5AB87C}" type="datetimeFigureOut">
              <a:rPr lang="it-IT" smtClean="0"/>
              <a:t>10/10/2019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8C09-4FDD-7F4D-AF9C-78D6D413D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00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309-EE11-1646-B1FB-8A746C5AB87C}" type="datetimeFigureOut">
              <a:rPr lang="it-IT" smtClean="0"/>
              <a:t>10/10/2019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8C09-4FDD-7F4D-AF9C-78D6D413D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428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309-EE11-1646-B1FB-8A746C5AB87C}" type="datetimeFigureOut">
              <a:rPr lang="it-IT" smtClean="0"/>
              <a:t>10/10/2019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8C09-4FDD-7F4D-AF9C-78D6D413D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13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309-EE11-1646-B1FB-8A746C5AB87C}" type="datetimeFigureOut">
              <a:rPr lang="it-IT" smtClean="0"/>
              <a:t>10/10/2019</a:t>
            </a:fld>
            <a:endParaRPr lang="it-IT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8C09-4FDD-7F4D-AF9C-78D6D413D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460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E170309-EE11-1646-B1FB-8A746C5AB87C}" type="datetimeFigureOut">
              <a:rPr lang="it-IT" smtClean="0"/>
              <a:t>10/10/2019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5468C09-4FDD-7F4D-AF9C-78D6D413D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654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7B8B00-08F1-0D48-B84F-9F21B48347D8}"/>
              </a:ext>
            </a:extLst>
          </p:cNvPr>
          <p:cNvSpPr txBox="1"/>
          <p:nvPr/>
        </p:nvSpPr>
        <p:spPr>
          <a:xfrm>
            <a:off x="1051560" y="1110054"/>
            <a:ext cx="6558608" cy="458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500" cap="all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Alcune informazioni utili per il test di usabilità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4696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7DE8447-EDA5-40CC-A437-CBA504CA8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4504" y="798092"/>
            <a:ext cx="10222992" cy="224905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670205-2760-4B11-B289-A3F76916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9798180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800" dirty="0" err="1"/>
              <a:t>divisione</a:t>
            </a:r>
            <a:r>
              <a:rPr lang="en-US" sz="3800" dirty="0"/>
              <a:t> di </a:t>
            </a:r>
            <a:r>
              <a:rPr lang="en-US" sz="3800" dirty="0" err="1"/>
              <a:t>attributi</a:t>
            </a:r>
            <a:r>
              <a:rPr lang="en-US" sz="3800" dirty="0"/>
              <a:t> </a:t>
            </a:r>
            <a:r>
              <a:rPr lang="en-US" sz="3800" dirty="0" err="1"/>
              <a:t>su</a:t>
            </a:r>
            <a:r>
              <a:rPr lang="en-US" sz="3800" dirty="0"/>
              <a:t> </a:t>
            </a:r>
            <a:r>
              <a:rPr lang="en-US" sz="3800" dirty="0" err="1"/>
              <a:t>più</a:t>
            </a:r>
            <a:r>
              <a:rPr lang="en-US" sz="3800" dirty="0"/>
              <a:t> </a:t>
            </a:r>
            <a:r>
              <a:rPr lang="en-US" sz="3800" dirty="0" err="1"/>
              <a:t>entità</a:t>
            </a:r>
            <a:endParaRPr lang="en-US" sz="3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778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CD71E40-50AE-44CD-9ADF-B2E851C39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25034" y="275936"/>
            <a:ext cx="9683496" cy="338922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7AA4B28-52FA-4F16-9083-9AF2496E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9562653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800" dirty="0" err="1"/>
              <a:t>divisione</a:t>
            </a:r>
            <a:r>
              <a:rPr lang="en-US" sz="3800" dirty="0"/>
              <a:t> in </a:t>
            </a:r>
            <a:r>
              <a:rPr lang="en-US" sz="3800" dirty="0" err="1"/>
              <a:t>più</a:t>
            </a:r>
            <a:r>
              <a:rPr lang="en-US" sz="3800" dirty="0"/>
              <a:t> </a:t>
            </a:r>
            <a:r>
              <a:rPr lang="en-US" sz="3800" dirty="0" err="1"/>
              <a:t>entità</a:t>
            </a:r>
            <a:r>
              <a:rPr lang="en-US" sz="3800" dirty="0"/>
              <a:t> in base ad un </a:t>
            </a:r>
            <a:r>
              <a:rPr lang="en-US" sz="3800" dirty="0" err="1"/>
              <a:t>tipo</a:t>
            </a:r>
            <a:r>
              <a:rPr lang="en-US" sz="3800" dirty="0"/>
              <a:t> di </a:t>
            </a:r>
            <a:r>
              <a:rPr lang="en-US" sz="3800" dirty="0" err="1"/>
              <a:t>attributo</a:t>
            </a:r>
            <a:endParaRPr lang="en-US" sz="3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18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92DACB0-36B9-7642-83DA-726E4A52DF2A}"/>
              </a:ext>
            </a:extLst>
          </p:cNvPr>
          <p:cNvSpPr txBox="1"/>
          <p:nvPr/>
        </p:nvSpPr>
        <p:spPr>
          <a:xfrm>
            <a:off x="643467" y="643467"/>
            <a:ext cx="6516241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cap="all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Gerarchia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8566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B97BB0F-0668-40FC-AEBF-6A3AD7683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5316" y="177666"/>
            <a:ext cx="10210984" cy="334409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D7797C2-BF5A-48E9-979E-6F11D19FD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definizione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6B273EE-A203-4A69-916A-6CC1500BB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17920" y="4170410"/>
            <a:ext cx="4699221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</a:rPr>
              <a:t>Gerarchia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dirty="0" err="1">
                <a:solidFill>
                  <a:schemeClr val="tx1"/>
                </a:solidFill>
              </a:rPr>
              <a:t>definisce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legame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logico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che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esiste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tra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classi</a:t>
            </a:r>
            <a:r>
              <a:rPr lang="en-US" sz="1800" dirty="0">
                <a:solidFill>
                  <a:schemeClr val="tx1"/>
                </a:solidFill>
              </a:rPr>
              <a:t> e </a:t>
            </a:r>
            <a:r>
              <a:rPr lang="en-US" sz="1800" dirty="0" err="1">
                <a:solidFill>
                  <a:schemeClr val="tx1"/>
                </a:solidFill>
              </a:rPr>
              <a:t>sottoclassi</a:t>
            </a:r>
            <a:r>
              <a:rPr lang="en-US" sz="1800" dirty="0">
                <a:solidFill>
                  <a:schemeClr val="tx1"/>
                </a:solidFill>
              </a:rPr>
              <a:t>. La </a:t>
            </a:r>
            <a:r>
              <a:rPr lang="en-US" sz="1800" dirty="0" err="1">
                <a:solidFill>
                  <a:schemeClr val="tx1"/>
                </a:solidFill>
              </a:rPr>
              <a:t>gerarchia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concettuale</a:t>
            </a:r>
            <a:r>
              <a:rPr lang="en-US" sz="1800" dirty="0">
                <a:solidFill>
                  <a:schemeClr val="tx1"/>
                </a:solidFill>
              </a:rPr>
              <a:t> è </a:t>
            </a:r>
            <a:r>
              <a:rPr lang="en-US" sz="1800" dirty="0" err="1">
                <a:solidFill>
                  <a:schemeClr val="tx1"/>
                </a:solidFill>
              </a:rPr>
              <a:t>il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legame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logico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tra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un’entità</a:t>
            </a:r>
            <a:r>
              <a:rPr lang="en-US" sz="1800" dirty="0">
                <a:solidFill>
                  <a:schemeClr val="tx1"/>
                </a:solidFill>
              </a:rPr>
              <a:t> padre E ed </a:t>
            </a:r>
            <a:r>
              <a:rPr lang="en-US" sz="1800" dirty="0" err="1">
                <a:solidFill>
                  <a:schemeClr val="tx1"/>
                </a:solidFill>
              </a:rPr>
              <a:t>alcune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entità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figlie</a:t>
            </a:r>
            <a:r>
              <a:rPr lang="en-US" sz="1800" dirty="0">
                <a:solidFill>
                  <a:schemeClr val="tx1"/>
                </a:solidFill>
              </a:rPr>
              <a:t> E1 E2 .. 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11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F3F579C-EE97-457D-887A-951680051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85209" y="168724"/>
            <a:ext cx="9421581" cy="33446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84E866-47E8-412D-80A9-92640631C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9742762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000" dirty="0" err="1"/>
              <a:t>scomposizione</a:t>
            </a:r>
            <a:r>
              <a:rPr lang="en-US" sz="5000" dirty="0"/>
              <a:t> in </a:t>
            </a:r>
            <a:r>
              <a:rPr lang="en-US" sz="5000" dirty="0" err="1"/>
              <a:t>più</a:t>
            </a:r>
            <a:r>
              <a:rPr lang="en-US" sz="5000" dirty="0"/>
              <a:t> </a:t>
            </a:r>
            <a:r>
              <a:rPr lang="en-US" sz="5000" dirty="0" err="1"/>
              <a:t>entità</a:t>
            </a:r>
            <a:endParaRPr lang="en-US" sz="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45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0244D70-F66C-48B0-ADC7-650386217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32101" y="77207"/>
            <a:ext cx="10152490" cy="362951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3485E8-BA09-4430-A1F2-41094030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9645780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dirty="0" err="1"/>
              <a:t>trasformazione</a:t>
            </a:r>
            <a:r>
              <a:rPr lang="en-US" sz="4600" dirty="0"/>
              <a:t> in </a:t>
            </a:r>
            <a:r>
              <a:rPr lang="en-US" sz="4600" dirty="0" err="1"/>
              <a:t>entità</a:t>
            </a:r>
            <a:r>
              <a:rPr lang="en-US" sz="4600" dirty="0"/>
              <a:t> </a:t>
            </a:r>
            <a:r>
              <a:rPr lang="en-US" sz="4600" dirty="0" err="1"/>
              <a:t>relazionate</a:t>
            </a:r>
            <a:r>
              <a:rPr lang="en-US" sz="4600" dirty="0"/>
              <a:t> </a:t>
            </a:r>
            <a:r>
              <a:rPr lang="en-US" sz="4600" dirty="0" err="1"/>
              <a:t>tra</a:t>
            </a:r>
            <a:r>
              <a:rPr lang="en-US" sz="4600" dirty="0"/>
              <a:t> </a:t>
            </a:r>
            <a:r>
              <a:rPr lang="en-US" sz="4600" dirty="0" err="1"/>
              <a:t>loro</a:t>
            </a:r>
            <a:endParaRPr lang="en-US" sz="4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384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1DC57AD9-4FF9-4654-B0D4-68E62A052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4502" y="540191"/>
            <a:ext cx="10222994" cy="299022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FD0419-0782-4D52-8046-E919D2C3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Chiusura transitiva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EDE0D03-8B7C-42EB-8737-B0271340B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17920" y="4170410"/>
            <a:ext cx="4699221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Le </a:t>
            </a:r>
            <a:r>
              <a:rPr lang="en-US" sz="1800">
                <a:solidFill>
                  <a:schemeClr val="tx1"/>
                </a:solidFill>
              </a:rPr>
              <a:t>occorrenze</a:t>
            </a:r>
            <a:r>
              <a:rPr lang="en-US" sz="1800" dirty="0">
                <a:solidFill>
                  <a:schemeClr val="tx1"/>
                </a:solidFill>
              </a:rPr>
              <a:t> di due </a:t>
            </a:r>
            <a:r>
              <a:rPr lang="en-US" sz="1800" dirty="0" err="1">
                <a:solidFill>
                  <a:schemeClr val="tx1"/>
                </a:solidFill>
              </a:rPr>
              <a:t>entità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indirettamente</a:t>
            </a:r>
            <a:r>
              <a:rPr lang="en-US" sz="1800" dirty="0">
                <a:solidFill>
                  <a:schemeClr val="tx1"/>
                </a:solidFill>
              </a:rPr>
              <a:t> correlate </a:t>
            </a:r>
            <a:r>
              <a:rPr lang="en-US" sz="1800" dirty="0" err="1">
                <a:solidFill>
                  <a:schemeClr val="tx1"/>
                </a:solidFill>
              </a:rPr>
              <a:t>attraverso</a:t>
            </a:r>
            <a:r>
              <a:rPr lang="en-US" sz="1800" dirty="0">
                <a:solidFill>
                  <a:schemeClr val="tx1"/>
                </a:solidFill>
              </a:rPr>
              <a:t> due o </a:t>
            </a:r>
            <a:r>
              <a:rPr lang="en-US" sz="1800" dirty="0" err="1">
                <a:solidFill>
                  <a:schemeClr val="tx1"/>
                </a:solidFill>
              </a:rPr>
              <a:t>più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relazioni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vengono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direttamente</a:t>
            </a:r>
            <a:r>
              <a:rPr lang="en-US" sz="1800" dirty="0">
                <a:solidFill>
                  <a:schemeClr val="tx1"/>
                </a:solidFill>
              </a:rPr>
              <a:t> correlate </a:t>
            </a:r>
            <a:r>
              <a:rPr lang="en-US" sz="1800" dirty="0" err="1">
                <a:solidFill>
                  <a:schemeClr val="tx1"/>
                </a:solidFill>
              </a:rPr>
              <a:t>collassando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tutte</a:t>
            </a:r>
            <a:r>
              <a:rPr lang="en-US" sz="1800" dirty="0">
                <a:solidFill>
                  <a:schemeClr val="tx1"/>
                </a:solidFill>
              </a:rPr>
              <a:t> le </a:t>
            </a:r>
            <a:r>
              <a:rPr lang="en-US" sz="1800" dirty="0" err="1">
                <a:solidFill>
                  <a:schemeClr val="tx1"/>
                </a:solidFill>
              </a:rPr>
              <a:t>relazioni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intermediare</a:t>
            </a:r>
            <a:r>
              <a:rPr lang="en-US" sz="1800" dirty="0">
                <a:solidFill>
                  <a:schemeClr val="tx1"/>
                </a:solidFill>
              </a:rPr>
              <a:t> in </a:t>
            </a:r>
            <a:r>
              <a:rPr lang="en-US" sz="1800" dirty="0" err="1">
                <a:solidFill>
                  <a:schemeClr val="tx1"/>
                </a:solidFill>
              </a:rPr>
              <a:t>un’unica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relazione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70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A66CD2E-855F-0840-B1AF-C34C4CAE8B99}"/>
              </a:ext>
            </a:extLst>
          </p:cNvPr>
          <p:cNvSpPr txBox="1"/>
          <p:nvPr/>
        </p:nvSpPr>
        <p:spPr>
          <a:xfrm>
            <a:off x="643467" y="643467"/>
            <a:ext cx="6516241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cap="all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Mapping di </a:t>
            </a:r>
            <a:r>
              <a:rPr lang="en-US" sz="8800" cap="all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attributi</a:t>
            </a:r>
            <a:endParaRPr lang="en-US" sz="8800" cap="all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57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EF1E13C-8387-4322-8850-4472D1ECA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34980" y="159593"/>
            <a:ext cx="9922040" cy="354713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AEF254BA-9C60-44BB-A48C-C53C0FC7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/>
              <a:t>attributo</a:t>
            </a:r>
            <a:r>
              <a:rPr lang="en-US" sz="5400" dirty="0"/>
              <a:t> </a:t>
            </a:r>
            <a:r>
              <a:rPr lang="en-US" sz="5400" dirty="0" err="1"/>
              <a:t>derivabile</a:t>
            </a:r>
            <a:endParaRPr lang="en-US" sz="5400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256B95B-E039-4E30-9A48-7178BA6F8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07323" y="4564449"/>
            <a:ext cx="4699221" cy="9623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Un </a:t>
            </a:r>
            <a:r>
              <a:rPr lang="en-US" sz="1800" dirty="0" err="1">
                <a:solidFill>
                  <a:schemeClr val="tx1"/>
                </a:solidFill>
              </a:rPr>
              <a:t>dato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può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essere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derivato</a:t>
            </a:r>
            <a:r>
              <a:rPr lang="en-US" sz="1800" dirty="0">
                <a:solidFill>
                  <a:schemeClr val="tx1"/>
                </a:solidFill>
              </a:rPr>
              <a:t> da </a:t>
            </a:r>
            <a:r>
              <a:rPr lang="en-US" sz="1800" dirty="0" err="1">
                <a:solidFill>
                  <a:schemeClr val="tx1"/>
                </a:solidFill>
              </a:rPr>
              <a:t>uno</a:t>
            </a:r>
            <a:r>
              <a:rPr lang="en-US" sz="1800" dirty="0">
                <a:solidFill>
                  <a:schemeClr val="tx1"/>
                </a:solidFill>
              </a:rPr>
              <a:t> o </a:t>
            </a:r>
            <a:r>
              <a:rPr lang="en-US" sz="1800" dirty="0" err="1">
                <a:solidFill>
                  <a:schemeClr val="tx1"/>
                </a:solidFill>
              </a:rPr>
              <a:t>più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dati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8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EC501A6E-8CAC-4077-B666-BE37D9E97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44057" y="87976"/>
            <a:ext cx="9770163" cy="385921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B8A427-F7AE-46DA-B504-E19373DC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attributo composto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241E96B-1FBB-41F6-BB36-0816325B6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17920" y="4170410"/>
            <a:ext cx="4699221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>
                <a:solidFill>
                  <a:schemeClr val="tx1"/>
                </a:solidFill>
              </a:rPr>
              <a:t>È un raggruppamento di attributi, appartenenti alla stessa entità o relazione, che presentano affinità nel loro significato o uso.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76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4FE9E152-5475-4758-994C-E5608D749E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29"/>
          <a:stretch/>
        </p:blipFill>
        <p:spPr>
          <a:xfrm>
            <a:off x="1764945" y="91286"/>
            <a:ext cx="8354291" cy="398051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1721C9-D07B-4C2A-A7C0-1872BE0A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9313271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 dirty="0" err="1"/>
              <a:t>trasformazione</a:t>
            </a:r>
            <a:r>
              <a:rPr lang="en-US" sz="3000" dirty="0"/>
              <a:t> </a:t>
            </a:r>
            <a:r>
              <a:rPr lang="en-US" sz="3000" dirty="0" err="1"/>
              <a:t>attributo</a:t>
            </a:r>
            <a:r>
              <a:rPr lang="en-US" sz="3000" dirty="0"/>
              <a:t> in </a:t>
            </a:r>
            <a:r>
              <a:rPr lang="en-US" sz="3000" dirty="0" err="1"/>
              <a:t>associazione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74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5F3EEB-D325-3D42-94EC-6AB5F9D17762}"/>
              </a:ext>
            </a:extLst>
          </p:cNvPr>
          <p:cNvSpPr txBox="1"/>
          <p:nvPr/>
        </p:nvSpPr>
        <p:spPr>
          <a:xfrm>
            <a:off x="643467" y="643467"/>
            <a:ext cx="6516241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cap="all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Relazioni</a:t>
            </a:r>
            <a:r>
              <a:rPr lang="en-US" sz="8800" cap="all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</a:t>
            </a:r>
          </a:p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cap="all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n-</a:t>
            </a:r>
            <a:r>
              <a:rPr lang="en-US" sz="8800" cap="all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arie</a:t>
            </a:r>
            <a:endParaRPr lang="en-US" sz="8800" cap="all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105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818A645-2267-4F2E-9342-266D4D1D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73282B4A-423A-419B-BFCA-87AA523FA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785031" y="323272"/>
            <a:ext cx="10621937" cy="353179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79DA32-A446-44B5-B5C8-6B4F100A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04" y="4308323"/>
            <a:ext cx="5044440" cy="20822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60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definizione</a:t>
            </a:r>
            <a:b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endParaRPr lang="en-US" sz="60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D1E2D033-6A86-4E7A-8DAC-EBFD002B059F}"/>
              </a:ext>
            </a:extLst>
          </p:cNvPr>
          <p:cNvSpPr txBox="1">
            <a:spLocks/>
          </p:cNvSpPr>
          <p:nvPr/>
        </p:nvSpPr>
        <p:spPr>
          <a:xfrm>
            <a:off x="6217920" y="4170410"/>
            <a:ext cx="4699221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Relazione</a:t>
            </a:r>
            <a:r>
              <a:rPr lang="en-US" sz="1800" dirty="0"/>
              <a:t> n-aria (n ≥3): è una </a:t>
            </a:r>
            <a:r>
              <a:rPr lang="en-US" sz="1800" dirty="0" err="1"/>
              <a:t>relazione</a:t>
            </a:r>
            <a:r>
              <a:rPr lang="en-US" sz="1800" dirty="0"/>
              <a:t> </a:t>
            </a:r>
            <a:r>
              <a:rPr lang="en-US" sz="1800" dirty="0" err="1"/>
              <a:t>che</a:t>
            </a:r>
            <a:r>
              <a:rPr lang="en-US" sz="1800" dirty="0"/>
              <a:t> è </a:t>
            </a:r>
            <a:r>
              <a:rPr lang="en-US" sz="1800" dirty="0" err="1"/>
              <a:t>collegata</a:t>
            </a:r>
            <a:r>
              <a:rPr lang="en-US" sz="1800" dirty="0"/>
              <a:t> a </a:t>
            </a:r>
            <a:r>
              <a:rPr lang="en-US" sz="1800" dirty="0" err="1"/>
              <a:t>più</a:t>
            </a:r>
            <a:r>
              <a:rPr lang="en-US" sz="1800" dirty="0"/>
              <a:t> di due </a:t>
            </a:r>
            <a:r>
              <a:rPr lang="en-US" sz="1800" dirty="0" err="1"/>
              <a:t>entità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8847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3EBE4D-B3ED-D84E-9D0A-6AF9B81BBF86}"/>
              </a:ext>
            </a:extLst>
          </p:cNvPr>
          <p:cNvSpPr txBox="1"/>
          <p:nvPr/>
        </p:nvSpPr>
        <p:spPr>
          <a:xfrm>
            <a:off x="1" y="643467"/>
            <a:ext cx="7159708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cap="all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Partizionamenti</a:t>
            </a:r>
            <a:endParaRPr lang="en-US" sz="8800" cap="all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37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EB5F02D-39AE-4B75-B0A0-509535A75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1920" y="645713"/>
            <a:ext cx="10508160" cy="302109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FBC3FE-A05E-4BF4-AB69-BC344E23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5" y="4292593"/>
            <a:ext cx="9715053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800" dirty="0" err="1"/>
              <a:t>divisione</a:t>
            </a:r>
            <a:r>
              <a:rPr lang="en-US" sz="3800" dirty="0"/>
              <a:t> di </a:t>
            </a:r>
            <a:r>
              <a:rPr lang="en-US" sz="3800" dirty="0" err="1"/>
              <a:t>un’associazione</a:t>
            </a:r>
            <a:r>
              <a:rPr lang="en-US" sz="3800" dirty="0"/>
              <a:t> in due </a:t>
            </a:r>
            <a:r>
              <a:rPr lang="en-US" sz="3800" dirty="0" err="1"/>
              <a:t>più</a:t>
            </a:r>
            <a:r>
              <a:rPr lang="en-US" sz="3800" dirty="0"/>
              <a:t> </a:t>
            </a:r>
            <a:r>
              <a:rPr lang="en-US" sz="3800" dirty="0" err="1"/>
              <a:t>specifiche</a:t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949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gno">
  <a:themeElements>
    <a:clrScheme name="Legn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gno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170</Words>
  <Application>Microsoft Office PowerPoint</Application>
  <PresentationFormat>Widescreen</PresentationFormat>
  <Paragraphs>22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Calibri</vt:lpstr>
      <vt:lpstr>Rockwell</vt:lpstr>
      <vt:lpstr>Rockwell Condensed</vt:lpstr>
      <vt:lpstr>Rockwell Extra Bold</vt:lpstr>
      <vt:lpstr>Wingdings</vt:lpstr>
      <vt:lpstr>Legno</vt:lpstr>
      <vt:lpstr>Presentazione standard di PowerPoint</vt:lpstr>
      <vt:lpstr>Presentazione standard di PowerPoint</vt:lpstr>
      <vt:lpstr>attributo derivabile</vt:lpstr>
      <vt:lpstr>attributo composto</vt:lpstr>
      <vt:lpstr>trasformazione attributo in associazione </vt:lpstr>
      <vt:lpstr>Presentazione standard di PowerPoint</vt:lpstr>
      <vt:lpstr>definizione </vt:lpstr>
      <vt:lpstr>Presentazione standard di PowerPoint</vt:lpstr>
      <vt:lpstr>divisione di un’associazione in due più specifiche </vt:lpstr>
      <vt:lpstr>divisione di attributi su più entità</vt:lpstr>
      <vt:lpstr>divisione in più entità in base ad un tipo di attributo</vt:lpstr>
      <vt:lpstr>Presentazione standard di PowerPoint</vt:lpstr>
      <vt:lpstr>definizione</vt:lpstr>
      <vt:lpstr>scomposizione in più entità</vt:lpstr>
      <vt:lpstr>trasformazione in entità relazionate tra loro</vt:lpstr>
      <vt:lpstr>Chiusura transitiva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Roberta</dc:creator>
  <cp:lastModifiedBy>Roberta</cp:lastModifiedBy>
  <cp:revision>8</cp:revision>
  <dcterms:created xsi:type="dcterms:W3CDTF">2019-10-10T14:07:54Z</dcterms:created>
  <dcterms:modified xsi:type="dcterms:W3CDTF">2019-10-10T14:45:38Z</dcterms:modified>
</cp:coreProperties>
</file>