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304" r:id="rId5"/>
    <p:sldId id="303" r:id="rId6"/>
    <p:sldId id="297" r:id="rId7"/>
    <p:sldId id="302" r:id="rId8"/>
    <p:sldId id="287" r:id="rId9"/>
    <p:sldId id="288" r:id="rId10"/>
    <p:sldId id="289" r:id="rId11"/>
    <p:sldId id="290" r:id="rId12"/>
    <p:sldId id="292" r:id="rId13"/>
    <p:sldId id="293" r:id="rId14"/>
    <p:sldId id="294" r:id="rId15"/>
    <p:sldId id="257" r:id="rId16"/>
    <p:sldId id="258" r:id="rId17"/>
    <p:sldId id="299" r:id="rId18"/>
    <p:sldId id="259" r:id="rId19"/>
    <p:sldId id="260" r:id="rId20"/>
    <p:sldId id="261" r:id="rId21"/>
    <p:sldId id="265" r:id="rId22"/>
    <p:sldId id="262" r:id="rId23"/>
    <p:sldId id="263" r:id="rId24"/>
    <p:sldId id="264" r:id="rId25"/>
    <p:sldId id="296" r:id="rId26"/>
    <p:sldId id="266" r:id="rId27"/>
    <p:sldId id="306" r:id="rId28"/>
    <p:sldId id="307" r:id="rId29"/>
    <p:sldId id="308" r:id="rId30"/>
    <p:sldId id="309" r:id="rId31"/>
    <p:sldId id="310" r:id="rId32"/>
    <p:sldId id="305" r:id="rId33"/>
    <p:sldId id="311" r:id="rId34"/>
    <p:sldId id="269" r:id="rId35"/>
    <p:sldId id="274" r:id="rId36"/>
    <p:sldId id="275" r:id="rId37"/>
    <p:sldId id="276" r:id="rId38"/>
    <p:sldId id="277" r:id="rId39"/>
    <p:sldId id="280" r:id="rId40"/>
    <p:sldId id="281" r:id="rId41"/>
    <p:sldId id="282" r:id="rId42"/>
    <p:sldId id="283" r:id="rId43"/>
    <p:sldId id="284" r:id="rId44"/>
    <p:sldId id="285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B29EE9-595F-45B2-912E-E581D3823FCF}" type="datetimeFigureOut">
              <a:rPr lang="en-CA" smtClean="0"/>
              <a:t>2018-07-25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39C2DF-746A-4A38-B8AF-2041F0F14E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537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9EE9-595F-45B2-912E-E581D3823FCF}" type="datetimeFigureOut">
              <a:rPr lang="en-CA" smtClean="0"/>
              <a:t>2018-07-25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C2DF-746A-4A38-B8AF-2041F0F14E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40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9EE9-595F-45B2-912E-E581D3823FCF}" type="datetimeFigureOut">
              <a:rPr lang="en-CA" smtClean="0"/>
              <a:t>2018-07-25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C2DF-746A-4A38-B8AF-2041F0F14E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4057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20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7/25/2018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8191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7/25/2018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82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7/25/2018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4110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7/25/2018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122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7/25/2018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5405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7/25/2018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146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7/25/2018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323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9EE9-595F-45B2-912E-E581D3823FCF}" type="datetimeFigureOut">
              <a:rPr lang="en-CA" smtClean="0"/>
              <a:t>2018-07-25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C2DF-746A-4A38-B8AF-2041F0F14E41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8545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7/25/2018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09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7/25/2018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181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7/25/2018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14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203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7/25/2018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2850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7/25/2018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8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7/25/2018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5738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7/25/2018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77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7/25/2018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1411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7/25/2018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48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9EE9-595F-45B2-912E-E581D3823FCF}" type="datetimeFigureOut">
              <a:rPr lang="en-CA" smtClean="0"/>
              <a:t>2018-07-25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C2DF-746A-4A38-B8AF-2041F0F14E41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416643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7/25/2018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203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7/25/2018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31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7/25/2018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009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7/25/2018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47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9EE9-595F-45B2-912E-E581D3823FCF}" type="datetimeFigureOut">
              <a:rPr lang="en-CA" smtClean="0"/>
              <a:t>2018-07-25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C2DF-746A-4A38-B8AF-2041F0F14E4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8612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9EE9-595F-45B2-912E-E581D3823FCF}" type="datetimeFigureOut">
              <a:rPr lang="en-CA" smtClean="0"/>
              <a:t>2018-07-25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C2DF-746A-4A38-B8AF-2041F0F14E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9478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9EE9-595F-45B2-912E-E581D3823FCF}" type="datetimeFigureOut">
              <a:rPr lang="en-CA" smtClean="0"/>
              <a:t>2018-07-25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C2DF-746A-4A38-B8AF-2041F0F14E41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9942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9EE9-595F-45B2-912E-E581D3823FCF}" type="datetimeFigureOut">
              <a:rPr lang="en-CA" smtClean="0"/>
              <a:t>2018-07-25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C2DF-746A-4A38-B8AF-2041F0F14E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61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31B29EE9-595F-45B2-912E-E581D3823FCF}" type="datetimeFigureOut">
              <a:rPr lang="en-CA" smtClean="0"/>
              <a:t>2018-07-25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C2DF-746A-4A38-B8AF-2041F0F14E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035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B29EE9-595F-45B2-912E-E581D3823FCF}" type="datetimeFigureOut">
              <a:rPr lang="en-CA" smtClean="0"/>
              <a:t>2018-07-25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339C2DF-746A-4A38-B8AF-2041F0F14E41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935106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1B29EE9-595F-45B2-912E-E581D3823FCF}" type="datetimeFigureOut">
              <a:rPr lang="en-CA" smtClean="0"/>
              <a:t>2018-07-25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339C2DF-746A-4A38-B8AF-2041F0F14E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65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7/25/2018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07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7/25/2018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03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turton@conestogac.on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platforms/aspnetcore/existing-db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#section=data-r15&amp;hw=ph&amp;test=plaintext" TargetMode="External"/><Relationship Id="rId2" Type="http://schemas.openxmlformats.org/officeDocument/2006/relationships/hyperlink" Target="https://docs.asp.net/en/latest/tutorials/first-mvc-app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sp.net/en/latest/fundamentals/dependency-injection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ore/tutorials/" TargetMode="External"/><Relationship Id="rId2" Type="http://schemas.openxmlformats.org/officeDocument/2006/relationships/hyperlink" Target="https://docs.microsoft.com/en-us/dotnet/core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configuration/?view=aspnetcore-2.1&amp;tabs=basicconfiguratio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dotnet/2018/05/30/announcing-net-core-2-1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anguage_Integrated_Quer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Creating an MVC Web Site</a:t>
            </a:r>
            <a:br>
              <a:rPr lang="en-CA" dirty="0"/>
            </a:br>
            <a:r>
              <a:rPr lang="en-CA" sz="4000" dirty="0"/>
              <a:t>…using ASP.NET Core 2.1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CA" dirty="0"/>
              <a:t>David Turton, Professor</a:t>
            </a:r>
          </a:p>
          <a:p>
            <a:r>
              <a:rPr lang="en-CA" dirty="0"/>
              <a:t>Conestoga College</a:t>
            </a:r>
          </a:p>
          <a:p>
            <a:r>
              <a:rPr lang="en-CA" dirty="0"/>
              <a:t>Institute of Technology and Advanced Learning</a:t>
            </a:r>
          </a:p>
          <a:p>
            <a:r>
              <a:rPr lang="en-CA" dirty="0">
                <a:hlinkClick r:id="rId2"/>
              </a:rPr>
              <a:t>dturton@conestogac.on.ca</a:t>
            </a:r>
            <a:endParaRPr lang="en-CA" dirty="0"/>
          </a:p>
          <a:p>
            <a:r>
              <a:rPr lang="en-CA" dirty="0" err="1"/>
              <a:t>Doon</a:t>
            </a:r>
            <a:r>
              <a:rPr lang="en-CA" dirty="0"/>
              <a:t> 2A605 519-748-5220 x3610</a:t>
            </a:r>
          </a:p>
        </p:txBody>
      </p:sp>
    </p:spTree>
    <p:extLst>
      <p:ext uri="{BB962C8B-B14F-4D97-AF65-F5344CB8AC3E}">
        <p14:creationId xmlns:p14="http://schemas.microsoft.com/office/powerpoint/2010/main" val="241383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A </a:t>
            </a:r>
            <a:r>
              <a:rPr lang="en-CA" i="1" dirty="0" err="1"/>
              <a:t>templating</a:t>
            </a:r>
            <a:r>
              <a:rPr lang="en-CA" dirty="0"/>
              <a:t> engine to render HTML</a:t>
            </a:r>
          </a:p>
          <a:p>
            <a:pPr lvl="1"/>
            <a:r>
              <a:rPr lang="en-CA" dirty="0"/>
              <a:t>Introduced in MVC 3</a:t>
            </a:r>
          </a:p>
          <a:p>
            <a:r>
              <a:rPr lang="en-CA" dirty="0"/>
              <a:t>Allows you to reference data passed from the controller</a:t>
            </a:r>
          </a:p>
          <a:p>
            <a:pPr lvl="1"/>
            <a:r>
              <a:rPr lang="en-CA" dirty="0"/>
              <a:t>Just put "@" followed by C# code or a variable name:</a:t>
            </a:r>
          </a:p>
          <a:p>
            <a:pPr lvl="2"/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TempData[</a:t>
            </a:r>
            <a:r>
              <a:rPr lang="en-CA" sz="2400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2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dirty="0"/>
          </a:p>
          <a:p>
            <a:r>
              <a:rPr lang="en-CA" dirty="0"/>
              <a:t>Creates HTML from </a:t>
            </a:r>
            <a:r>
              <a:rPr lang="en-CA" b="1" i="1" dirty="0"/>
              <a:t>Tag Helpers</a:t>
            </a:r>
            <a:r>
              <a:rPr lang="en-CA" dirty="0"/>
              <a:t> </a:t>
            </a:r>
            <a:r>
              <a:rPr lang="en-CA" sz="1700" dirty="0"/>
              <a:t>(prior releases used HTML Helpers)</a:t>
            </a:r>
            <a:endParaRPr lang="en-CA" dirty="0"/>
          </a:p>
          <a:p>
            <a:pPr marL="393192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="col-md-2 control-label"&gt;&lt;/</a:t>
            </a:r>
            <a:r>
              <a:rPr lang="en-US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="col-md-10"&gt;</a:t>
            </a:r>
            <a:endParaRPr lang="en-CA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span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&gt;&lt;/span&gt;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2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CA" sz="2500" dirty="0"/>
              <a:t>Create a label and a datatype-sensitive input field for </a:t>
            </a:r>
            <a:r>
              <a:rPr lang="en-CA" sz="2500" i="1" dirty="0"/>
              <a:t>Price</a:t>
            </a:r>
            <a:endParaRPr lang="en-CA" sz="2500" dirty="0"/>
          </a:p>
          <a:p>
            <a:pPr lvl="1"/>
            <a:r>
              <a:rPr lang="en-CA" dirty="0"/>
              <a:t>If a model was provided, pre-load its value for the field </a:t>
            </a:r>
            <a:r>
              <a:rPr lang="en-CA" i="1" dirty="0"/>
              <a:t>Price</a:t>
            </a:r>
            <a:endParaRPr lang="en-CA" dirty="0"/>
          </a:p>
          <a:p>
            <a:pPr lvl="1"/>
            <a:r>
              <a:rPr lang="en-CA" dirty="0"/>
              <a:t>If there's an edit error for </a:t>
            </a:r>
            <a:r>
              <a:rPr lang="en-CA" i="1" dirty="0"/>
              <a:t>Price</a:t>
            </a:r>
            <a:r>
              <a:rPr lang="en-CA" dirty="0"/>
              <a:t>, display that too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Razor Engine</a:t>
            </a:r>
          </a:p>
        </p:txBody>
      </p:sp>
    </p:spTree>
    <p:extLst>
      <p:ext uri="{BB962C8B-B14F-4D97-AF65-F5344CB8AC3E}">
        <p14:creationId xmlns:p14="http://schemas.microsoft.com/office/powerpoint/2010/main" val="80333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MVC has a lot of assumptions (conventions)</a:t>
            </a:r>
          </a:p>
          <a:p>
            <a:pPr lvl="1"/>
            <a:r>
              <a:rPr lang="en-CA" dirty="0"/>
              <a:t>Views are in ~/Views</a:t>
            </a:r>
          </a:p>
          <a:p>
            <a:pPr lvl="2"/>
            <a:r>
              <a:rPr lang="en-CA" dirty="0"/>
              <a:t>In a sub-folder named after the controller</a:t>
            </a:r>
          </a:p>
          <a:p>
            <a:pPr lvl="1"/>
            <a:r>
              <a:rPr lang="en-CA" dirty="0"/>
              <a:t>Default primary key for a Model:</a:t>
            </a:r>
          </a:p>
          <a:p>
            <a:pPr lvl="2"/>
            <a:r>
              <a:rPr lang="en-CA" dirty="0"/>
              <a:t>Field with the model's name followed by "ID" or "Id“ or “id”</a:t>
            </a:r>
          </a:p>
          <a:p>
            <a:r>
              <a:rPr lang="en-CA" dirty="0"/>
              <a:t>If you follow the conventions:</a:t>
            </a:r>
          </a:p>
          <a:p>
            <a:pPr lvl="1"/>
            <a:r>
              <a:rPr lang="en-CA" dirty="0"/>
              <a:t>Everything links together without qualifying</a:t>
            </a:r>
          </a:p>
          <a:p>
            <a:pPr lvl="1"/>
            <a:r>
              <a:rPr lang="en-CA" dirty="0"/>
              <a:t>Your system is familiar to other programmers</a:t>
            </a:r>
          </a:p>
          <a:p>
            <a:r>
              <a:rPr lang="en-CA" dirty="0"/>
              <a:t>You don't have to follow the conventions</a:t>
            </a:r>
          </a:p>
          <a:p>
            <a:pPr lvl="1"/>
            <a:r>
              <a:rPr lang="en-CA" dirty="0"/>
              <a:t>But you become responsible for linking it together</a:t>
            </a:r>
          </a:p>
          <a:p>
            <a:pPr lvl="5"/>
            <a:r>
              <a:rPr lang="en-CA" dirty="0"/>
              <a:t>Harder to maintain </a:t>
            </a:r>
            <a:r>
              <a:rPr lang="en-CA" dirty="0">
                <a:sym typeface="Wingdings" panose="05000000000000000000" pitchFamily="2" charset="2"/>
              </a:rPr>
              <a:t> constantly re-learning your unique technique</a:t>
            </a:r>
          </a:p>
          <a:p>
            <a:pPr lvl="5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Convention Over Configuration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2528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1211" y="196500"/>
            <a:ext cx="10972800" cy="1417638"/>
          </a:xfrm>
        </p:spPr>
        <p:txBody>
          <a:bodyPr>
            <a:noAutofit/>
          </a:bodyPr>
          <a:lstStyle/>
          <a:p>
            <a:r>
              <a:rPr lang="en-CA" sz="3200" dirty="0"/>
              <a:t>URLs specify controller &amp; action, not page</a:t>
            </a:r>
            <a:br>
              <a:rPr lang="en-CA" sz="3200" dirty="0"/>
            </a:br>
            <a:r>
              <a:rPr lang="en-CA" sz="1400" dirty="0"/>
              <a:t>http://site/controller/action/id</a:t>
            </a:r>
            <a:br>
              <a:rPr lang="en-CA" sz="1400" dirty="0"/>
            </a:br>
            <a:r>
              <a:rPr lang="en-CA" sz="1400" dirty="0"/>
              <a:t>- no action </a:t>
            </a:r>
            <a:r>
              <a:rPr lang="en-CA" sz="1400" dirty="0">
                <a:sym typeface="Wingdings" pitchFamily="2" charset="2"/>
              </a:rPr>
              <a:t>specified  Index assumed</a:t>
            </a:r>
            <a:br>
              <a:rPr lang="en-CA" sz="1400" dirty="0">
                <a:sym typeface="Wingdings" pitchFamily="2" charset="2"/>
              </a:rPr>
            </a:br>
            <a:r>
              <a:rPr lang="en-CA" sz="1400" dirty="0">
                <a:sym typeface="Wingdings" pitchFamily="2" charset="2"/>
              </a:rPr>
              <a:t>- no controller specified  Home assumed  meaning </a:t>
            </a:r>
            <a:r>
              <a:rPr lang="en-CA" sz="1400" dirty="0" err="1">
                <a:sym typeface="Wingdings" pitchFamily="2" charset="2"/>
              </a:rPr>
              <a:t>HomeController.cs</a:t>
            </a:r>
            <a:br>
              <a:rPr lang="en-CA" sz="3200" dirty="0"/>
            </a:br>
            <a:endParaRPr lang="en-CA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6" y="1345690"/>
            <a:ext cx="7896225" cy="4619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476" y="2238375"/>
            <a:ext cx="7896225" cy="46196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375794" y="1669409"/>
            <a:ext cx="1862356" cy="494951"/>
          </a:xfrm>
          <a:prstGeom prst="ellipse">
            <a:avLst/>
          </a:prstGeom>
          <a:noFill/>
          <a:ln w="28575" cmpd="sng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635692" y="2608976"/>
            <a:ext cx="2525086" cy="478173"/>
          </a:xfrm>
          <a:prstGeom prst="ellipse">
            <a:avLst/>
          </a:prstGeom>
          <a:noFill/>
          <a:ln w="28575" cmpd="sng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72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AAF717-0B7B-4428-8D10-8143C0441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9652"/>
            <a:ext cx="10572206" cy="55724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A41A09-6441-4049-97B1-178DCC047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116" y="1490839"/>
            <a:ext cx="7690884" cy="5334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new Project using ASP.NET Core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3833840" y="1768889"/>
            <a:ext cx="2610503" cy="399545"/>
          </a:xfrm>
          <a:prstGeom prst="straightConnector1">
            <a:avLst/>
          </a:prstGeom>
          <a:ln w="38100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259432" y="5528085"/>
            <a:ext cx="4153048" cy="1005016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5C8C8F-2DB0-4468-9552-F125D8259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326" y="1303241"/>
            <a:ext cx="7898674" cy="55547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D962AB-BB22-4989-A522-B542004FF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3253"/>
            <a:ext cx="7234852" cy="316474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Web Application Model-View-Controller"</a:t>
            </a:r>
            <a:br>
              <a:rPr lang="en-CA" dirty="0"/>
            </a:br>
            <a:r>
              <a:rPr lang="en-CA" sz="3100" dirty="0"/>
              <a:t>- this provides the basic MVC structure</a:t>
            </a:r>
            <a:endParaRPr lang="en-CA" dirty="0"/>
          </a:p>
        </p:txBody>
      </p:sp>
      <p:sp>
        <p:nvSpPr>
          <p:cNvPr id="11" name="Content Placeholder 9"/>
          <p:cNvSpPr txBox="1">
            <a:spLocks/>
          </p:cNvSpPr>
          <p:nvPr/>
        </p:nvSpPr>
        <p:spPr>
          <a:xfrm>
            <a:off x="4741555" y="4918205"/>
            <a:ext cx="4897395" cy="1681347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 fontScale="6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dirty="0"/>
              <a:t>Individual user accounts</a:t>
            </a:r>
          </a:p>
          <a:p>
            <a:pPr lvl="1"/>
            <a:r>
              <a:rPr lang="en-CA" dirty="0"/>
              <a:t>Authenticates using a User/Role database</a:t>
            </a:r>
          </a:p>
          <a:p>
            <a:r>
              <a:rPr lang="en-CA" dirty="0"/>
              <a:t>Work and school accounts</a:t>
            </a:r>
          </a:p>
          <a:p>
            <a:pPr lvl="1"/>
            <a:r>
              <a:rPr lang="en-CA" dirty="0"/>
              <a:t>Authenticates using Active Directory, Azure or Office 360 accounts</a:t>
            </a:r>
          </a:p>
          <a:p>
            <a:r>
              <a:rPr lang="en-CA" dirty="0"/>
              <a:t>Windows Authentication</a:t>
            </a:r>
          </a:p>
          <a:p>
            <a:pPr lvl="1"/>
            <a:r>
              <a:rPr lang="en-CA" dirty="0"/>
              <a:t>Permit &amp; deny based on Windows username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1863634" y="3979817"/>
            <a:ext cx="7132320" cy="1097280"/>
          </a:xfrm>
          <a:prstGeom prst="straightConnector1">
            <a:avLst/>
          </a:prstGeom>
          <a:ln w="38100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5B457A0-3D26-4F08-ADE3-C8A26E5B6971}"/>
              </a:ext>
            </a:extLst>
          </p:cNvPr>
          <p:cNvSpPr/>
          <p:nvPr/>
        </p:nvSpPr>
        <p:spPr>
          <a:xfrm>
            <a:off x="5533242" y="1493264"/>
            <a:ext cx="2061657" cy="595575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37A428-61A5-4FCD-BE2A-6B233E2B288C}"/>
              </a:ext>
            </a:extLst>
          </p:cNvPr>
          <p:cNvSpPr/>
          <p:nvPr/>
        </p:nvSpPr>
        <p:spPr>
          <a:xfrm>
            <a:off x="9668788" y="4072628"/>
            <a:ext cx="2061657" cy="595575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D4309-FEC3-4B48-ACE3-6306E1B83E53}"/>
              </a:ext>
            </a:extLst>
          </p:cNvPr>
          <p:cNvSpPr txBox="1"/>
          <p:nvPr/>
        </p:nvSpPr>
        <p:spPr>
          <a:xfrm>
            <a:off x="330926" y="2116183"/>
            <a:ext cx="3675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If you don't do this, it won't load Entity Framework support, and it's a pain to add later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9215C1-7FEA-4EB0-8007-20F955CC6796}"/>
              </a:ext>
            </a:extLst>
          </p:cNvPr>
          <p:cNvSpPr/>
          <p:nvPr/>
        </p:nvSpPr>
        <p:spPr>
          <a:xfrm>
            <a:off x="2037806" y="2987040"/>
            <a:ext cx="313508" cy="1942011"/>
          </a:xfrm>
          <a:custGeom>
            <a:avLst/>
            <a:gdLst>
              <a:gd name="connsiteX0" fmla="*/ 0 w 313508"/>
              <a:gd name="connsiteY0" fmla="*/ 0 h 1942011"/>
              <a:gd name="connsiteX1" fmla="*/ 313508 w 313508"/>
              <a:gd name="connsiteY1" fmla="*/ 1942011 h 194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3508" h="1942011">
                <a:moveTo>
                  <a:pt x="0" y="0"/>
                </a:moveTo>
                <a:lnTo>
                  <a:pt x="313508" y="1942011"/>
                </a:ln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979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C26225-8B14-4C93-A7E6-0F1B578D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74638"/>
            <a:ext cx="11241741" cy="1143000"/>
          </a:xfrm>
        </p:spPr>
        <p:txBody>
          <a:bodyPr>
            <a:normAutofit/>
          </a:bodyPr>
          <a:lstStyle/>
          <a:p>
            <a:r>
              <a:rPr lang="en-CA" dirty="0"/>
              <a:t>… add security when you create the site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7565FE-4E94-463C-A3CD-16012A9206A0}"/>
              </a:ext>
            </a:extLst>
          </p:cNvPr>
          <p:cNvSpPr txBox="1"/>
          <p:nvPr/>
        </p:nvSpPr>
        <p:spPr>
          <a:xfrm>
            <a:off x="443752" y="1609590"/>
            <a:ext cx="11573434" cy="36009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If you don’t specify </a:t>
            </a:r>
            <a:r>
              <a:rPr lang="en-US" sz="4000" b="1" i="1" dirty="0">
                <a:solidFill>
                  <a:schemeClr val="bg1"/>
                </a:solidFill>
              </a:rPr>
              <a:t>Individual User Accounts</a:t>
            </a:r>
            <a:r>
              <a:rPr lang="en-US" sz="4000" i="1" dirty="0">
                <a:solidFill>
                  <a:schemeClr val="bg1"/>
                </a:solidFill>
              </a:rPr>
              <a:t>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>
                <a:solidFill>
                  <a:schemeClr val="bg1"/>
                </a:solidFill>
              </a:rPr>
              <a:t>It won’t link Entity Framework to your project</a:t>
            </a:r>
          </a:p>
          <a:p>
            <a:pPr marL="914400" lvl="1" indent="-457200">
              <a:buFont typeface="Wingdings" panose="05000000000000000000" pitchFamily="2" charset="2"/>
              <a:buChar char="à"/>
            </a:pP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You can’t create your models</a:t>
            </a:r>
          </a:p>
          <a:p>
            <a:pPr marL="1371600" lvl="2" indent="-457200">
              <a:buFont typeface="Wingdings" panose="05000000000000000000" pitchFamily="2" charset="2"/>
              <a:buChar char="à"/>
            </a:pP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You can’t read your database tables</a:t>
            </a:r>
          </a:p>
          <a:p>
            <a:pPr marL="1828800" lvl="3" indent="-457200">
              <a:buFont typeface="Wingdings" panose="05000000000000000000" pitchFamily="2" charset="2"/>
              <a:buChar char="à"/>
            </a:pP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You can’t create controllers or views</a:t>
            </a:r>
          </a:p>
          <a:p>
            <a:pPr lvl="3"/>
            <a:endParaRPr lang="en-US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You can probably add the reference later … let me know if you get it to work!</a:t>
            </a:r>
          </a:p>
        </p:txBody>
      </p:sp>
    </p:spTree>
    <p:extLst>
      <p:ext uri="{BB962C8B-B14F-4D97-AF65-F5344CB8AC3E}">
        <p14:creationId xmlns:p14="http://schemas.microsoft.com/office/powerpoint/2010/main" val="423848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46922" cy="669973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39048" y="1481329"/>
            <a:ext cx="7455244" cy="4525963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A </a:t>
            </a:r>
            <a:r>
              <a:rPr lang="en-CA" i="1" dirty="0"/>
              <a:t>solution</a:t>
            </a:r>
            <a:r>
              <a:rPr lang="en-CA" dirty="0"/>
              <a:t> can contain multiple </a:t>
            </a:r>
            <a:r>
              <a:rPr lang="en-CA" i="1" dirty="0"/>
              <a:t>projects</a:t>
            </a:r>
          </a:p>
          <a:p>
            <a:pPr lvl="1"/>
            <a:r>
              <a:rPr lang="en-CA" dirty="0"/>
              <a:t>Web site, unit-tests, class libraries, etc.</a:t>
            </a:r>
          </a:p>
          <a:p>
            <a:r>
              <a:rPr lang="en-CA" dirty="0"/>
              <a:t>MVC</a:t>
            </a:r>
          </a:p>
          <a:p>
            <a:pPr lvl="1"/>
            <a:r>
              <a:rPr lang="en-CA" dirty="0"/>
              <a:t>Controllers (business logic layer)</a:t>
            </a:r>
          </a:p>
          <a:p>
            <a:pPr lvl="2"/>
            <a:r>
              <a:rPr lang="en-CA" dirty="0"/>
              <a:t>Code driving web pages</a:t>
            </a:r>
          </a:p>
          <a:p>
            <a:pPr lvl="3"/>
            <a:r>
              <a:rPr lang="en-CA" dirty="0"/>
              <a:t>Accesses and maintains database tables</a:t>
            </a:r>
          </a:p>
          <a:p>
            <a:pPr lvl="3"/>
            <a:r>
              <a:rPr lang="en-CA" dirty="0"/>
              <a:t>Decides which view to return, passes data to view</a:t>
            </a:r>
          </a:p>
          <a:p>
            <a:pPr lvl="1"/>
            <a:r>
              <a:rPr lang="en-CA" dirty="0"/>
              <a:t>Models</a:t>
            </a:r>
          </a:p>
          <a:p>
            <a:pPr lvl="2"/>
            <a:r>
              <a:rPr lang="en-CA" dirty="0"/>
              <a:t>Describe data such as database tables</a:t>
            </a:r>
          </a:p>
          <a:p>
            <a:pPr lvl="3"/>
            <a:r>
              <a:rPr lang="en-CA" dirty="0"/>
              <a:t>Used by controller to pass data to database &amp; views</a:t>
            </a:r>
          </a:p>
          <a:p>
            <a:pPr lvl="3"/>
            <a:r>
              <a:rPr lang="en-CA" dirty="0"/>
              <a:t>Contain data validation code &amp; annotations</a:t>
            </a:r>
          </a:p>
          <a:p>
            <a:pPr lvl="1"/>
            <a:r>
              <a:rPr lang="en-CA" dirty="0"/>
              <a:t>Views (presentation layer)</a:t>
            </a:r>
          </a:p>
          <a:p>
            <a:pPr lvl="2"/>
            <a:r>
              <a:rPr lang="en-CA" dirty="0"/>
              <a:t>HTML5/CSS3 augmented with Razor code</a:t>
            </a:r>
          </a:p>
          <a:p>
            <a:pPr lvl="3"/>
            <a:r>
              <a:rPr lang="en-CA" dirty="0"/>
              <a:t>Conveys data from controller to user</a:t>
            </a:r>
          </a:p>
          <a:p>
            <a:pPr lvl="3"/>
            <a:r>
              <a:rPr lang="en-CA" dirty="0"/>
              <a:t>Conveys user input to controller</a:t>
            </a:r>
          </a:p>
          <a:p>
            <a:pPr lvl="2"/>
            <a:r>
              <a:rPr lang="en-CA" dirty="0"/>
              <a:t>One sub-folder under Views for each controller</a:t>
            </a:r>
          </a:p>
          <a:p>
            <a:pPr lvl="3"/>
            <a:r>
              <a:rPr lang="en-CA" dirty="0"/>
              <a:t>Controllers can have multiple views </a:t>
            </a:r>
          </a:p>
          <a:p>
            <a:pPr lvl="2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39048" y="202438"/>
            <a:ext cx="7290486" cy="1143000"/>
          </a:xfrm>
        </p:spPr>
        <p:txBody>
          <a:bodyPr/>
          <a:lstStyle/>
          <a:p>
            <a:r>
              <a:rPr lang="en-CA" dirty="0"/>
              <a:t>Structure of an MVC Project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573823" y="2074985"/>
            <a:ext cx="3337811" cy="38954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573823" y="2973394"/>
            <a:ext cx="3337811" cy="457783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202726" y="3890851"/>
            <a:ext cx="3708908" cy="705863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2004611" y="4258963"/>
            <a:ext cx="255778" cy="675503"/>
          </a:xfrm>
          <a:prstGeom prst="rightBrace">
            <a:avLst>
              <a:gd name="adj1" fmla="val 33856"/>
              <a:gd name="adj2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323461" y="4596714"/>
            <a:ext cx="2832013" cy="776475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587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85356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Code First</a:t>
            </a:r>
          </a:p>
          <a:p>
            <a:pPr lvl="1"/>
            <a:r>
              <a:rPr lang="en-CA" dirty="0"/>
              <a:t>You provide the Design Class Models, one model per database table</a:t>
            </a:r>
          </a:p>
          <a:p>
            <a:pPr lvl="1"/>
            <a:r>
              <a:rPr lang="en-CA" dirty="0"/>
              <a:t>Creates the database &amp; tables using </a:t>
            </a:r>
            <a:r>
              <a:rPr lang="en-CA" i="1" dirty="0"/>
              <a:t>Migrations</a:t>
            </a:r>
            <a:r>
              <a:rPr lang="en-CA" dirty="0"/>
              <a:t> under Package Manager</a:t>
            </a:r>
          </a:p>
          <a:p>
            <a:pPr lvl="2"/>
            <a:r>
              <a:rPr lang="en-CA" dirty="0"/>
              <a:t>It'll create the context class for you (usually one for whole database, not per table)</a:t>
            </a:r>
          </a:p>
          <a:p>
            <a:pPr lvl="2"/>
            <a:r>
              <a:rPr lang="en-CA" dirty="0"/>
              <a:t>Can write "seed" code to initialise table data</a:t>
            </a:r>
          </a:p>
          <a:p>
            <a:pPr lvl="1"/>
            <a:r>
              <a:rPr lang="en-CA" dirty="0"/>
              <a:t>If you modify the models or context, site will refuse to use current database:</a:t>
            </a:r>
          </a:p>
          <a:p>
            <a:pPr lvl="2"/>
            <a:r>
              <a:rPr lang="en-CA" dirty="0"/>
              <a:t>Must </a:t>
            </a:r>
            <a:r>
              <a:rPr lang="en-CA" i="1" dirty="0"/>
              <a:t>migrate</a:t>
            </a:r>
            <a:r>
              <a:rPr lang="en-CA" dirty="0"/>
              <a:t> model changes to the database (data is usually retained)</a:t>
            </a:r>
          </a:p>
          <a:p>
            <a:pPr lvl="2"/>
            <a:endParaRPr lang="en-CA" dirty="0"/>
          </a:p>
          <a:p>
            <a:r>
              <a:rPr lang="en-CA" dirty="0"/>
              <a:t>Data First</a:t>
            </a:r>
          </a:p>
          <a:p>
            <a:pPr lvl="1"/>
            <a:r>
              <a:rPr lang="en-CA" dirty="0"/>
              <a:t>You provide an existing database</a:t>
            </a:r>
          </a:p>
          <a:p>
            <a:pPr lvl="2"/>
            <a:r>
              <a:rPr lang="en-CA" dirty="0"/>
              <a:t>…with existing data</a:t>
            </a:r>
          </a:p>
          <a:p>
            <a:pPr lvl="1"/>
            <a:r>
              <a:rPr lang="en-CA" dirty="0"/>
              <a:t>Use Package Manager to generate the models &amp; context</a:t>
            </a:r>
          </a:p>
          <a:p>
            <a:pPr lvl="1"/>
            <a:r>
              <a:rPr lang="en-CA" dirty="0"/>
              <a:t>If you modify the database tables:</a:t>
            </a:r>
          </a:p>
          <a:p>
            <a:pPr lvl="2"/>
            <a:r>
              <a:rPr lang="en-CA" dirty="0"/>
              <a:t>Delete &amp; re-generate the models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Code-First or Data-First Approach?</a:t>
            </a:r>
          </a:p>
        </p:txBody>
      </p:sp>
    </p:spTree>
    <p:extLst>
      <p:ext uri="{BB962C8B-B14F-4D97-AF65-F5344CB8AC3E}">
        <p14:creationId xmlns:p14="http://schemas.microsoft.com/office/powerpoint/2010/main" val="361335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Data-First Approach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21427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Attach or create database in SQL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Start Package Manager console</a:t>
            </a:r>
          </a:p>
          <a:p>
            <a:pPr marL="457200" indent="-457200">
              <a:buFont typeface="+mj-lt"/>
              <a:buAutoNum type="arabicPeriod"/>
            </a:pPr>
            <a:r>
              <a:rPr lang="en-CA" i="1" dirty="0"/>
              <a:t>Scaffold </a:t>
            </a:r>
            <a:r>
              <a:rPr lang="en-CA" dirty="0"/>
              <a:t>(generate) context &amp; models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Implement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659478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17637"/>
            <a:ext cx="10989276" cy="3401497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SQL Server can be installed multiple times </a:t>
            </a:r>
            <a:r>
              <a:rPr lang="en-CA" i="1" dirty="0"/>
              <a:t>	</a:t>
            </a:r>
          </a:p>
          <a:p>
            <a:pPr lvl="1"/>
            <a:r>
              <a:rPr lang="en-CA" dirty="0"/>
              <a:t>Each instance has a unique name &amp; its own collection of databases</a:t>
            </a:r>
          </a:p>
          <a:p>
            <a:pPr lvl="2"/>
            <a:r>
              <a:rPr lang="en-CA" dirty="0"/>
              <a:t>…all use the same SQL Server program files</a:t>
            </a:r>
          </a:p>
          <a:p>
            <a:pPr lvl="2"/>
            <a:endParaRPr lang="en-CA" dirty="0"/>
          </a:p>
          <a:p>
            <a:r>
              <a:rPr lang="en-CA" dirty="0"/>
              <a:t>Default instance name for SQL Server </a:t>
            </a:r>
            <a:r>
              <a:rPr lang="en-CA" i="1" dirty="0"/>
              <a:t>Express</a:t>
            </a:r>
            <a:r>
              <a:rPr lang="en-CA" dirty="0"/>
              <a:t> Edition:</a:t>
            </a:r>
          </a:p>
          <a:p>
            <a:pPr lvl="1"/>
            <a:r>
              <a:rPr lang="en-CA" b="1" dirty="0"/>
              <a:t>(local)\</a:t>
            </a:r>
            <a:r>
              <a:rPr lang="en-CA" b="1" dirty="0" err="1"/>
              <a:t>SqlExpress</a:t>
            </a:r>
            <a:r>
              <a:rPr lang="en-CA" b="1" dirty="0"/>
              <a:t>    </a:t>
            </a:r>
            <a:r>
              <a:rPr lang="en-CA" dirty="0"/>
              <a:t>or    </a:t>
            </a:r>
            <a:r>
              <a:rPr lang="en-CA" b="1" dirty="0"/>
              <a:t>.\</a:t>
            </a:r>
            <a:r>
              <a:rPr lang="en-CA" b="1" dirty="0" err="1"/>
              <a:t>SqlExpress</a:t>
            </a:r>
            <a:r>
              <a:rPr lang="en-CA" b="1" dirty="0"/>
              <a:t> </a:t>
            </a:r>
            <a:r>
              <a:rPr lang="en-CA" dirty="0"/>
              <a:t>	("." means "local computer")</a:t>
            </a:r>
          </a:p>
          <a:p>
            <a:pPr lvl="2"/>
            <a:endParaRPr lang="en-CA" dirty="0"/>
          </a:p>
          <a:p>
            <a:pPr lvl="2"/>
            <a:r>
              <a:rPr lang="en-CA" dirty="0"/>
              <a:t>Checkbox to also install </a:t>
            </a:r>
            <a:r>
              <a:rPr lang="en-CA" b="1" dirty="0"/>
              <a:t>(</a:t>
            </a:r>
            <a:r>
              <a:rPr lang="en-CA" b="1" dirty="0" err="1"/>
              <a:t>localDB</a:t>
            </a:r>
            <a:r>
              <a:rPr lang="en-CA" b="1" dirty="0"/>
              <a:t>)\</a:t>
            </a:r>
            <a:r>
              <a:rPr lang="en-CA" b="1" dirty="0" err="1"/>
              <a:t>MsSqlLocalDB</a:t>
            </a:r>
            <a:endParaRPr lang="en-CA" b="1" dirty="0"/>
          </a:p>
          <a:p>
            <a:pPr lvl="3"/>
            <a:r>
              <a:rPr lang="en-CA" dirty="0"/>
              <a:t>…this is Visual Studio’s default instance:</a:t>
            </a:r>
          </a:p>
          <a:p>
            <a:pPr lvl="4"/>
            <a:r>
              <a:rPr lang="en-CA" sz="1600" dirty="0" err="1"/>
              <a:t>Tools</a:t>
            </a:r>
            <a:r>
              <a:rPr lang="en-CA" sz="1600" dirty="0" err="1">
                <a:sym typeface="Wingdings" panose="05000000000000000000" pitchFamily="2" charset="2"/>
              </a:rPr>
              <a:t>OptionsDatabase</a:t>
            </a:r>
            <a:r>
              <a:rPr lang="en-CA" sz="1600" dirty="0">
                <a:sym typeface="Wingdings" panose="05000000000000000000" pitchFamily="2" charset="2"/>
              </a:rPr>
              <a:t> </a:t>
            </a:r>
            <a:r>
              <a:rPr lang="en-CA" sz="1600" dirty="0" err="1">
                <a:sym typeface="Wingdings" panose="05000000000000000000" pitchFamily="2" charset="2"/>
              </a:rPr>
              <a:t>ToolsDataConnections</a:t>
            </a:r>
            <a:endParaRPr lang="en-CA" sz="1600" dirty="0">
              <a:sym typeface="Wingdings" panose="05000000000000000000" pitchFamily="2" charset="2"/>
            </a:endParaRPr>
          </a:p>
          <a:p>
            <a:pPr lvl="4"/>
            <a:endParaRPr lang="en-CA" dirty="0"/>
          </a:p>
          <a:p>
            <a:pPr lvl="1"/>
            <a:r>
              <a:rPr lang="en-CA" dirty="0"/>
              <a:t>Instance names are not case sensitive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 Server Management Studio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443" y="3328086"/>
            <a:ext cx="4684557" cy="352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7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tutorial:</a:t>
            </a:r>
          </a:p>
          <a:p>
            <a:pPr lvl="1"/>
            <a:r>
              <a:rPr lang="en-CA" dirty="0">
                <a:hlinkClick r:id="rId2"/>
              </a:rPr>
              <a:t>building your first ASP.NET Core MVC app</a:t>
            </a:r>
            <a:endParaRPr lang="en-CA" dirty="0"/>
          </a:p>
          <a:p>
            <a:r>
              <a:rPr lang="en-US" dirty="0"/>
              <a:t>Reporting Visual Studio bugs</a:t>
            </a:r>
          </a:p>
          <a:p>
            <a:pPr lvl="1"/>
            <a:r>
              <a:rPr lang="en-US" dirty="0"/>
              <a:t>Use the integrated Report a Problem link on Visual Studio</a:t>
            </a:r>
          </a:p>
          <a:p>
            <a:r>
              <a:rPr lang="en-CA" dirty="0"/>
              <a:t>IDE performance: </a:t>
            </a:r>
            <a:r>
              <a:rPr lang="en-CA" dirty="0">
                <a:hlinkClick r:id="rId3"/>
              </a:rPr>
              <a:t>https://www.techempower.com/benchmarks/#section=data-r15&amp;hw=ph&amp;test=plaintext</a:t>
            </a:r>
            <a:endParaRPr lang="en-CA" dirty="0"/>
          </a:p>
          <a:p>
            <a:pPr lvl="1"/>
            <a:r>
              <a:rPr lang="en-CA" dirty="0"/>
              <a:t>Look at the performances of "</a:t>
            </a:r>
            <a:r>
              <a:rPr lang="en-CA" dirty="0" err="1"/>
              <a:t>aspcore</a:t>
            </a:r>
            <a:r>
              <a:rPr lang="en-CA" dirty="0"/>
              <a:t>" in rounds 15 &amp; 16. </a:t>
            </a:r>
          </a:p>
          <a:p>
            <a:pPr lvl="2"/>
            <a:r>
              <a:rPr lang="en-CA" dirty="0"/>
              <a:t>Microsoft didn't appear earlier because it didn't run on Unix/Linux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References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179" y="1894703"/>
            <a:ext cx="2967023" cy="832022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7718854" y="2117069"/>
            <a:ext cx="1425146" cy="115855"/>
          </a:xfrm>
          <a:custGeom>
            <a:avLst/>
            <a:gdLst>
              <a:gd name="connsiteX0" fmla="*/ 0 w 815546"/>
              <a:gd name="connsiteY0" fmla="*/ 33232 h 49708"/>
              <a:gd name="connsiteX1" fmla="*/ 387179 w 815546"/>
              <a:gd name="connsiteY1" fmla="*/ 281 h 49708"/>
              <a:gd name="connsiteX2" fmla="*/ 815546 w 815546"/>
              <a:gd name="connsiteY2" fmla="*/ 49708 h 49708"/>
              <a:gd name="connsiteX0" fmla="*/ 0 w 823784"/>
              <a:gd name="connsiteY0" fmla="*/ 35099 h 92764"/>
              <a:gd name="connsiteX1" fmla="*/ 387179 w 823784"/>
              <a:gd name="connsiteY1" fmla="*/ 2148 h 92764"/>
              <a:gd name="connsiteX2" fmla="*/ 823784 w 823784"/>
              <a:gd name="connsiteY2" fmla="*/ 92764 h 92764"/>
              <a:gd name="connsiteX0" fmla="*/ 0 w 823784"/>
              <a:gd name="connsiteY0" fmla="*/ 35608 h 93273"/>
              <a:gd name="connsiteX1" fmla="*/ 387179 w 823784"/>
              <a:gd name="connsiteY1" fmla="*/ 2657 h 93273"/>
              <a:gd name="connsiteX2" fmla="*/ 823784 w 823784"/>
              <a:gd name="connsiteY2" fmla="*/ 93273 h 93273"/>
              <a:gd name="connsiteX0" fmla="*/ 0 w 823784"/>
              <a:gd name="connsiteY0" fmla="*/ 40717 h 98382"/>
              <a:gd name="connsiteX1" fmla="*/ 387179 w 823784"/>
              <a:gd name="connsiteY1" fmla="*/ 7766 h 98382"/>
              <a:gd name="connsiteX2" fmla="*/ 823784 w 823784"/>
              <a:gd name="connsiteY2" fmla="*/ 98382 h 9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3784" h="98382">
                <a:moveTo>
                  <a:pt x="0" y="40717"/>
                </a:moveTo>
                <a:cubicBezTo>
                  <a:pt x="130389" y="-12108"/>
                  <a:pt x="249882" y="-1845"/>
                  <a:pt x="387179" y="7766"/>
                </a:cubicBezTo>
                <a:cubicBezTo>
                  <a:pt x="524476" y="17377"/>
                  <a:pt x="677562" y="75041"/>
                  <a:pt x="823784" y="98382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145427" y="2010032"/>
            <a:ext cx="2990335" cy="823784"/>
          </a:xfrm>
          <a:custGeom>
            <a:avLst/>
            <a:gdLst>
              <a:gd name="connsiteX0" fmla="*/ 0 w 2990335"/>
              <a:gd name="connsiteY0" fmla="*/ 823784 h 823784"/>
              <a:gd name="connsiteX1" fmla="*/ 650789 w 2990335"/>
              <a:gd name="connsiteY1" fmla="*/ 601363 h 823784"/>
              <a:gd name="connsiteX2" fmla="*/ 1581665 w 2990335"/>
              <a:gd name="connsiteY2" fmla="*/ 148282 h 823784"/>
              <a:gd name="connsiteX3" fmla="*/ 2990335 w 2990335"/>
              <a:gd name="connsiteY3" fmla="*/ 0 h 82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0335" h="823784">
                <a:moveTo>
                  <a:pt x="0" y="823784"/>
                </a:moveTo>
                <a:cubicBezTo>
                  <a:pt x="193589" y="768865"/>
                  <a:pt x="387178" y="713947"/>
                  <a:pt x="650789" y="601363"/>
                </a:cubicBezTo>
                <a:cubicBezTo>
                  <a:pt x="914400" y="488779"/>
                  <a:pt x="1191741" y="248509"/>
                  <a:pt x="1581665" y="148282"/>
                </a:cubicBezTo>
                <a:cubicBezTo>
                  <a:pt x="1971589" y="48055"/>
                  <a:pt x="2480962" y="24027"/>
                  <a:pt x="2990335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38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599" y="274638"/>
            <a:ext cx="11393695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Create Database option 1 </a:t>
            </a:r>
            <a:br>
              <a:rPr lang="en-CA" dirty="0"/>
            </a:br>
            <a:r>
              <a:rPr lang="en-CA" dirty="0"/>
              <a:t>– </a:t>
            </a:r>
            <a:r>
              <a:rPr lang="en-CA" i="1" dirty="0"/>
              <a:t>attach</a:t>
            </a:r>
            <a:r>
              <a:rPr lang="en-CA" dirty="0"/>
              <a:t> an existing database .</a:t>
            </a:r>
            <a:r>
              <a:rPr lang="en-CA" dirty="0" err="1"/>
              <a:t>mdf</a:t>
            </a:r>
            <a:r>
              <a:rPr lang="en-CA" dirty="0"/>
              <a:t> file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3" y="1341223"/>
            <a:ext cx="10744200" cy="5295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746" y="1477593"/>
            <a:ext cx="7049015" cy="538040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866768" y="3196281"/>
            <a:ext cx="6985686" cy="94735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22705" y="2936571"/>
            <a:ext cx="292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You can change the displayed name</a:t>
            </a:r>
          </a:p>
          <a:p>
            <a:pPr marL="171450" indent="-171450">
              <a:buFontTx/>
              <a:buChar char="-"/>
            </a:pPr>
            <a:r>
              <a:rPr lang="en-CA" sz="1200" dirty="0"/>
              <a:t>The actual database name is the .</a:t>
            </a:r>
            <a:r>
              <a:rPr lang="en-CA" sz="1200" dirty="0" err="1"/>
              <a:t>mdf</a:t>
            </a:r>
            <a:r>
              <a:rPr lang="en-CA" sz="1200" dirty="0"/>
              <a:t> file-name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9918357" y="2667699"/>
            <a:ext cx="215544" cy="285226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466755">
            <a:off x="5243119" y="3347207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Navigate to .</a:t>
            </a:r>
            <a:r>
              <a:rPr lang="en-CA" dirty="0" err="1"/>
              <a:t>mdf</a:t>
            </a:r>
            <a:r>
              <a:rPr lang="en-CA" dirty="0"/>
              <a:t> file</a:t>
            </a:r>
          </a:p>
        </p:txBody>
      </p:sp>
      <p:sp>
        <p:nvSpPr>
          <p:cNvPr id="2" name="Oval 1"/>
          <p:cNvSpPr/>
          <p:nvPr/>
        </p:nvSpPr>
        <p:spPr>
          <a:xfrm>
            <a:off x="9325232" y="4539049"/>
            <a:ext cx="749644" cy="271848"/>
          </a:xfrm>
          <a:prstGeom prst="ellipse">
            <a:avLst/>
          </a:prstGeom>
          <a:noFill/>
          <a:ln w="28575" cmpd="sng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reeform 5"/>
          <p:cNvSpPr/>
          <p:nvPr/>
        </p:nvSpPr>
        <p:spPr>
          <a:xfrm>
            <a:off x="9605319" y="3534032"/>
            <a:ext cx="536038" cy="972065"/>
          </a:xfrm>
          <a:custGeom>
            <a:avLst/>
            <a:gdLst>
              <a:gd name="connsiteX0" fmla="*/ 0 w 536038"/>
              <a:gd name="connsiteY0" fmla="*/ 0 h 972065"/>
              <a:gd name="connsiteX1" fmla="*/ 527222 w 536038"/>
              <a:gd name="connsiteY1" fmla="*/ 230660 h 972065"/>
              <a:gd name="connsiteX2" fmla="*/ 280086 w 536038"/>
              <a:gd name="connsiteY2" fmla="*/ 972065 h 97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038" h="972065">
                <a:moveTo>
                  <a:pt x="0" y="0"/>
                </a:moveTo>
                <a:cubicBezTo>
                  <a:pt x="240270" y="34324"/>
                  <a:pt x="480541" y="68649"/>
                  <a:pt x="527222" y="230660"/>
                </a:cubicBezTo>
                <a:cubicBezTo>
                  <a:pt x="573903" y="392671"/>
                  <a:pt x="426994" y="682368"/>
                  <a:pt x="280086" y="972065"/>
                </a:cubicBezTo>
              </a:path>
            </a:pathLst>
          </a:custGeom>
          <a:noFill/>
          <a:ln w="28575" cmpd="sng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28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4" y="1337650"/>
            <a:ext cx="9848850" cy="54578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Create Database option 2 </a:t>
            </a:r>
            <a:br>
              <a:rPr lang="en-CA" dirty="0"/>
            </a:br>
            <a:r>
              <a:rPr lang="en-CA" dirty="0"/>
              <a:t>– create the database from an .</a:t>
            </a:r>
            <a:r>
              <a:rPr lang="en-CA" dirty="0" err="1"/>
              <a:t>sql</a:t>
            </a:r>
            <a:r>
              <a:rPr lang="en-CA" dirty="0"/>
              <a:t> script</a:t>
            </a:r>
          </a:p>
        </p:txBody>
      </p:sp>
      <p:sp>
        <p:nvSpPr>
          <p:cNvPr id="6" name="Oval 5"/>
          <p:cNvSpPr/>
          <p:nvPr/>
        </p:nvSpPr>
        <p:spPr>
          <a:xfrm>
            <a:off x="696286" y="1711354"/>
            <a:ext cx="595619" cy="402672"/>
          </a:xfrm>
          <a:prstGeom prst="ellipse">
            <a:avLst/>
          </a:prstGeom>
          <a:noFill/>
          <a:ln w="28575" cmpd="sng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2197916" y="1912690"/>
            <a:ext cx="1199625" cy="453005"/>
          </a:xfrm>
          <a:prstGeom prst="ellipse">
            <a:avLst/>
          </a:prstGeom>
          <a:noFill/>
          <a:ln w="28575" cmpd="sng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8194503" y="3594180"/>
            <a:ext cx="3725008" cy="2400657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Select the instance where you want the database </a:t>
            </a:r>
          </a:p>
          <a:p>
            <a:pPr marL="285750" indent="-285750">
              <a:buFontTx/>
              <a:buChar char="-"/>
            </a:pPr>
            <a:r>
              <a:rPr lang="en-CA" dirty="0"/>
              <a:t>I'm showing 2 instances:</a:t>
            </a:r>
          </a:p>
          <a:p>
            <a:r>
              <a:rPr lang="en-CA" sz="1200" dirty="0"/>
              <a:t>     - (local)\</a:t>
            </a:r>
            <a:r>
              <a:rPr lang="en-CA" sz="1200" dirty="0" err="1"/>
              <a:t>SqlExpress</a:t>
            </a:r>
            <a:endParaRPr lang="en-CA" sz="1200" dirty="0"/>
          </a:p>
          <a:p>
            <a:r>
              <a:rPr lang="en-CA" sz="1200" dirty="0"/>
              <a:t>     - (</a:t>
            </a:r>
            <a:r>
              <a:rPr lang="en-CA" sz="1200" dirty="0" err="1"/>
              <a:t>localDB</a:t>
            </a:r>
            <a:r>
              <a:rPr lang="en-CA" sz="1200" dirty="0"/>
              <a:t>)\</a:t>
            </a:r>
            <a:r>
              <a:rPr lang="en-CA" sz="1200" dirty="0" err="1"/>
              <a:t>MsSqlLocalDB</a:t>
            </a:r>
            <a:endParaRPr lang="en-CA" dirty="0"/>
          </a:p>
          <a:p>
            <a:endParaRPr lang="en-CA" dirty="0"/>
          </a:p>
          <a:p>
            <a:r>
              <a:rPr lang="en-CA" dirty="0"/>
              <a:t>Open or paste the .</a:t>
            </a:r>
            <a:r>
              <a:rPr lang="en-CA" dirty="0" err="1"/>
              <a:t>sql</a:t>
            </a:r>
            <a:r>
              <a:rPr lang="en-CA" dirty="0"/>
              <a:t> query</a:t>
            </a:r>
          </a:p>
          <a:p>
            <a:endParaRPr lang="en-CA" dirty="0"/>
          </a:p>
          <a:p>
            <a:r>
              <a:rPr lang="en-CA" dirty="0"/>
              <a:t>Execute the query</a:t>
            </a:r>
          </a:p>
        </p:txBody>
      </p:sp>
      <p:sp>
        <p:nvSpPr>
          <p:cNvPr id="10" name="Oval 9"/>
          <p:cNvSpPr/>
          <p:nvPr/>
        </p:nvSpPr>
        <p:spPr>
          <a:xfrm>
            <a:off x="167289" y="2641740"/>
            <a:ext cx="3968106" cy="453005"/>
          </a:xfrm>
          <a:prstGeom prst="ellipse">
            <a:avLst/>
          </a:prstGeom>
          <a:noFill/>
          <a:ln w="28575" cmpd="sng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370014" y="1686187"/>
            <a:ext cx="1199625" cy="453005"/>
          </a:xfrm>
          <a:prstGeom prst="ellipse">
            <a:avLst/>
          </a:prstGeom>
          <a:noFill/>
          <a:ln w="28575" cmpd="sng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reeform 11"/>
          <p:cNvSpPr/>
          <p:nvPr/>
        </p:nvSpPr>
        <p:spPr>
          <a:xfrm>
            <a:off x="1062681" y="1416898"/>
            <a:ext cx="823784" cy="280097"/>
          </a:xfrm>
          <a:custGeom>
            <a:avLst/>
            <a:gdLst>
              <a:gd name="connsiteX0" fmla="*/ 0 w 823784"/>
              <a:gd name="connsiteY0" fmla="*/ 280097 h 280097"/>
              <a:gd name="connsiteX1" fmla="*/ 461319 w 823784"/>
              <a:gd name="connsiteY1" fmla="*/ 10 h 280097"/>
              <a:gd name="connsiteX2" fmla="*/ 823784 w 823784"/>
              <a:gd name="connsiteY2" fmla="*/ 271859 h 28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3784" h="280097">
                <a:moveTo>
                  <a:pt x="0" y="280097"/>
                </a:moveTo>
                <a:cubicBezTo>
                  <a:pt x="162011" y="140740"/>
                  <a:pt x="324022" y="1383"/>
                  <a:pt x="461319" y="10"/>
                </a:cubicBezTo>
                <a:cubicBezTo>
                  <a:pt x="598616" y="-1363"/>
                  <a:pt x="711200" y="135248"/>
                  <a:pt x="823784" y="271859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prstDash val="sysDash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1604093" y="4981658"/>
            <a:ext cx="39052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600" dirty="0"/>
              <a:t>SQL Server 2014:	SQL version 12.x.x</a:t>
            </a:r>
          </a:p>
          <a:p>
            <a:r>
              <a:rPr lang="en-CA" sz="1600" dirty="0"/>
              <a:t>SQL Server 2016:	SQL version 13.x.x</a:t>
            </a:r>
          </a:p>
        </p:txBody>
      </p:sp>
      <p:sp>
        <p:nvSpPr>
          <p:cNvPr id="18" name="Freeform 17"/>
          <p:cNvSpPr/>
          <p:nvPr/>
        </p:nvSpPr>
        <p:spPr>
          <a:xfrm>
            <a:off x="2568419" y="4679093"/>
            <a:ext cx="957376" cy="683740"/>
          </a:xfrm>
          <a:custGeom>
            <a:avLst/>
            <a:gdLst>
              <a:gd name="connsiteX0" fmla="*/ 59451 w 1023278"/>
              <a:gd name="connsiteY0" fmla="*/ 0 h 656967"/>
              <a:gd name="connsiteX1" fmla="*/ 59451 w 1023278"/>
              <a:gd name="connsiteY1" fmla="*/ 197708 h 656967"/>
              <a:gd name="connsiteX2" fmla="*/ 677289 w 1023278"/>
              <a:gd name="connsiteY2" fmla="*/ 205946 h 656967"/>
              <a:gd name="connsiteX3" fmla="*/ 833808 w 1023278"/>
              <a:gd name="connsiteY3" fmla="*/ 354227 h 656967"/>
              <a:gd name="connsiteX4" fmla="*/ 825570 w 1023278"/>
              <a:gd name="connsiteY4" fmla="*/ 626076 h 656967"/>
              <a:gd name="connsiteX5" fmla="*/ 1023278 w 1023278"/>
              <a:gd name="connsiteY5" fmla="*/ 650789 h 656967"/>
              <a:gd name="connsiteX0" fmla="*/ 59451 w 1023278"/>
              <a:gd name="connsiteY0" fmla="*/ 0 h 656967"/>
              <a:gd name="connsiteX1" fmla="*/ 59451 w 1023278"/>
              <a:gd name="connsiteY1" fmla="*/ 197708 h 656967"/>
              <a:gd name="connsiteX2" fmla="*/ 677289 w 1023278"/>
              <a:gd name="connsiteY2" fmla="*/ 205946 h 656967"/>
              <a:gd name="connsiteX3" fmla="*/ 833808 w 1023278"/>
              <a:gd name="connsiteY3" fmla="*/ 354227 h 656967"/>
              <a:gd name="connsiteX4" fmla="*/ 776143 w 1023278"/>
              <a:gd name="connsiteY4" fmla="*/ 626076 h 656967"/>
              <a:gd name="connsiteX5" fmla="*/ 1023278 w 1023278"/>
              <a:gd name="connsiteY5" fmla="*/ 650789 h 656967"/>
              <a:gd name="connsiteX0" fmla="*/ 59451 w 949138"/>
              <a:gd name="connsiteY0" fmla="*/ 0 h 652735"/>
              <a:gd name="connsiteX1" fmla="*/ 59451 w 949138"/>
              <a:gd name="connsiteY1" fmla="*/ 197708 h 652735"/>
              <a:gd name="connsiteX2" fmla="*/ 677289 w 949138"/>
              <a:gd name="connsiteY2" fmla="*/ 205946 h 652735"/>
              <a:gd name="connsiteX3" fmla="*/ 833808 w 949138"/>
              <a:gd name="connsiteY3" fmla="*/ 354227 h 652735"/>
              <a:gd name="connsiteX4" fmla="*/ 776143 w 949138"/>
              <a:gd name="connsiteY4" fmla="*/ 626076 h 652735"/>
              <a:gd name="connsiteX5" fmla="*/ 949138 w 949138"/>
              <a:gd name="connsiteY5" fmla="*/ 642551 h 652735"/>
              <a:gd name="connsiteX0" fmla="*/ 59451 w 957376"/>
              <a:gd name="connsiteY0" fmla="*/ 0 h 683740"/>
              <a:gd name="connsiteX1" fmla="*/ 59451 w 957376"/>
              <a:gd name="connsiteY1" fmla="*/ 197708 h 683740"/>
              <a:gd name="connsiteX2" fmla="*/ 677289 w 957376"/>
              <a:gd name="connsiteY2" fmla="*/ 205946 h 683740"/>
              <a:gd name="connsiteX3" fmla="*/ 833808 w 957376"/>
              <a:gd name="connsiteY3" fmla="*/ 354227 h 683740"/>
              <a:gd name="connsiteX4" fmla="*/ 776143 w 957376"/>
              <a:gd name="connsiteY4" fmla="*/ 626076 h 683740"/>
              <a:gd name="connsiteX5" fmla="*/ 957376 w 957376"/>
              <a:gd name="connsiteY5" fmla="*/ 683740 h 68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7376" h="683740">
                <a:moveTo>
                  <a:pt x="59451" y="0"/>
                </a:moveTo>
                <a:cubicBezTo>
                  <a:pt x="7964" y="81692"/>
                  <a:pt x="-43522" y="163384"/>
                  <a:pt x="59451" y="197708"/>
                </a:cubicBezTo>
                <a:cubicBezTo>
                  <a:pt x="162424" y="232032"/>
                  <a:pt x="548229" y="179859"/>
                  <a:pt x="677289" y="205946"/>
                </a:cubicBezTo>
                <a:cubicBezTo>
                  <a:pt x="806349" y="232033"/>
                  <a:pt x="817332" y="284205"/>
                  <a:pt x="833808" y="354227"/>
                </a:cubicBezTo>
                <a:cubicBezTo>
                  <a:pt x="850284" y="424249"/>
                  <a:pt x="755548" y="571157"/>
                  <a:pt x="776143" y="626076"/>
                </a:cubicBezTo>
                <a:cubicBezTo>
                  <a:pt x="796738" y="680995"/>
                  <a:pt x="957376" y="683740"/>
                  <a:pt x="957376" y="683740"/>
                </a:cubicBezTo>
              </a:path>
            </a:pathLst>
          </a:custGeom>
          <a:noFill/>
          <a:ln w="28575" cmpd="sng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2797728" y="4679093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/>
              <a:t>huh …</a:t>
            </a:r>
          </a:p>
        </p:txBody>
      </p:sp>
      <p:sp>
        <p:nvSpPr>
          <p:cNvPr id="20" name="Freeform 19"/>
          <p:cNvSpPr/>
          <p:nvPr/>
        </p:nvSpPr>
        <p:spPr>
          <a:xfrm>
            <a:off x="547169" y="3443416"/>
            <a:ext cx="3439945" cy="3220995"/>
          </a:xfrm>
          <a:custGeom>
            <a:avLst/>
            <a:gdLst>
              <a:gd name="connsiteX0" fmla="*/ 3439945 w 3439945"/>
              <a:gd name="connsiteY0" fmla="*/ 3056238 h 3135159"/>
              <a:gd name="connsiteX1" fmla="*/ 194236 w 3439945"/>
              <a:gd name="connsiteY1" fmla="*/ 2743200 h 3135159"/>
              <a:gd name="connsiteX2" fmla="*/ 647317 w 3439945"/>
              <a:gd name="connsiteY2" fmla="*/ 0 h 313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9945" h="3135159">
                <a:moveTo>
                  <a:pt x="3439945" y="3056238"/>
                </a:moveTo>
                <a:cubicBezTo>
                  <a:pt x="2049809" y="3154405"/>
                  <a:pt x="659674" y="3252573"/>
                  <a:pt x="194236" y="2743200"/>
                </a:cubicBezTo>
                <a:cubicBezTo>
                  <a:pt x="-271202" y="2233827"/>
                  <a:pt x="188057" y="1116913"/>
                  <a:pt x="647317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 rot="1519956">
            <a:off x="651204" y="6207312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Refresh…</a:t>
            </a:r>
          </a:p>
        </p:txBody>
      </p:sp>
      <p:sp>
        <p:nvSpPr>
          <p:cNvPr id="16" name="Freeform 15"/>
          <p:cNvSpPr/>
          <p:nvPr/>
        </p:nvSpPr>
        <p:spPr>
          <a:xfrm>
            <a:off x="2568419" y="3094745"/>
            <a:ext cx="957376" cy="2041634"/>
          </a:xfrm>
          <a:custGeom>
            <a:avLst/>
            <a:gdLst>
              <a:gd name="connsiteX0" fmla="*/ 59451 w 1023278"/>
              <a:gd name="connsiteY0" fmla="*/ 0 h 656967"/>
              <a:gd name="connsiteX1" fmla="*/ 59451 w 1023278"/>
              <a:gd name="connsiteY1" fmla="*/ 197708 h 656967"/>
              <a:gd name="connsiteX2" fmla="*/ 677289 w 1023278"/>
              <a:gd name="connsiteY2" fmla="*/ 205946 h 656967"/>
              <a:gd name="connsiteX3" fmla="*/ 833808 w 1023278"/>
              <a:gd name="connsiteY3" fmla="*/ 354227 h 656967"/>
              <a:gd name="connsiteX4" fmla="*/ 825570 w 1023278"/>
              <a:gd name="connsiteY4" fmla="*/ 626076 h 656967"/>
              <a:gd name="connsiteX5" fmla="*/ 1023278 w 1023278"/>
              <a:gd name="connsiteY5" fmla="*/ 650789 h 656967"/>
              <a:gd name="connsiteX0" fmla="*/ 59451 w 1023278"/>
              <a:gd name="connsiteY0" fmla="*/ 0 h 656967"/>
              <a:gd name="connsiteX1" fmla="*/ 59451 w 1023278"/>
              <a:gd name="connsiteY1" fmla="*/ 197708 h 656967"/>
              <a:gd name="connsiteX2" fmla="*/ 677289 w 1023278"/>
              <a:gd name="connsiteY2" fmla="*/ 205946 h 656967"/>
              <a:gd name="connsiteX3" fmla="*/ 833808 w 1023278"/>
              <a:gd name="connsiteY3" fmla="*/ 354227 h 656967"/>
              <a:gd name="connsiteX4" fmla="*/ 776143 w 1023278"/>
              <a:gd name="connsiteY4" fmla="*/ 626076 h 656967"/>
              <a:gd name="connsiteX5" fmla="*/ 1023278 w 1023278"/>
              <a:gd name="connsiteY5" fmla="*/ 650789 h 656967"/>
              <a:gd name="connsiteX0" fmla="*/ 59451 w 949138"/>
              <a:gd name="connsiteY0" fmla="*/ 0 h 652735"/>
              <a:gd name="connsiteX1" fmla="*/ 59451 w 949138"/>
              <a:gd name="connsiteY1" fmla="*/ 197708 h 652735"/>
              <a:gd name="connsiteX2" fmla="*/ 677289 w 949138"/>
              <a:gd name="connsiteY2" fmla="*/ 205946 h 652735"/>
              <a:gd name="connsiteX3" fmla="*/ 833808 w 949138"/>
              <a:gd name="connsiteY3" fmla="*/ 354227 h 652735"/>
              <a:gd name="connsiteX4" fmla="*/ 776143 w 949138"/>
              <a:gd name="connsiteY4" fmla="*/ 626076 h 652735"/>
              <a:gd name="connsiteX5" fmla="*/ 949138 w 949138"/>
              <a:gd name="connsiteY5" fmla="*/ 642551 h 652735"/>
              <a:gd name="connsiteX0" fmla="*/ 59451 w 957376"/>
              <a:gd name="connsiteY0" fmla="*/ 0 h 683740"/>
              <a:gd name="connsiteX1" fmla="*/ 59451 w 957376"/>
              <a:gd name="connsiteY1" fmla="*/ 197708 h 683740"/>
              <a:gd name="connsiteX2" fmla="*/ 677289 w 957376"/>
              <a:gd name="connsiteY2" fmla="*/ 205946 h 683740"/>
              <a:gd name="connsiteX3" fmla="*/ 833808 w 957376"/>
              <a:gd name="connsiteY3" fmla="*/ 354227 h 683740"/>
              <a:gd name="connsiteX4" fmla="*/ 776143 w 957376"/>
              <a:gd name="connsiteY4" fmla="*/ 626076 h 683740"/>
              <a:gd name="connsiteX5" fmla="*/ 957376 w 957376"/>
              <a:gd name="connsiteY5" fmla="*/ 683740 h 683740"/>
              <a:gd name="connsiteX0" fmla="*/ 59451 w 957376"/>
              <a:gd name="connsiteY0" fmla="*/ 0 h 683740"/>
              <a:gd name="connsiteX1" fmla="*/ 59451 w 957376"/>
              <a:gd name="connsiteY1" fmla="*/ 197708 h 683740"/>
              <a:gd name="connsiteX2" fmla="*/ 677289 w 957376"/>
              <a:gd name="connsiteY2" fmla="*/ 205946 h 683740"/>
              <a:gd name="connsiteX3" fmla="*/ 833808 w 957376"/>
              <a:gd name="connsiteY3" fmla="*/ 354227 h 683740"/>
              <a:gd name="connsiteX4" fmla="*/ 880646 w 957376"/>
              <a:gd name="connsiteY4" fmla="*/ 614410 h 683740"/>
              <a:gd name="connsiteX5" fmla="*/ 957376 w 957376"/>
              <a:gd name="connsiteY5" fmla="*/ 683740 h 683740"/>
              <a:gd name="connsiteX0" fmla="*/ 59451 w 957376"/>
              <a:gd name="connsiteY0" fmla="*/ 0 h 683740"/>
              <a:gd name="connsiteX1" fmla="*/ 59451 w 957376"/>
              <a:gd name="connsiteY1" fmla="*/ 197708 h 683740"/>
              <a:gd name="connsiteX2" fmla="*/ 677289 w 957376"/>
              <a:gd name="connsiteY2" fmla="*/ 205946 h 683740"/>
              <a:gd name="connsiteX3" fmla="*/ 947020 w 957376"/>
              <a:gd name="connsiteY3" fmla="*/ 342561 h 683740"/>
              <a:gd name="connsiteX4" fmla="*/ 880646 w 957376"/>
              <a:gd name="connsiteY4" fmla="*/ 614410 h 683740"/>
              <a:gd name="connsiteX5" fmla="*/ 957376 w 957376"/>
              <a:gd name="connsiteY5" fmla="*/ 683740 h 68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7376" h="683740">
                <a:moveTo>
                  <a:pt x="59451" y="0"/>
                </a:moveTo>
                <a:cubicBezTo>
                  <a:pt x="7964" y="81692"/>
                  <a:pt x="-43522" y="163384"/>
                  <a:pt x="59451" y="197708"/>
                </a:cubicBezTo>
                <a:cubicBezTo>
                  <a:pt x="162424" y="232032"/>
                  <a:pt x="529361" y="181804"/>
                  <a:pt x="677289" y="205946"/>
                </a:cubicBezTo>
                <a:cubicBezTo>
                  <a:pt x="825217" y="230088"/>
                  <a:pt x="913127" y="274484"/>
                  <a:pt x="947020" y="342561"/>
                </a:cubicBezTo>
                <a:cubicBezTo>
                  <a:pt x="980913" y="410638"/>
                  <a:pt x="860051" y="559491"/>
                  <a:pt x="880646" y="614410"/>
                </a:cubicBezTo>
                <a:cubicBezTo>
                  <a:pt x="901241" y="669329"/>
                  <a:pt x="957376" y="683740"/>
                  <a:pt x="957376" y="683740"/>
                </a:cubicBezTo>
              </a:path>
            </a:pathLst>
          </a:custGeom>
          <a:noFill/>
          <a:ln w="28575" cmpd="sng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297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Uh … no … this isn't a database course</a:t>
            </a:r>
          </a:p>
          <a:p>
            <a:endParaRPr lang="en-CA" dirty="0"/>
          </a:p>
          <a:p>
            <a:r>
              <a:rPr lang="en-CA" dirty="0"/>
              <a:t>Of course, on Visual Paradigm, you </a:t>
            </a:r>
            <a:r>
              <a:rPr lang="en-CA" i="1" dirty="0"/>
              <a:t>could</a:t>
            </a:r>
            <a:endParaRPr lang="en-CA" dirty="0"/>
          </a:p>
          <a:p>
            <a:pPr lvl="1"/>
            <a:r>
              <a:rPr lang="en-CA" dirty="0"/>
              <a:t>Generate an ERD from your Detail Class Model</a:t>
            </a:r>
          </a:p>
          <a:p>
            <a:pPr lvl="1"/>
            <a:r>
              <a:rPr lang="en-CA" dirty="0"/>
              <a:t>Generate an SQL script from the ERD (</a:t>
            </a:r>
            <a:r>
              <a:rPr lang="en-CA" dirty="0" err="1"/>
              <a:t>targetting</a:t>
            </a:r>
            <a:r>
              <a:rPr lang="en-CA" dirty="0"/>
              <a:t> SQL Server)</a:t>
            </a:r>
          </a:p>
          <a:p>
            <a:pPr lvl="1"/>
            <a:r>
              <a:rPr lang="en-CA" dirty="0"/>
              <a:t>Run the script under SQL Server Management Studio</a:t>
            </a:r>
          </a:p>
          <a:p>
            <a:pPr lvl="1"/>
            <a:endParaRPr lang="en-CA" dirty="0"/>
          </a:p>
          <a:p>
            <a:pPr lvl="2"/>
            <a:r>
              <a:rPr lang="en-CA" dirty="0"/>
              <a:t>But … you used Enumerations in your Class Model</a:t>
            </a:r>
          </a:p>
          <a:p>
            <a:pPr lvl="3"/>
            <a:r>
              <a:rPr lang="en-CA" dirty="0"/>
              <a:t>… they’re a programming construct, not a database construct</a:t>
            </a:r>
          </a:p>
          <a:p>
            <a:pPr lvl="5"/>
            <a:r>
              <a:rPr lang="en-CA" dirty="0"/>
              <a:t>… so SQL doesn’t support Enumerations</a:t>
            </a:r>
          </a:p>
          <a:p>
            <a:pPr lvl="6"/>
            <a:r>
              <a:rPr lang="en-CA" dirty="0"/>
              <a:t>… who taught you to use Enumerations?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Create Database option 3 </a:t>
            </a:r>
            <a:br>
              <a:rPr lang="en-CA" dirty="0"/>
            </a:br>
            <a:r>
              <a:rPr lang="en-CA" dirty="0"/>
              <a:t>– manually type database &amp; tables</a:t>
            </a:r>
          </a:p>
        </p:txBody>
      </p:sp>
    </p:spTree>
    <p:extLst>
      <p:ext uri="{BB962C8B-B14F-4D97-AF65-F5344CB8AC3E}">
        <p14:creationId xmlns:p14="http://schemas.microsoft.com/office/powerpoint/2010/main" val="793518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321562" cy="1143000"/>
          </a:xfrm>
        </p:spPr>
        <p:txBody>
          <a:bodyPr>
            <a:normAutofit/>
          </a:bodyPr>
          <a:lstStyle/>
          <a:p>
            <a:r>
              <a:rPr lang="en-US" dirty="0"/>
              <a:t>Note … when changing a database schema</a:t>
            </a:r>
            <a:br>
              <a:rPr lang="en-US" dirty="0"/>
            </a:br>
            <a:r>
              <a:rPr lang="en-US" sz="2400" dirty="0"/>
              <a:t>- default won’t let you change table properties if it has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527627"/>
            <a:ext cx="11551557" cy="53194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031979" y="4934374"/>
            <a:ext cx="3406747" cy="485522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47406" y="4019217"/>
            <a:ext cx="284459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Clear this … then can save table changes &amp; retain its data</a:t>
            </a:r>
          </a:p>
        </p:txBody>
      </p:sp>
      <p:sp>
        <p:nvSpPr>
          <p:cNvPr id="7" name="Freeform 6"/>
          <p:cNvSpPr/>
          <p:nvPr/>
        </p:nvSpPr>
        <p:spPr>
          <a:xfrm>
            <a:off x="7797338" y="4040976"/>
            <a:ext cx="1537855" cy="946658"/>
          </a:xfrm>
          <a:custGeom>
            <a:avLst/>
            <a:gdLst>
              <a:gd name="connsiteX0" fmla="*/ 1537855 w 1537855"/>
              <a:gd name="connsiteY0" fmla="*/ 107073 h 946658"/>
              <a:gd name="connsiteX1" fmla="*/ 1088967 w 1537855"/>
              <a:gd name="connsiteY1" fmla="*/ 73822 h 946658"/>
              <a:gd name="connsiteX2" fmla="*/ 0 w 1537855"/>
              <a:gd name="connsiteY2" fmla="*/ 946658 h 946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7855" h="946658">
                <a:moveTo>
                  <a:pt x="1537855" y="107073"/>
                </a:moveTo>
                <a:cubicBezTo>
                  <a:pt x="1441565" y="20482"/>
                  <a:pt x="1345276" y="-66109"/>
                  <a:pt x="1088967" y="73822"/>
                </a:cubicBezTo>
                <a:cubicBezTo>
                  <a:pt x="832658" y="213753"/>
                  <a:pt x="416329" y="580205"/>
                  <a:pt x="0" y="946658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97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778" y="584918"/>
            <a:ext cx="4988388" cy="6243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38" y="1355896"/>
            <a:ext cx="5781675" cy="33718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250724" y="2158314"/>
            <a:ext cx="2850292" cy="1112108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61161" y="5589536"/>
            <a:ext cx="1607543" cy="539193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7101016" y="1755389"/>
            <a:ext cx="2034746" cy="740676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Open Database in Visual Studio</a:t>
            </a:r>
            <a:br>
              <a:rPr lang="en-CA" dirty="0"/>
            </a:br>
            <a:r>
              <a:rPr lang="en-CA" sz="3100" dirty="0"/>
              <a:t>(Server Explorer window)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9946" y="4959178"/>
            <a:ext cx="5362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I'd prefer to use .\</a:t>
            </a:r>
            <a:r>
              <a:rPr lang="en-CA" sz="1400" dirty="0" err="1"/>
              <a:t>sqlexpress</a:t>
            </a:r>
            <a:r>
              <a:rPr lang="en-CA" sz="1400" dirty="0"/>
              <a:t> because it's easier to remember … just ensure the connection string keeps up.</a:t>
            </a:r>
          </a:p>
        </p:txBody>
      </p:sp>
      <p:cxnSp>
        <p:nvCxnSpPr>
          <p:cNvPr id="7" name="Straight Arrow Connector 6"/>
          <p:cNvCxnSpPr>
            <a:stCxn id="10" idx="4"/>
          </p:cNvCxnSpPr>
          <p:nvPr/>
        </p:nvCxnSpPr>
        <p:spPr>
          <a:xfrm flipH="1">
            <a:off x="8007177" y="2496065"/>
            <a:ext cx="111212" cy="3047888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093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11347269" cy="4746475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Bring up the package manager console in Visual Studio:</a:t>
            </a:r>
          </a:p>
          <a:p>
            <a:pPr lvl="1"/>
            <a:r>
              <a:rPr lang="en-CA" dirty="0"/>
              <a:t>Tools </a:t>
            </a:r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 err="1">
                <a:sym typeface="Wingdings" panose="05000000000000000000" pitchFamily="2" charset="2"/>
              </a:rPr>
              <a:t>NuGet</a:t>
            </a:r>
            <a:r>
              <a:rPr lang="en-CA" dirty="0">
                <a:sym typeface="Wingdings" panose="05000000000000000000" pitchFamily="2" charset="2"/>
              </a:rPr>
              <a:t> Package Manager  Package Manager Console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The starting folder is assumed to be the solution's </a:t>
            </a:r>
            <a:r>
              <a:rPr lang="en-CA" i="1" dirty="0">
                <a:sym typeface="Wingdings" panose="05000000000000000000" pitchFamily="2" charset="2"/>
              </a:rPr>
              <a:t>default project</a:t>
            </a:r>
            <a:endParaRPr lang="en-CA" dirty="0">
              <a:sym typeface="Wingdings" panose="05000000000000000000" pitchFamily="2" charset="2"/>
            </a:endParaRPr>
          </a:p>
          <a:p>
            <a:pPr lvl="3"/>
            <a:r>
              <a:rPr lang="en-CA" dirty="0">
                <a:sym typeface="Wingdings" panose="05000000000000000000" pitchFamily="2" charset="2"/>
              </a:rPr>
              <a:t>You can use </a:t>
            </a:r>
            <a:r>
              <a:rPr lang="en-CA" i="1" dirty="0" err="1">
                <a:sym typeface="Wingdings" panose="05000000000000000000" pitchFamily="2" charset="2"/>
              </a:rPr>
              <a:t>dir</a:t>
            </a:r>
            <a:r>
              <a:rPr lang="en-CA" dirty="0">
                <a:sym typeface="Wingdings" panose="05000000000000000000" pitchFamily="2" charset="2"/>
              </a:rPr>
              <a:t> and </a:t>
            </a:r>
            <a:r>
              <a:rPr lang="en-CA" i="1" dirty="0">
                <a:sym typeface="Wingdings" panose="05000000000000000000" pitchFamily="2" charset="2"/>
              </a:rPr>
              <a:t>cd</a:t>
            </a:r>
            <a:r>
              <a:rPr lang="en-CA" dirty="0">
                <a:sym typeface="Wingdings" panose="05000000000000000000" pitchFamily="2" charset="2"/>
              </a:rPr>
              <a:t> commands to navigate to another folder.</a:t>
            </a:r>
            <a:endParaRPr lang="en-CA" dirty="0"/>
          </a:p>
          <a:p>
            <a:r>
              <a:rPr lang="en-CA" dirty="0"/>
              <a:t>Generate the scripts and context (typed all on one line):</a:t>
            </a:r>
          </a:p>
          <a:p>
            <a:endParaRPr lang="en-CA" dirty="0"/>
          </a:p>
          <a:p>
            <a:pPr marL="109728" indent="0">
              <a:buNone/>
            </a:pPr>
            <a:endParaRPr lang="en-CA" sz="1800" dirty="0"/>
          </a:p>
          <a:p>
            <a:pPr marL="109728" indent="0">
              <a:buNone/>
            </a:pPr>
            <a:endParaRPr lang="en-CA" sz="1500" dirty="0"/>
          </a:p>
          <a:p>
            <a:pPr lvl="2"/>
            <a:r>
              <a:rPr lang="en-CA" dirty="0"/>
              <a:t>-Connection 	connection string      </a:t>
            </a:r>
            <a:r>
              <a:rPr lang="en-CA" dirty="0">
                <a:solidFill>
                  <a:srgbClr val="0070C0"/>
                </a:solidFill>
              </a:rPr>
              <a:t>.\</a:t>
            </a:r>
            <a:r>
              <a:rPr lang="en-CA" dirty="0"/>
              <a:t>  or</a:t>
            </a:r>
            <a:r>
              <a:rPr lang="en-CA" dirty="0">
                <a:solidFill>
                  <a:srgbClr val="0070C0"/>
                </a:solidFill>
              </a:rPr>
              <a:t>  .\</a:t>
            </a:r>
            <a:r>
              <a:rPr lang="en-CA" dirty="0" err="1">
                <a:solidFill>
                  <a:srgbClr val="0070C0"/>
                </a:solidFill>
              </a:rPr>
              <a:t>sqlexpress</a:t>
            </a:r>
            <a:r>
              <a:rPr lang="en-CA" dirty="0"/>
              <a:t>   or</a:t>
            </a:r>
            <a:r>
              <a:rPr lang="en-CA" dirty="0">
                <a:solidFill>
                  <a:srgbClr val="0070C0"/>
                </a:solidFill>
              </a:rPr>
              <a:t>  (</a:t>
            </a:r>
            <a:r>
              <a:rPr lang="en-CA" dirty="0" err="1">
                <a:solidFill>
                  <a:srgbClr val="0070C0"/>
                </a:solidFill>
              </a:rPr>
              <a:t>localdb</a:t>
            </a:r>
            <a:r>
              <a:rPr lang="en-CA" dirty="0">
                <a:solidFill>
                  <a:srgbClr val="0070C0"/>
                </a:solidFill>
              </a:rPr>
              <a:t>)\</a:t>
            </a:r>
            <a:r>
              <a:rPr lang="en-CA" dirty="0" err="1">
                <a:solidFill>
                  <a:srgbClr val="0070C0"/>
                </a:solidFill>
              </a:rPr>
              <a:t>mssqllocaldb</a:t>
            </a:r>
            <a:r>
              <a:rPr lang="en-CA" dirty="0">
                <a:solidFill>
                  <a:srgbClr val="0070C0"/>
                </a:solidFill>
              </a:rPr>
              <a:t> </a:t>
            </a:r>
            <a:r>
              <a:rPr lang="en-CA" dirty="0"/>
              <a:t>?</a:t>
            </a:r>
          </a:p>
          <a:p>
            <a:pPr lvl="2"/>
            <a:r>
              <a:rPr lang="en-CA" dirty="0"/>
              <a:t>-Provider   	database "driver" … for SQL Server or </a:t>
            </a:r>
            <a:r>
              <a:rPr lang="en-CA" dirty="0" err="1"/>
              <a:t>MySql</a:t>
            </a:r>
            <a:r>
              <a:rPr lang="en-CA" dirty="0"/>
              <a:t> or Oracle …</a:t>
            </a:r>
          </a:p>
          <a:p>
            <a:pPr lvl="2"/>
            <a:r>
              <a:rPr lang="en-CA" dirty="0"/>
              <a:t>-</a:t>
            </a:r>
            <a:r>
              <a:rPr lang="en-CA" dirty="0" err="1"/>
              <a:t>OutputDir</a:t>
            </a:r>
            <a:r>
              <a:rPr lang="en-CA" dirty="0"/>
              <a:t>     	target directory/namespace of the generated classes</a:t>
            </a:r>
            <a:r>
              <a:rPr lang="en-CA" sz="1600" dirty="0"/>
              <a:t> (default site root)</a:t>
            </a:r>
            <a:endParaRPr lang="en-CA" dirty="0"/>
          </a:p>
          <a:p>
            <a:pPr lvl="2"/>
            <a:r>
              <a:rPr lang="en-CA" dirty="0"/>
              <a:t>-Context        	name of the context class it'll generate	 </a:t>
            </a:r>
            <a:r>
              <a:rPr lang="en-CA" sz="1700" dirty="0"/>
              <a:t>(default </a:t>
            </a:r>
            <a:r>
              <a:rPr lang="en-CA" sz="1700" b="1" i="1" dirty="0" err="1"/>
              <a:t>dbName</a:t>
            </a:r>
            <a:r>
              <a:rPr lang="en-CA" sz="1700" dirty="0" err="1"/>
              <a:t>Context</a:t>
            </a:r>
            <a:r>
              <a:rPr lang="en-CA" sz="1700" dirty="0"/>
              <a:t>)</a:t>
            </a:r>
            <a:endParaRPr lang="en-CA" dirty="0"/>
          </a:p>
          <a:p>
            <a:pPr lvl="2"/>
            <a:r>
              <a:rPr lang="en-CA" dirty="0"/>
              <a:t>-Verbose	just what it says … in case there are problems</a:t>
            </a:r>
          </a:p>
          <a:p>
            <a:pPr lvl="2"/>
            <a:r>
              <a:rPr lang="en-CA" dirty="0"/>
              <a:t>-Force		when regenerating the models, this says “overwrite the old ones”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Generate the models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290501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Scaffold-</a:t>
            </a:r>
            <a:r>
              <a:rPr kumimoji="0" lang="en-CA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DbContext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–Connection 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"Server=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.\</a:t>
            </a:r>
            <a:r>
              <a:rPr kumimoji="0" lang="en-C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sqlexpress</a:t>
            </a:r>
            <a:r>
              <a:rPr kumimoji="0" lang="en-C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;Database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=</a:t>
            </a:r>
            <a:r>
              <a:rPr kumimoji="0" lang="en-C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MvcMusicStore;Trusted_Connection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=True;" 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-Provider 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"</a:t>
            </a:r>
            <a:r>
              <a:rPr kumimoji="0" lang="en-C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Microsoft.EntityFrameworkCore.SqlServer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" 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-</a:t>
            </a:r>
            <a:r>
              <a:rPr kumimoji="0" lang="en-CA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OutputDir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"Models" 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–Context 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"MvcMusicStoreContext" 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–Verbose -Force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9A6B34-FD69-4880-A58E-E9D47A05CD2E}"/>
              </a:ext>
            </a:extLst>
          </p:cNvPr>
          <p:cNvSpPr/>
          <p:nvPr/>
        </p:nvSpPr>
        <p:spPr>
          <a:xfrm>
            <a:off x="1027613" y="4147032"/>
            <a:ext cx="217714" cy="512058"/>
          </a:xfrm>
          <a:prstGeom prst="leftBrace">
            <a:avLst>
              <a:gd name="adj1" fmla="val 44333"/>
              <a:gd name="adj2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0075B4-C6CA-4293-98AA-3FCFD990BB4F}"/>
              </a:ext>
            </a:extLst>
          </p:cNvPr>
          <p:cNvSpPr txBox="1"/>
          <p:nvPr/>
        </p:nvSpPr>
        <p:spPr>
          <a:xfrm>
            <a:off x="0" y="4165071"/>
            <a:ext cx="113211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Will request if not provided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don't use default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B0411F6F-F111-43F7-8946-5701AD53DC36}"/>
              </a:ext>
            </a:extLst>
          </p:cNvPr>
          <p:cNvSpPr/>
          <p:nvPr/>
        </p:nvSpPr>
        <p:spPr>
          <a:xfrm>
            <a:off x="1027613" y="5117224"/>
            <a:ext cx="217714" cy="761059"/>
          </a:xfrm>
          <a:prstGeom prst="leftBrace">
            <a:avLst>
              <a:gd name="adj1" fmla="val 44333"/>
              <a:gd name="adj2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66528-112A-4C0B-8406-C46D6D8E4AF7}"/>
              </a:ext>
            </a:extLst>
          </p:cNvPr>
          <p:cNvSpPr txBox="1"/>
          <p:nvPr/>
        </p:nvSpPr>
        <p:spPr>
          <a:xfrm>
            <a:off x="0" y="5397968"/>
            <a:ext cx="1145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defaults OK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BE92B9C-19D0-42AF-A22F-646C6FFF47B3}"/>
              </a:ext>
            </a:extLst>
          </p:cNvPr>
          <p:cNvSpPr/>
          <p:nvPr/>
        </p:nvSpPr>
        <p:spPr>
          <a:xfrm rot="16200000">
            <a:off x="8451667" y="1193077"/>
            <a:ext cx="313509" cy="5791197"/>
          </a:xfrm>
          <a:prstGeom prst="rightBrace">
            <a:avLst>
              <a:gd name="adj1" fmla="val 61111"/>
              <a:gd name="adj2" fmla="val 9359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072AC63-1F32-4FBE-94DB-5B895D1250D7}"/>
              </a:ext>
            </a:extLst>
          </p:cNvPr>
          <p:cNvSpPr/>
          <p:nvPr/>
        </p:nvSpPr>
        <p:spPr>
          <a:xfrm>
            <a:off x="5129349" y="3134395"/>
            <a:ext cx="1132114" cy="740920"/>
          </a:xfrm>
          <a:custGeom>
            <a:avLst/>
            <a:gdLst>
              <a:gd name="connsiteX0" fmla="*/ 0 w 1132114"/>
              <a:gd name="connsiteY0" fmla="*/ 212487 h 761127"/>
              <a:gd name="connsiteX1" fmla="*/ 566057 w 1132114"/>
              <a:gd name="connsiteY1" fmla="*/ 29607 h 761127"/>
              <a:gd name="connsiteX2" fmla="*/ 1132114 w 1132114"/>
              <a:gd name="connsiteY2" fmla="*/ 761127 h 761127"/>
              <a:gd name="connsiteX0" fmla="*/ 0 w 1132114"/>
              <a:gd name="connsiteY0" fmla="*/ 212487 h 761127"/>
              <a:gd name="connsiteX1" fmla="*/ 566057 w 1132114"/>
              <a:gd name="connsiteY1" fmla="*/ 29607 h 761127"/>
              <a:gd name="connsiteX2" fmla="*/ 1132114 w 1132114"/>
              <a:gd name="connsiteY2" fmla="*/ 761127 h 761127"/>
              <a:gd name="connsiteX0" fmla="*/ 0 w 1132114"/>
              <a:gd name="connsiteY0" fmla="*/ 175734 h 724374"/>
              <a:gd name="connsiteX1" fmla="*/ 696686 w 1132114"/>
              <a:gd name="connsiteY1" fmla="*/ 36397 h 724374"/>
              <a:gd name="connsiteX2" fmla="*/ 1132114 w 1132114"/>
              <a:gd name="connsiteY2" fmla="*/ 724374 h 724374"/>
              <a:gd name="connsiteX0" fmla="*/ 0 w 1132114"/>
              <a:gd name="connsiteY0" fmla="*/ 171960 h 720600"/>
              <a:gd name="connsiteX1" fmla="*/ 696686 w 1132114"/>
              <a:gd name="connsiteY1" fmla="*/ 32623 h 720600"/>
              <a:gd name="connsiteX2" fmla="*/ 1132114 w 1132114"/>
              <a:gd name="connsiteY2" fmla="*/ 720600 h 720600"/>
              <a:gd name="connsiteX0" fmla="*/ 0 w 1132114"/>
              <a:gd name="connsiteY0" fmla="*/ 171960 h 720600"/>
              <a:gd name="connsiteX1" fmla="*/ 696686 w 1132114"/>
              <a:gd name="connsiteY1" fmla="*/ 32623 h 720600"/>
              <a:gd name="connsiteX2" fmla="*/ 1132114 w 1132114"/>
              <a:gd name="connsiteY2" fmla="*/ 720600 h 720600"/>
              <a:gd name="connsiteX0" fmla="*/ 0 w 1132114"/>
              <a:gd name="connsiteY0" fmla="*/ 171960 h 720600"/>
              <a:gd name="connsiteX1" fmla="*/ 696686 w 1132114"/>
              <a:gd name="connsiteY1" fmla="*/ 32623 h 720600"/>
              <a:gd name="connsiteX2" fmla="*/ 1132114 w 1132114"/>
              <a:gd name="connsiteY2" fmla="*/ 720600 h 720600"/>
              <a:gd name="connsiteX0" fmla="*/ 0 w 1132114"/>
              <a:gd name="connsiteY0" fmla="*/ 171960 h 720600"/>
              <a:gd name="connsiteX1" fmla="*/ 696686 w 1132114"/>
              <a:gd name="connsiteY1" fmla="*/ 32623 h 720600"/>
              <a:gd name="connsiteX2" fmla="*/ 1132114 w 1132114"/>
              <a:gd name="connsiteY2" fmla="*/ 720600 h 720600"/>
              <a:gd name="connsiteX0" fmla="*/ 0 w 1132114"/>
              <a:gd name="connsiteY0" fmla="*/ 188443 h 737083"/>
              <a:gd name="connsiteX1" fmla="*/ 696686 w 1132114"/>
              <a:gd name="connsiteY1" fmla="*/ 49106 h 737083"/>
              <a:gd name="connsiteX2" fmla="*/ 1132114 w 1132114"/>
              <a:gd name="connsiteY2" fmla="*/ 737083 h 737083"/>
              <a:gd name="connsiteX0" fmla="*/ 0 w 1132114"/>
              <a:gd name="connsiteY0" fmla="*/ 192280 h 740920"/>
              <a:gd name="connsiteX1" fmla="*/ 696686 w 1132114"/>
              <a:gd name="connsiteY1" fmla="*/ 52943 h 740920"/>
              <a:gd name="connsiteX2" fmla="*/ 1132114 w 1132114"/>
              <a:gd name="connsiteY2" fmla="*/ 740920 h 74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740920">
                <a:moveTo>
                  <a:pt x="0" y="192280"/>
                </a:moveTo>
                <a:cubicBezTo>
                  <a:pt x="214811" y="-23257"/>
                  <a:pt x="420914" y="-38497"/>
                  <a:pt x="696686" y="52943"/>
                </a:cubicBezTo>
                <a:cubicBezTo>
                  <a:pt x="1042127" y="257594"/>
                  <a:pt x="1056640" y="368629"/>
                  <a:pt x="1132114" y="740920"/>
                </a:cubicBezTo>
              </a:path>
            </a:pathLst>
          </a:custGeom>
          <a:noFill/>
          <a:ln w="38100" cmpd="sng"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76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B4A891F-1A97-4D59-87B5-8015696D5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983" y="0"/>
            <a:ext cx="6740769" cy="6858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7715" y="2048068"/>
            <a:ext cx="5521234" cy="2680685"/>
          </a:xfrm>
          <a:solidFill>
            <a:srgbClr val="FFFFFF">
              <a:alpha val="69804"/>
            </a:srgbClr>
          </a:solidFill>
        </p:spPr>
        <p:txBody>
          <a:bodyPr>
            <a:normAutofit fontScale="70000" lnSpcReduction="20000"/>
          </a:bodyPr>
          <a:lstStyle/>
          <a:p>
            <a:r>
              <a:rPr lang="en-CA" dirty="0"/>
              <a:t>Connect to the database using Visual Studio's </a:t>
            </a:r>
            <a:r>
              <a:rPr lang="en-CA" i="1" dirty="0"/>
              <a:t>Server Explorer:</a:t>
            </a:r>
          </a:p>
          <a:p>
            <a:pPr lvl="1"/>
            <a:r>
              <a:rPr lang="en-CA" dirty="0"/>
              <a:t>Right-click Data Connections</a:t>
            </a:r>
          </a:p>
          <a:p>
            <a:pPr lvl="2"/>
            <a:r>
              <a:rPr lang="en-CA" dirty="0"/>
              <a:t>Add new connection</a:t>
            </a:r>
          </a:p>
          <a:p>
            <a:pPr lvl="2"/>
            <a:r>
              <a:rPr lang="en-CA" dirty="0"/>
              <a:t>Follow your nose:</a:t>
            </a:r>
          </a:p>
          <a:p>
            <a:pPr lvl="3"/>
            <a:r>
              <a:rPr lang="en-CA" dirty="0"/>
              <a:t>Server: 		.\</a:t>
            </a:r>
            <a:r>
              <a:rPr lang="en-CA" dirty="0" err="1"/>
              <a:t>sqlexpress</a:t>
            </a:r>
            <a:endParaRPr lang="en-CA" dirty="0"/>
          </a:p>
          <a:p>
            <a:pPr lvl="3"/>
            <a:r>
              <a:rPr lang="en-CA" dirty="0"/>
              <a:t>Database: 	</a:t>
            </a:r>
            <a:r>
              <a:rPr lang="en-CA" dirty="0" err="1"/>
              <a:t>MVCMusicStore</a:t>
            </a:r>
            <a:endParaRPr lang="en-CA" dirty="0"/>
          </a:p>
          <a:p>
            <a:pPr lvl="1"/>
            <a:r>
              <a:rPr lang="en-CA" dirty="0"/>
              <a:t>Look at its properties for the </a:t>
            </a:r>
            <a:r>
              <a:rPr lang="en-CA" b="1" i="1" dirty="0"/>
              <a:t>connection string</a:t>
            </a:r>
            <a:endParaRPr lang="en-CA" dirty="0"/>
          </a:p>
          <a:p>
            <a:pPr lvl="2"/>
            <a:r>
              <a:rPr lang="en-CA" i="1" dirty="0"/>
              <a:t>"Initial Catalog" </a:t>
            </a:r>
            <a:r>
              <a:rPr lang="en-CA" b="1" i="1" dirty="0"/>
              <a:t> </a:t>
            </a:r>
            <a:r>
              <a:rPr lang="en-CA" dirty="0"/>
              <a:t>is equivalent to </a:t>
            </a:r>
            <a:r>
              <a:rPr lang="en-CA" i="1" dirty="0"/>
              <a:t>"Database"</a:t>
            </a:r>
            <a:endParaRPr lang="en-CA" dirty="0"/>
          </a:p>
          <a:p>
            <a:pPr lvl="2"/>
            <a:r>
              <a:rPr lang="en-CA" dirty="0"/>
              <a:t>…but only works with SQL Server</a:t>
            </a:r>
          </a:p>
          <a:p>
            <a:pPr lvl="1"/>
            <a:endParaRPr lang="en-CA" b="1" i="1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4781006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Trick for Connection Strings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342B73-7521-4053-861B-07CEAC358B64}"/>
              </a:ext>
            </a:extLst>
          </p:cNvPr>
          <p:cNvSpPr txBox="1"/>
          <p:nvPr/>
        </p:nvSpPr>
        <p:spPr>
          <a:xfrm>
            <a:off x="9030788" y="2063930"/>
            <a:ext cx="30392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Provider: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- </a:t>
            </a:r>
            <a:r>
              <a:rPr kumimoji="0" lang="en-CA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EntityFrameworkCore.SqlServer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- version irrelevant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070D340-9CA3-4CA1-B809-6C51BB23AEF1}"/>
              </a:ext>
            </a:extLst>
          </p:cNvPr>
          <p:cNvSpPr/>
          <p:nvPr/>
        </p:nvSpPr>
        <p:spPr>
          <a:xfrm>
            <a:off x="5925482" y="1602377"/>
            <a:ext cx="1633558" cy="3796937"/>
          </a:xfrm>
          <a:custGeom>
            <a:avLst/>
            <a:gdLst>
              <a:gd name="connsiteX0" fmla="*/ 727867 w 1633558"/>
              <a:gd name="connsiteY0" fmla="*/ 0 h 3796937"/>
              <a:gd name="connsiteX1" fmla="*/ 31181 w 1633558"/>
              <a:gd name="connsiteY1" fmla="*/ 2847703 h 3796937"/>
              <a:gd name="connsiteX2" fmla="*/ 1633558 w 1633558"/>
              <a:gd name="connsiteY2" fmla="*/ 3796937 h 379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3558" h="3796937">
                <a:moveTo>
                  <a:pt x="727867" y="0"/>
                </a:moveTo>
                <a:cubicBezTo>
                  <a:pt x="304049" y="1107440"/>
                  <a:pt x="-119768" y="2214880"/>
                  <a:pt x="31181" y="2847703"/>
                </a:cubicBezTo>
                <a:cubicBezTo>
                  <a:pt x="182129" y="3480526"/>
                  <a:pt x="907843" y="3638731"/>
                  <a:pt x="1633558" y="3796937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88D0FF-7B56-4DDB-97E3-1063D48FD6D2}"/>
              </a:ext>
            </a:extLst>
          </p:cNvPr>
          <p:cNvSpPr/>
          <p:nvPr/>
        </p:nvSpPr>
        <p:spPr>
          <a:xfrm>
            <a:off x="10676709" y="2542902"/>
            <a:ext cx="657864" cy="1175658"/>
          </a:xfrm>
          <a:custGeom>
            <a:avLst/>
            <a:gdLst>
              <a:gd name="connsiteX0" fmla="*/ 374469 w 657864"/>
              <a:gd name="connsiteY0" fmla="*/ 0 h 1175658"/>
              <a:gd name="connsiteX1" fmla="*/ 644434 w 657864"/>
              <a:gd name="connsiteY1" fmla="*/ 435429 h 1175658"/>
              <a:gd name="connsiteX2" fmla="*/ 0 w 657864"/>
              <a:gd name="connsiteY2" fmla="*/ 1175658 h 117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7864" h="1175658">
                <a:moveTo>
                  <a:pt x="374469" y="0"/>
                </a:moveTo>
                <a:cubicBezTo>
                  <a:pt x="540657" y="119743"/>
                  <a:pt x="706845" y="239486"/>
                  <a:pt x="644434" y="435429"/>
                </a:cubicBezTo>
                <a:cubicBezTo>
                  <a:pt x="582023" y="631372"/>
                  <a:pt x="291011" y="903515"/>
                  <a:pt x="0" y="1175658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D9AF50-E3A3-4556-8D80-78FA9D858475}"/>
              </a:ext>
            </a:extLst>
          </p:cNvPr>
          <p:cNvSpPr/>
          <p:nvPr/>
        </p:nvSpPr>
        <p:spPr>
          <a:xfrm>
            <a:off x="5634446" y="3770811"/>
            <a:ext cx="296091" cy="548640"/>
          </a:xfrm>
          <a:custGeom>
            <a:avLst/>
            <a:gdLst>
              <a:gd name="connsiteX0" fmla="*/ 0 w 296091"/>
              <a:gd name="connsiteY0" fmla="*/ 0 h 548640"/>
              <a:gd name="connsiteX1" fmla="*/ 243840 w 296091"/>
              <a:gd name="connsiteY1" fmla="*/ 217715 h 548640"/>
              <a:gd name="connsiteX2" fmla="*/ 296091 w 296091"/>
              <a:gd name="connsiteY2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91" h="548640">
                <a:moveTo>
                  <a:pt x="0" y="0"/>
                </a:moveTo>
                <a:cubicBezTo>
                  <a:pt x="97246" y="63137"/>
                  <a:pt x="194492" y="126275"/>
                  <a:pt x="243840" y="217715"/>
                </a:cubicBezTo>
                <a:cubicBezTo>
                  <a:pt x="293188" y="309155"/>
                  <a:pt x="294639" y="428897"/>
                  <a:pt x="296091" y="548640"/>
                </a:cubicBezTo>
              </a:path>
            </a:pathLst>
          </a:custGeom>
          <a:noFill/>
          <a:ln w="28575" cmpd="sng"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EEEC542-DF16-4D39-87F3-D03000921AA3}"/>
              </a:ext>
            </a:extLst>
          </p:cNvPr>
          <p:cNvSpPr/>
          <p:nvPr/>
        </p:nvSpPr>
        <p:spPr>
          <a:xfrm>
            <a:off x="3744686" y="1459173"/>
            <a:ext cx="1619794" cy="596050"/>
          </a:xfrm>
          <a:custGeom>
            <a:avLst/>
            <a:gdLst>
              <a:gd name="connsiteX0" fmla="*/ 0 w 1619794"/>
              <a:gd name="connsiteY0" fmla="*/ 596050 h 596050"/>
              <a:gd name="connsiteX1" fmla="*/ 757645 w 1619794"/>
              <a:gd name="connsiteY1" fmla="*/ 47410 h 596050"/>
              <a:gd name="connsiteX2" fmla="*/ 1619794 w 1619794"/>
              <a:gd name="connsiteY2" fmla="*/ 64827 h 59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794" h="596050">
                <a:moveTo>
                  <a:pt x="0" y="596050"/>
                </a:moveTo>
                <a:cubicBezTo>
                  <a:pt x="243839" y="365998"/>
                  <a:pt x="487679" y="135947"/>
                  <a:pt x="757645" y="47410"/>
                </a:cubicBezTo>
                <a:cubicBezTo>
                  <a:pt x="1027611" y="-41127"/>
                  <a:pt x="1323702" y="11850"/>
                  <a:pt x="1619794" y="64827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191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11186984" cy="4525963"/>
          </a:xfrm>
        </p:spPr>
        <p:txBody>
          <a:bodyPr/>
          <a:lstStyle/>
          <a:p>
            <a:r>
              <a:rPr lang="en-CA" dirty="0"/>
              <a:t>Dependency</a:t>
            </a:r>
          </a:p>
          <a:p>
            <a:pPr lvl="1"/>
            <a:r>
              <a:rPr lang="en-CA" dirty="0"/>
              <a:t>Some components depend on services to work</a:t>
            </a:r>
          </a:p>
          <a:p>
            <a:r>
              <a:rPr lang="en-CA" dirty="0"/>
              <a:t>Dependency Injection</a:t>
            </a:r>
          </a:p>
          <a:p>
            <a:pPr lvl="1"/>
            <a:r>
              <a:rPr lang="en-CA" dirty="0"/>
              <a:t>Instantiates, configures &amp; provides service(s) to the component's constructor</a:t>
            </a:r>
          </a:p>
          <a:p>
            <a:r>
              <a:rPr lang="en-CA" dirty="0"/>
              <a:t>Each controller needs a </a:t>
            </a:r>
            <a:r>
              <a:rPr lang="en-CA" i="1" dirty="0"/>
              <a:t>context</a:t>
            </a:r>
            <a:r>
              <a:rPr lang="en-CA" dirty="0"/>
              <a:t> … a session with the database</a:t>
            </a:r>
          </a:p>
          <a:p>
            <a:pPr lvl="1"/>
            <a:r>
              <a:rPr lang="en-CA" dirty="0"/>
              <a:t>…and each context needs a connection string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u="sng" dirty="0"/>
              <a:t>centralise</a:t>
            </a:r>
            <a:r>
              <a:rPr lang="en-CA" dirty="0"/>
              <a:t> the connection string in </a:t>
            </a:r>
            <a:r>
              <a:rPr lang="en-CA" dirty="0" err="1">
                <a:solidFill>
                  <a:srgbClr val="FF0000"/>
                </a:solidFill>
              </a:rPr>
              <a:t>appsettings.json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Register the context and its connection string parameter in </a:t>
            </a:r>
            <a:r>
              <a:rPr lang="en-CA" dirty="0" err="1">
                <a:solidFill>
                  <a:srgbClr val="FF0000"/>
                </a:solidFill>
              </a:rPr>
              <a:t>Startup.cs</a:t>
            </a:r>
            <a:endParaRPr lang="en-CA" dirty="0">
              <a:solidFill>
                <a:srgbClr val="FF0000"/>
              </a:solidFill>
            </a:endParaRPr>
          </a:p>
          <a:p>
            <a:pPr lvl="2"/>
            <a:r>
              <a:rPr lang="en-CA" sz="2300" dirty="0"/>
              <a:t>A service instantiated &amp; ready to be injected when required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368216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Register the Context with </a:t>
            </a:r>
            <a:r>
              <a:rPr lang="en-CA" dirty="0">
                <a:hlinkClick r:id="rId2"/>
              </a:rPr>
              <a:t>Dependency Injection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9837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30"/>
            <a:ext cx="10972800" cy="1088876"/>
          </a:xfrm>
        </p:spPr>
        <p:txBody>
          <a:bodyPr/>
          <a:lstStyle/>
          <a:p>
            <a:r>
              <a:rPr lang="en-CA" dirty="0"/>
              <a:t>Put this into </a:t>
            </a:r>
            <a:r>
              <a:rPr lang="en-CA" dirty="0" err="1">
                <a:solidFill>
                  <a:srgbClr val="FF0000"/>
                </a:solidFill>
              </a:rPr>
              <a:t>appsettings.json</a:t>
            </a:r>
            <a:endParaRPr lang="en-CA" dirty="0">
              <a:solidFill>
                <a:srgbClr val="FF0000"/>
              </a:solidFill>
            </a:endParaRPr>
          </a:p>
          <a:p>
            <a:pPr lvl="1"/>
            <a:r>
              <a:rPr lang="en-CA" dirty="0"/>
              <a:t>… alongside the default connection string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u="sng" dirty="0"/>
              <a:t>Centralise</a:t>
            </a:r>
            <a:r>
              <a:rPr lang="en-CA" dirty="0"/>
              <a:t> the connection string</a:t>
            </a:r>
            <a:br>
              <a:rPr lang="en-CA" dirty="0"/>
            </a:br>
            <a:endParaRPr lang="en-CA" sz="2200" dirty="0"/>
          </a:p>
        </p:txBody>
      </p:sp>
      <p:sp>
        <p:nvSpPr>
          <p:cNvPr id="6" name="Rectangle 5"/>
          <p:cNvSpPr/>
          <p:nvPr/>
        </p:nvSpPr>
        <p:spPr>
          <a:xfrm>
            <a:off x="0" y="2312819"/>
            <a:ext cx="12192000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500" dirty="0" err="1">
                <a:solidFill>
                  <a:srgbClr val="2E75B6"/>
                </a:solidFill>
                <a:latin typeface="Consolas" panose="020B0609020204030204" pitchFamily="49" charset="0"/>
              </a:rPr>
              <a:t>ApplicationInsights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500" dirty="0" err="1">
                <a:solidFill>
                  <a:srgbClr val="2E75B6"/>
                </a:solidFill>
                <a:latin typeface="Consolas" panose="020B0609020204030204" pitchFamily="49" charset="0"/>
              </a:rPr>
              <a:t>InstrumentationKey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5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endParaRPr lang="en-CA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pPr>
              <a:spcAft>
                <a:spcPts val="600"/>
              </a:spcAft>
            </a:pP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500" dirty="0" err="1">
                <a:solidFill>
                  <a:srgbClr val="2E75B6"/>
                </a:solidFill>
                <a:latin typeface="Consolas" panose="020B0609020204030204" pitchFamily="49" charset="0"/>
              </a:rPr>
              <a:t>ConnectionStrings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500" dirty="0" err="1">
                <a:solidFill>
                  <a:srgbClr val="2E75B6"/>
                </a:solidFill>
                <a:latin typeface="Consolas" panose="020B0609020204030204" pitchFamily="49" charset="0"/>
              </a:rPr>
              <a:t>MvcMusicStoreConnection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500" dirty="0">
                <a:solidFill>
                  <a:srgbClr val="A31515"/>
                </a:solidFill>
                <a:latin typeface="Consolas" panose="020B0609020204030204" pitchFamily="49" charset="0"/>
              </a:rPr>
              <a:t>"Server=.\\</a:t>
            </a:r>
            <a:r>
              <a:rPr lang="en-CA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sqlexpress;Database</a:t>
            </a:r>
            <a:r>
              <a:rPr lang="en-CA" sz="15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CA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MvcMusicStore;Trusted_Connection</a:t>
            </a:r>
            <a:r>
              <a:rPr lang="en-CA" sz="1500" dirty="0">
                <a:solidFill>
                  <a:srgbClr val="A31515"/>
                </a:solidFill>
                <a:latin typeface="Consolas" panose="020B0609020204030204" pitchFamily="49" charset="0"/>
              </a:rPr>
              <a:t>=True;"</a:t>
            </a: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600"/>
              </a:spcBef>
            </a:pP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500" dirty="0" err="1">
                <a:solidFill>
                  <a:srgbClr val="2E75B6"/>
                </a:solidFill>
                <a:latin typeface="Consolas" panose="020B0609020204030204" pitchFamily="49" charset="0"/>
              </a:rPr>
              <a:t>DefaultConnection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500" dirty="0">
                <a:solidFill>
                  <a:srgbClr val="A31515"/>
                </a:solidFill>
                <a:latin typeface="Consolas" panose="020B0609020204030204" pitchFamily="49" charset="0"/>
              </a:rPr>
              <a:t>"Server=(</a:t>
            </a:r>
            <a:r>
              <a:rPr lang="en-CA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localdb</a:t>
            </a:r>
            <a:r>
              <a:rPr lang="en-CA" sz="1500" dirty="0">
                <a:solidFill>
                  <a:srgbClr val="A31515"/>
                </a:solidFill>
                <a:latin typeface="Consolas" panose="020B0609020204030204" pitchFamily="49" charset="0"/>
              </a:rPr>
              <a:t>)\\</a:t>
            </a:r>
            <a:r>
              <a:rPr lang="en-CA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mssqllocaldb;Database</a:t>
            </a:r>
            <a:r>
              <a:rPr lang="en-CA" sz="1500" dirty="0">
                <a:solidFill>
                  <a:srgbClr val="A31515"/>
                </a:solidFill>
                <a:latin typeface="Consolas" panose="020B0609020204030204" pitchFamily="49" charset="0"/>
              </a:rPr>
              <a:t>=aspnet-MvcMusicStoreCore-9b4191a9-84bc-4996-8…"</a:t>
            </a:r>
            <a:endParaRPr lang="en-CA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"Logging"</a:t>
            </a: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500" dirty="0" err="1">
                <a:solidFill>
                  <a:srgbClr val="2E75B6"/>
                </a:solidFill>
                <a:latin typeface="Consolas" panose="020B0609020204030204" pitchFamily="49" charset="0"/>
              </a:rPr>
              <a:t>IncludeScopes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5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500" dirty="0" err="1">
                <a:solidFill>
                  <a:srgbClr val="2E75B6"/>
                </a:solidFill>
                <a:latin typeface="Consolas" panose="020B0609020204030204" pitchFamily="49" charset="0"/>
              </a:rPr>
              <a:t>LogLevel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"Default"</a:t>
            </a: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500" dirty="0">
                <a:solidFill>
                  <a:srgbClr val="A31515"/>
                </a:solidFill>
                <a:latin typeface="Consolas" panose="020B0609020204030204" pitchFamily="49" charset="0"/>
              </a:rPr>
              <a:t>"Debug"</a:t>
            </a: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"System"</a:t>
            </a: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500" dirty="0">
                <a:solidFill>
                  <a:srgbClr val="A31515"/>
                </a:solidFill>
                <a:latin typeface="Consolas" panose="020B0609020204030204" pitchFamily="49" charset="0"/>
              </a:rPr>
              <a:t>"Information"</a:t>
            </a: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CA" sz="1500" dirty="0">
                <a:solidFill>
                  <a:srgbClr val="2E75B6"/>
                </a:solidFill>
                <a:latin typeface="Consolas" panose="020B0609020204030204" pitchFamily="49" charset="0"/>
              </a:rPr>
              <a:t>"Microsoft"</a:t>
            </a:r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500" dirty="0">
                <a:solidFill>
                  <a:srgbClr val="A31515"/>
                </a:solidFill>
                <a:latin typeface="Consolas" panose="020B0609020204030204" pitchFamily="49" charset="0"/>
              </a:rPr>
              <a:t>"Information"</a:t>
            </a:r>
            <a:endParaRPr lang="en-CA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CA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1500" dirty="0"/>
          </a:p>
        </p:txBody>
      </p:sp>
      <p:sp>
        <p:nvSpPr>
          <p:cNvPr id="7" name="Rectangle 6"/>
          <p:cNvSpPr/>
          <p:nvPr/>
        </p:nvSpPr>
        <p:spPr>
          <a:xfrm>
            <a:off x="448142" y="3509319"/>
            <a:ext cx="11456479" cy="383412"/>
          </a:xfrm>
          <a:prstGeom prst="rect">
            <a:avLst/>
          </a:prstGeom>
          <a:noFill/>
          <a:ln w="28575" cmpd="sng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reeform 7"/>
          <p:cNvSpPr/>
          <p:nvPr/>
        </p:nvSpPr>
        <p:spPr>
          <a:xfrm>
            <a:off x="8872151" y="409418"/>
            <a:ext cx="1186287" cy="3021759"/>
          </a:xfrm>
          <a:custGeom>
            <a:avLst/>
            <a:gdLst>
              <a:gd name="connsiteX0" fmla="*/ 0 w 1186287"/>
              <a:gd name="connsiteY0" fmla="*/ 274323 h 3256420"/>
              <a:gd name="connsiteX1" fmla="*/ 1186249 w 1186287"/>
              <a:gd name="connsiteY1" fmla="*/ 290798 h 3256420"/>
              <a:gd name="connsiteX2" fmla="*/ 32952 w 1186287"/>
              <a:gd name="connsiteY2" fmla="*/ 3256420 h 325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6287" h="3256420">
                <a:moveTo>
                  <a:pt x="0" y="274323"/>
                </a:moveTo>
                <a:cubicBezTo>
                  <a:pt x="590378" y="34052"/>
                  <a:pt x="1180757" y="-206218"/>
                  <a:pt x="1186249" y="290798"/>
                </a:cubicBezTo>
                <a:cubicBezTo>
                  <a:pt x="1191741" y="787814"/>
                  <a:pt x="612346" y="2022117"/>
                  <a:pt x="32952" y="325642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4794347" y="4216401"/>
            <a:ext cx="6010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This is the default connection used by user/role authentication and, occasionally, for the code-first approach database</a:t>
            </a:r>
          </a:p>
          <a:p>
            <a:r>
              <a:rPr lang="en-CA" sz="1400" dirty="0"/>
              <a:t>… I just use it as a guide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08260C2-23ED-4441-B1DC-A3E30C00052F}"/>
              </a:ext>
            </a:extLst>
          </p:cNvPr>
          <p:cNvSpPr/>
          <p:nvPr/>
        </p:nvSpPr>
        <p:spPr>
          <a:xfrm>
            <a:off x="2490651" y="4180114"/>
            <a:ext cx="2325189" cy="343688"/>
          </a:xfrm>
          <a:custGeom>
            <a:avLst/>
            <a:gdLst>
              <a:gd name="connsiteX0" fmla="*/ 2325189 w 2325189"/>
              <a:gd name="connsiteY0" fmla="*/ 243840 h 343688"/>
              <a:gd name="connsiteX1" fmla="*/ 1323703 w 2325189"/>
              <a:gd name="connsiteY1" fmla="*/ 330926 h 343688"/>
              <a:gd name="connsiteX2" fmla="*/ 0 w 2325189"/>
              <a:gd name="connsiteY2" fmla="*/ 0 h 34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5189" h="343688">
                <a:moveTo>
                  <a:pt x="2325189" y="243840"/>
                </a:moveTo>
                <a:cubicBezTo>
                  <a:pt x="2018211" y="307703"/>
                  <a:pt x="1711234" y="371566"/>
                  <a:pt x="1323703" y="330926"/>
                </a:cubicBezTo>
                <a:cubicBezTo>
                  <a:pt x="936172" y="290286"/>
                  <a:pt x="468086" y="145143"/>
                  <a:pt x="0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660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Register a Service to Configure Context in </a:t>
            </a:r>
            <a:r>
              <a:rPr lang="en-CA" dirty="0" err="1">
                <a:solidFill>
                  <a:srgbClr val="FF0000"/>
                </a:solidFill>
              </a:rPr>
              <a:t>Startup.cs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892" y="1726250"/>
            <a:ext cx="1171420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Add framework services.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ApplicationDbContext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 =&gt;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Configuration.GetConnectionString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DefaultConnection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enable dependency injection for context of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MvcMusicStore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database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MvcMusicStoreContext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 =&gt;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Configuration.GetConnectionString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MvcMusicStoreConnection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services.AddIdentity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ApplicationUser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IdentityRole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AddEntityFrameworkStores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ApplicationDbContext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AddDefaultTokenProviders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600305" y="3177646"/>
            <a:ext cx="10313773" cy="927758"/>
          </a:xfrm>
          <a:prstGeom prst="rect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7852095" y="1885967"/>
            <a:ext cx="4233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Add a service reference to instantiate the context and provide its connection string </a:t>
            </a:r>
          </a:p>
        </p:txBody>
      </p:sp>
      <p:sp>
        <p:nvSpPr>
          <p:cNvPr id="9" name="Freeform 8"/>
          <p:cNvSpPr/>
          <p:nvPr/>
        </p:nvSpPr>
        <p:spPr>
          <a:xfrm>
            <a:off x="7341577" y="2046913"/>
            <a:ext cx="510518" cy="1103106"/>
          </a:xfrm>
          <a:custGeom>
            <a:avLst/>
            <a:gdLst>
              <a:gd name="connsiteX0" fmla="*/ 411060 w 411060"/>
              <a:gd name="connsiteY0" fmla="*/ 0 h 822121"/>
              <a:gd name="connsiteX1" fmla="*/ 75501 w 411060"/>
              <a:gd name="connsiteY1" fmla="*/ 394283 h 822121"/>
              <a:gd name="connsiteX2" fmla="*/ 360726 w 411060"/>
              <a:gd name="connsiteY2" fmla="*/ 293615 h 822121"/>
              <a:gd name="connsiteX3" fmla="*/ 0 w 411060"/>
              <a:gd name="connsiteY3" fmla="*/ 822121 h 822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060" h="822121">
                <a:moveTo>
                  <a:pt x="411060" y="0"/>
                </a:moveTo>
                <a:cubicBezTo>
                  <a:pt x="247475" y="172673"/>
                  <a:pt x="83890" y="345347"/>
                  <a:pt x="75501" y="394283"/>
                </a:cubicBezTo>
                <a:cubicBezTo>
                  <a:pt x="67112" y="443219"/>
                  <a:pt x="373309" y="222309"/>
                  <a:pt x="360726" y="293615"/>
                </a:cubicBezTo>
                <a:cubicBezTo>
                  <a:pt x="348142" y="364921"/>
                  <a:pt x="174071" y="593521"/>
                  <a:pt x="0" y="822121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30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Core Guide</a:t>
            </a:r>
          </a:p>
          <a:p>
            <a:pPr lvl="1"/>
            <a:r>
              <a:rPr lang="en-US" dirty="0">
                <a:hlinkClick r:id="rId2"/>
              </a:rPr>
              <a:t>https://docs.microsoft.com/en-us/dotnet/core/</a:t>
            </a:r>
            <a:r>
              <a:rPr lang="en-US" dirty="0"/>
              <a:t> </a:t>
            </a:r>
          </a:p>
          <a:p>
            <a:r>
              <a:rPr lang="en-US" dirty="0"/>
              <a:t>.NET Core tutorials</a:t>
            </a:r>
          </a:p>
          <a:p>
            <a:pPr lvl="1"/>
            <a:r>
              <a:rPr lang="en-US" dirty="0">
                <a:hlinkClick r:id="rId3"/>
              </a:rPr>
              <a:t>https://docs.microsoft.com/en-us/dotnet/core/tutorials/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References</a:t>
            </a:r>
          </a:p>
        </p:txBody>
      </p:sp>
    </p:spTree>
    <p:extLst>
      <p:ext uri="{BB962C8B-B14F-4D97-AF65-F5344CB8AC3E}">
        <p14:creationId xmlns:p14="http://schemas.microsoft.com/office/powerpoint/2010/main" val="1996335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4E68E9-F7C5-44D3-96AB-E1CC12F59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93" y="1481330"/>
            <a:ext cx="12017407" cy="4626507"/>
          </a:xfrm>
        </p:spPr>
        <p:txBody>
          <a:bodyPr>
            <a:normAutofit fontScale="62500" lnSpcReduction="20000"/>
          </a:bodyPr>
          <a:lstStyle/>
          <a:p>
            <a:r>
              <a:rPr lang="en-CA" sz="2900" b="1" dirty="0"/>
              <a:t>Replace this:</a:t>
            </a:r>
          </a:p>
          <a:p>
            <a:pPr marL="630936" lvl="2" indent="0">
              <a:spcBef>
                <a:spcPts val="600"/>
              </a:spcBef>
              <a:buNone/>
            </a:pPr>
            <a:r>
              <a:rPr lang="en-CA" sz="26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CA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6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CA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OnConfiguring</a:t>
            </a:r>
            <a:r>
              <a:rPr lang="en-CA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CA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</a:t>
            </a:r>
            <a:r>
              <a:rPr lang="en-CA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630936" lvl="2" indent="0">
              <a:spcBef>
                <a:spcPts val="0"/>
              </a:spcBef>
              <a:buNone/>
            </a:pPr>
            <a:r>
              <a:rPr lang="en-CA" sz="2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630936" lvl="2" indent="0">
              <a:spcBef>
                <a:spcPts val="0"/>
              </a:spcBef>
              <a:buNone/>
            </a:pPr>
            <a:r>
              <a:rPr lang="en-CA" sz="2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2600" i="1" dirty="0">
                <a:solidFill>
                  <a:srgbClr val="0000FF"/>
                </a:solidFill>
                <a:latin typeface="Consolas" panose="020B0609020204030204" pitchFamily="49" charset="0"/>
              </a:rPr>
              <a:t>… generated code with hard-coded connection string …</a:t>
            </a:r>
            <a:endParaRPr lang="en-CA" sz="2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30936" lvl="2" indent="0">
              <a:spcBef>
                <a:spcPts val="0"/>
              </a:spcBef>
              <a:buNone/>
            </a:pPr>
            <a:r>
              <a:rPr lang="en-CA" sz="2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30936" lvl="2" indent="0">
              <a:spcBef>
                <a:spcPts val="0"/>
              </a:spcBef>
              <a:buNone/>
            </a:pPr>
            <a:endParaRPr lang="en-CA" sz="2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CA" sz="2900" b="1" dirty="0"/>
              <a:t>With this:</a:t>
            </a:r>
          </a:p>
          <a:p>
            <a:pPr marL="365760" lvl="1" indent="0">
              <a:spcBef>
                <a:spcPts val="600"/>
              </a:spcBef>
              <a:buNone/>
            </a:pPr>
            <a:r>
              <a:rPr lang="en-CA" sz="2700" dirty="0">
                <a:solidFill>
                  <a:srgbClr val="008000"/>
                </a:solidFill>
                <a:latin typeface="Consolas" panose="020B0609020204030204" pitchFamily="49" charset="0"/>
              </a:rPr>
              <a:t>// fetch connection string from appsettings.json if not pre-configured by Dependency Injection</a:t>
            </a:r>
            <a:endParaRPr lang="en-CA" sz="2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5760" lvl="1" indent="0">
              <a:spcBef>
                <a:spcPts val="0"/>
              </a:spcBef>
              <a:buNone/>
            </a:pPr>
            <a:r>
              <a:rPr lang="en-CA" sz="27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CA" sz="2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7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CA" sz="2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sz="2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OnConfiguring</a:t>
            </a:r>
            <a:r>
              <a:rPr lang="en-CA" sz="2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CA" sz="2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</a:t>
            </a:r>
            <a:r>
              <a:rPr lang="en-CA" sz="2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CA" sz="2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CA" sz="2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27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27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CA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optionsBuilder.IsConfigured</a:t>
            </a:r>
            <a:r>
              <a:rPr lang="en-CA" sz="2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CA" sz="27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CA" sz="2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7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2700" dirty="0">
                <a:solidFill>
                  <a:srgbClr val="000000"/>
                </a:solidFill>
                <a:latin typeface="Consolas" panose="020B0609020204030204" pitchFamily="49" charset="0"/>
              </a:rPr>
              <a:t> builder = </a:t>
            </a:r>
            <a:r>
              <a:rPr lang="en-CA" sz="27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2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ConfigurationBuilder</a:t>
            </a:r>
            <a:r>
              <a:rPr lang="en-CA" sz="27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CA" sz="2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CA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SetBasePath</a:t>
            </a:r>
            <a:r>
              <a:rPr lang="en-CA" sz="2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Directory.GetCurrentDirectory</a:t>
            </a:r>
            <a:r>
              <a:rPr lang="en-CA" sz="27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CA" sz="2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CA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AddJsonFile</a:t>
            </a:r>
            <a:r>
              <a:rPr lang="en-CA" sz="2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700" dirty="0">
                <a:solidFill>
                  <a:srgbClr val="A31515"/>
                </a:solidFill>
                <a:latin typeface="Consolas" panose="020B0609020204030204" pitchFamily="49" charset="0"/>
              </a:rPr>
              <a:t>"appsettings.json"</a:t>
            </a:r>
            <a:r>
              <a:rPr lang="en-CA" sz="2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CA" sz="2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IConfiguration</a:t>
            </a:r>
            <a:r>
              <a:rPr lang="en-CA" sz="2700" dirty="0">
                <a:solidFill>
                  <a:srgbClr val="000000"/>
                </a:solidFill>
                <a:latin typeface="Consolas" panose="020B0609020204030204" pitchFamily="49" charset="0"/>
              </a:rPr>
              <a:t> Configuration = </a:t>
            </a:r>
            <a:r>
              <a:rPr lang="en-CA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builder.Build</a:t>
            </a:r>
            <a:r>
              <a:rPr lang="en-CA" sz="2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65760" lvl="1" indent="0">
              <a:spcBef>
                <a:spcPts val="0"/>
              </a:spcBef>
              <a:buNone/>
            </a:pPr>
            <a:endParaRPr lang="en-CA" sz="2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5760" lvl="1" indent="0">
              <a:spcBef>
                <a:spcPts val="0"/>
              </a:spcBef>
              <a:buNone/>
            </a:pPr>
            <a:r>
              <a:rPr lang="en-CA" sz="2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optionsBuilder.UseSqlServer</a:t>
            </a:r>
            <a:r>
              <a:rPr lang="en-CA" sz="2700" dirty="0">
                <a:solidFill>
                  <a:srgbClr val="000000"/>
                </a:solidFill>
                <a:latin typeface="Consolas" panose="020B0609020204030204" pitchFamily="49" charset="0"/>
              </a:rPr>
              <a:t>(Configuration[</a:t>
            </a:r>
            <a:r>
              <a:rPr lang="en-CA" sz="2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700" dirty="0" err="1">
                <a:solidFill>
                  <a:srgbClr val="A31515"/>
                </a:solidFill>
                <a:latin typeface="Consolas" panose="020B0609020204030204" pitchFamily="49" charset="0"/>
              </a:rPr>
              <a:t>ConnectionStrings:MVCMusicStoreConnection</a:t>
            </a:r>
            <a:r>
              <a:rPr lang="en-CA" sz="2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7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CA" sz="27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CA" sz="2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27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349854-7EBA-4DCE-803B-55F40E37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700" dirty="0"/>
              <a:t>ASP.NET Core 2.1</a:t>
            </a:r>
            <a:br>
              <a:rPr lang="en-CA" dirty="0"/>
            </a:br>
            <a:r>
              <a:rPr lang="en-CA" dirty="0">
                <a:hlinkClick r:id="rId2"/>
              </a:rPr>
              <a:t>Remove Connection String from Context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6A7AC-1868-4757-8443-A933F64E4788}"/>
              </a:ext>
            </a:extLst>
          </p:cNvPr>
          <p:cNvSpPr txBox="1"/>
          <p:nvPr/>
        </p:nvSpPr>
        <p:spPr>
          <a:xfrm>
            <a:off x="7619491" y="3673406"/>
            <a:ext cx="4134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Connect to appsettings.json with a tool able to find your database connection string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9439CB2-8611-4890-95F9-D6031B6851F6}"/>
              </a:ext>
            </a:extLst>
          </p:cNvPr>
          <p:cNvSpPr/>
          <p:nvPr/>
        </p:nvSpPr>
        <p:spPr>
          <a:xfrm>
            <a:off x="10067276" y="4145867"/>
            <a:ext cx="439702" cy="958788"/>
          </a:xfrm>
          <a:custGeom>
            <a:avLst/>
            <a:gdLst>
              <a:gd name="connsiteX0" fmla="*/ 346229 w 439702"/>
              <a:gd name="connsiteY0" fmla="*/ 0 h 958788"/>
              <a:gd name="connsiteX1" fmla="*/ 417251 w 439702"/>
              <a:gd name="connsiteY1" fmla="*/ 408372 h 958788"/>
              <a:gd name="connsiteX2" fmla="*/ 0 w 439702"/>
              <a:gd name="connsiteY2" fmla="*/ 958788 h 95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02" h="958788">
                <a:moveTo>
                  <a:pt x="346229" y="0"/>
                </a:moveTo>
                <a:cubicBezTo>
                  <a:pt x="410592" y="124287"/>
                  <a:pt x="474956" y="248574"/>
                  <a:pt x="417251" y="408372"/>
                </a:cubicBezTo>
                <a:cubicBezTo>
                  <a:pt x="359546" y="568170"/>
                  <a:pt x="179773" y="763479"/>
                  <a:pt x="0" y="958788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A484780-4A95-4600-8CFA-EDEC04DEEBAF}"/>
              </a:ext>
            </a:extLst>
          </p:cNvPr>
          <p:cNvSpPr/>
          <p:nvPr/>
        </p:nvSpPr>
        <p:spPr>
          <a:xfrm>
            <a:off x="6755906" y="3803247"/>
            <a:ext cx="870011" cy="422519"/>
          </a:xfrm>
          <a:custGeom>
            <a:avLst/>
            <a:gdLst>
              <a:gd name="connsiteX0" fmla="*/ 870011 w 870011"/>
              <a:gd name="connsiteY0" fmla="*/ 5268 h 422519"/>
              <a:gd name="connsiteX1" fmla="*/ 417250 w 870011"/>
              <a:gd name="connsiteY1" fmla="*/ 58534 h 422519"/>
              <a:gd name="connsiteX2" fmla="*/ 0 w 870011"/>
              <a:gd name="connsiteY2" fmla="*/ 422519 h 42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011" h="422519">
                <a:moveTo>
                  <a:pt x="870011" y="5268"/>
                </a:moveTo>
                <a:cubicBezTo>
                  <a:pt x="716131" y="-2870"/>
                  <a:pt x="562252" y="-11008"/>
                  <a:pt x="417250" y="58534"/>
                </a:cubicBezTo>
                <a:cubicBezTo>
                  <a:pt x="272248" y="128076"/>
                  <a:pt x="136124" y="275297"/>
                  <a:pt x="0" y="422519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934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030DFA9-05AD-4419-B05C-3AE900734560}"/>
              </a:ext>
            </a:extLst>
          </p:cNvPr>
          <p:cNvSpPr/>
          <p:nvPr/>
        </p:nvSpPr>
        <p:spPr>
          <a:xfrm>
            <a:off x="1123950" y="6057900"/>
            <a:ext cx="3495675" cy="39052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95654" y="131885"/>
            <a:ext cx="11186746" cy="6726115"/>
          </a:xfrm>
        </p:spPr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Microsoft.EntityFrameworkCore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Microsoft.EntityFrameworkCore.Metadata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MvcMusicStore.Models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MvcMusicStoreContext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DbContext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SailContext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{ }</a:t>
            </a:r>
          </a:p>
          <a:p>
            <a:pPr marL="109728" indent="0">
              <a:buNone/>
            </a:pP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SailContext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SailContext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options)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: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(options)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{ }</a:t>
            </a:r>
          </a:p>
          <a:p>
            <a:pPr marL="109728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Album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Artist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Artist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Cart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Cart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Country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Country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Genre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Genre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Order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Order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OrderDetail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OrderDetail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Province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Province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OnConfiguring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optionsBuilder.IsConfigured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 </a:t>
            </a:r>
            <a:r>
              <a:rPr lang="en-CA" sz="2800" dirty="0">
                <a:solidFill>
                  <a:srgbClr val="808080"/>
                </a:solidFill>
                <a:latin typeface="Consolas" panose="020B0609020204030204" pitchFamily="49" charset="0"/>
              </a:rPr>
              <a:t>#warning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To protect potentially sensitive information ….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optionsBuilder.UseSqlServer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800" dirty="0">
                <a:solidFill>
                  <a:srgbClr val="A31515"/>
                </a:solidFill>
                <a:latin typeface="Consolas" panose="020B0609020204030204" pitchFamily="49" charset="0"/>
              </a:rPr>
              <a:t>"Server=.\\</a:t>
            </a:r>
            <a:r>
              <a:rPr lang="en-CA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sqlexpress;Database</a:t>
            </a:r>
            <a:r>
              <a:rPr lang="en-CA" sz="28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CA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MvcMusicStore;Trusted_Connection</a:t>
            </a:r>
            <a:r>
              <a:rPr lang="en-CA" sz="2800" dirty="0">
                <a:solidFill>
                  <a:srgbClr val="A31515"/>
                </a:solidFill>
                <a:latin typeface="Consolas" panose="020B0609020204030204" pitchFamily="49" charset="0"/>
              </a:rPr>
              <a:t>=True;"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OnModelCreating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ModelBuilder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{  …bunch of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/Entity&lt;…&gt; stuff 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60274" y="1"/>
            <a:ext cx="6453052" cy="1680518"/>
          </a:xfrm>
        </p:spPr>
        <p:txBody>
          <a:bodyPr>
            <a:normAutofit/>
          </a:bodyPr>
          <a:lstStyle/>
          <a:p>
            <a:r>
              <a:rPr lang="en-CA" dirty="0"/>
              <a:t>Generated Context Class</a:t>
            </a:r>
            <a:br>
              <a:rPr lang="en-CA" dirty="0"/>
            </a:br>
            <a:r>
              <a:rPr lang="en-CA" sz="2200" dirty="0"/>
              <a:t>- used like a database connection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97289" y="6046147"/>
            <a:ext cx="4718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This describes the tables and their relationships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6235337" y="6026331"/>
            <a:ext cx="961954" cy="15517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05896" y="4680900"/>
            <a:ext cx="4215544" cy="584775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I suggested you replace this earlier</a:t>
            </a:r>
          </a:p>
          <a:p>
            <a:r>
              <a:rPr lang="en-CA" sz="1600" dirty="0"/>
              <a:t>… redundant code is never a good thing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72818" y="3166928"/>
            <a:ext cx="4595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These properties are the tables in the database &amp; identify the model class that describes each table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5758032" y="2882537"/>
            <a:ext cx="416346" cy="1567544"/>
          </a:xfrm>
          <a:prstGeom prst="rightBrace">
            <a:avLst>
              <a:gd name="adj1" fmla="val 32364"/>
              <a:gd name="adj2" fmla="val 34551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C5E5EBED-B669-4AAB-AA05-31670642D072}"/>
              </a:ext>
            </a:extLst>
          </p:cNvPr>
          <p:cNvSpPr/>
          <p:nvPr/>
        </p:nvSpPr>
        <p:spPr>
          <a:xfrm>
            <a:off x="5748507" y="1593669"/>
            <a:ext cx="416346" cy="1149532"/>
          </a:xfrm>
          <a:prstGeom prst="rightBrace">
            <a:avLst>
              <a:gd name="adj1" fmla="val 32364"/>
              <a:gd name="adj2" fmla="val 47895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2F095-2814-43F1-AFE5-2C275989C1BE}"/>
              </a:ext>
            </a:extLst>
          </p:cNvPr>
          <p:cNvSpPr txBox="1"/>
          <p:nvPr/>
        </p:nvSpPr>
        <p:spPr>
          <a:xfrm>
            <a:off x="6278261" y="1901192"/>
            <a:ext cx="5509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These are constructors, used when instantiating a context instance</a:t>
            </a:r>
          </a:p>
        </p:txBody>
      </p:sp>
    </p:spTree>
    <p:extLst>
      <p:ext uri="{BB962C8B-B14F-4D97-AF65-F5344CB8AC3E}">
        <p14:creationId xmlns:p14="http://schemas.microsoft.com/office/powerpoint/2010/main" val="3305674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8325" y="123570"/>
            <a:ext cx="9498226" cy="6334897"/>
          </a:xfrm>
        </p:spPr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MvcMusicStore.Models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Album()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Cart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HashSet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Cart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OrderDetail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HashSet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OrderDetail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109728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Title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Price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AlbumArtUrl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ICollection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Cart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Cart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ICollection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OrderDetail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OrderDetail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Artist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Genre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02332" y="274638"/>
            <a:ext cx="7410994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Resulting class for Album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50282" y="3655150"/>
            <a:ext cx="297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Physical properties of objects instantiated from this class</a:t>
            </a:r>
          </a:p>
        </p:txBody>
      </p:sp>
      <p:sp>
        <p:nvSpPr>
          <p:cNvPr id="5" name="Right Brace 4"/>
          <p:cNvSpPr/>
          <p:nvPr/>
        </p:nvSpPr>
        <p:spPr>
          <a:xfrm>
            <a:off x="5706208" y="3120421"/>
            <a:ext cx="450699" cy="1535184"/>
          </a:xfrm>
          <a:prstGeom prst="rightBrace">
            <a:avLst>
              <a:gd name="adj1" fmla="val 32364"/>
              <a:gd name="adj2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8546756" y="5000285"/>
            <a:ext cx="364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Relationships to other tables in the database are "virtual" because they are only provided if you ask for them while reading from the table</a:t>
            </a:r>
          </a:p>
        </p:txBody>
      </p:sp>
      <p:sp>
        <p:nvSpPr>
          <p:cNvPr id="7" name="Right Brace 6"/>
          <p:cNvSpPr/>
          <p:nvPr/>
        </p:nvSpPr>
        <p:spPr>
          <a:xfrm>
            <a:off x="8190788" y="4685107"/>
            <a:ext cx="355968" cy="1205067"/>
          </a:xfrm>
          <a:prstGeom prst="rightBrace">
            <a:avLst>
              <a:gd name="adj1" fmla="val 32364"/>
              <a:gd name="adj2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6276060" y="1199374"/>
            <a:ext cx="467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Notice the namespace &amp; "partial" class … these become really important when doing validation.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026878" y="1354015"/>
            <a:ext cx="2249182" cy="63623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618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Generating a Controller &amp; Views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672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Create a </a:t>
            </a:r>
            <a:r>
              <a:rPr lang="en-CA" dirty="0">
                <a:sym typeface="Wingdings" panose="05000000000000000000" pitchFamily="2" charset="2"/>
              </a:rPr>
              <a:t>Controller for the Albums Model</a:t>
            </a:r>
            <a:br>
              <a:rPr lang="en-CA" dirty="0">
                <a:sym typeface="Wingdings" panose="05000000000000000000" pitchFamily="2" charset="2"/>
              </a:rPr>
            </a:br>
            <a:r>
              <a:rPr lang="en-CA" sz="2700" dirty="0">
                <a:sym typeface="Wingdings" panose="05000000000000000000" pitchFamily="2" charset="2"/>
              </a:rPr>
              <a:t>- decide how much to generate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" y="1532239"/>
            <a:ext cx="7089173" cy="48993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508" y="4123680"/>
            <a:ext cx="2600325" cy="1362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609" y="1068345"/>
            <a:ext cx="4343400" cy="5676900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4118919" y="2864190"/>
            <a:ext cx="1285103" cy="1435961"/>
          </a:xfrm>
          <a:custGeom>
            <a:avLst/>
            <a:gdLst>
              <a:gd name="connsiteX0" fmla="*/ 1285103 w 1285103"/>
              <a:gd name="connsiteY0" fmla="*/ 1268627 h 1268627"/>
              <a:gd name="connsiteX1" fmla="*/ 601362 w 1285103"/>
              <a:gd name="connsiteY1" fmla="*/ 996779 h 1268627"/>
              <a:gd name="connsiteX2" fmla="*/ 0 w 1285103"/>
              <a:gd name="connsiteY2" fmla="*/ 0 h 126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103" h="1268627">
                <a:moveTo>
                  <a:pt x="1285103" y="1268627"/>
                </a:moveTo>
                <a:cubicBezTo>
                  <a:pt x="1050324" y="1238422"/>
                  <a:pt x="815546" y="1208217"/>
                  <a:pt x="601362" y="996779"/>
                </a:cubicBezTo>
                <a:cubicBezTo>
                  <a:pt x="387178" y="785341"/>
                  <a:pt x="193589" y="392670"/>
                  <a:pt x="0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reeform 8"/>
          <p:cNvSpPr/>
          <p:nvPr/>
        </p:nvSpPr>
        <p:spPr>
          <a:xfrm>
            <a:off x="6985686" y="3846503"/>
            <a:ext cx="1136822" cy="445411"/>
          </a:xfrm>
          <a:custGeom>
            <a:avLst/>
            <a:gdLst>
              <a:gd name="connsiteX0" fmla="*/ 1136822 w 1136822"/>
              <a:gd name="connsiteY0" fmla="*/ 371270 h 445411"/>
              <a:gd name="connsiteX1" fmla="*/ 683741 w 1136822"/>
              <a:gd name="connsiteY1" fmla="*/ 567 h 445411"/>
              <a:gd name="connsiteX2" fmla="*/ 0 w 1136822"/>
              <a:gd name="connsiteY2" fmla="*/ 445411 h 44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6822" h="445411">
                <a:moveTo>
                  <a:pt x="1136822" y="371270"/>
                </a:moveTo>
                <a:cubicBezTo>
                  <a:pt x="1005016" y="179740"/>
                  <a:pt x="873211" y="-11790"/>
                  <a:pt x="683741" y="567"/>
                </a:cubicBezTo>
                <a:cubicBezTo>
                  <a:pt x="494271" y="12924"/>
                  <a:pt x="247135" y="229167"/>
                  <a:pt x="0" y="445411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861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Provide the target class (table) and context if requested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30562" y="1885487"/>
            <a:ext cx="48328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Generate views</a:t>
            </a:r>
          </a:p>
          <a:p>
            <a:pPr marL="285750" indent="-285750">
              <a:buFontTx/>
              <a:buChar char="-"/>
            </a:pPr>
            <a:r>
              <a:rPr lang="en-CA" sz="1600" dirty="0"/>
              <a:t>Create appropriate view for each action:</a:t>
            </a:r>
          </a:p>
          <a:p>
            <a:pPr marL="742950" lvl="1" indent="-285750">
              <a:buFontTx/>
              <a:buChar char="-"/>
            </a:pPr>
            <a:r>
              <a:rPr lang="en-CA" sz="1600" dirty="0"/>
              <a:t>Index (list), Detail (single record), Create, Edit, Delete</a:t>
            </a:r>
          </a:p>
          <a:p>
            <a:pPr marL="285750" indent="-285750">
              <a:buFontTx/>
              <a:buChar char="-"/>
            </a:pPr>
            <a:endParaRPr lang="en-CA" sz="1600" dirty="0"/>
          </a:p>
          <a:p>
            <a:r>
              <a:rPr lang="en-CA" sz="1600" dirty="0"/>
              <a:t>Reference script libraries</a:t>
            </a:r>
          </a:p>
          <a:p>
            <a:pPr marL="285750" indent="-285750">
              <a:buFontTx/>
              <a:buChar char="-"/>
            </a:pPr>
            <a:r>
              <a:rPr lang="en-CA" sz="1600" dirty="0"/>
              <a:t>Adds jQuery scripts for data validation on Create &amp; Edit pages</a:t>
            </a:r>
          </a:p>
          <a:p>
            <a:pPr marL="285750" indent="-285750">
              <a:buFontTx/>
              <a:buChar char="-"/>
            </a:pPr>
            <a:endParaRPr lang="en-CA" sz="1600" dirty="0"/>
          </a:p>
          <a:p>
            <a:r>
              <a:rPr lang="en-CA" sz="1600" dirty="0"/>
              <a:t>Use a layout page</a:t>
            </a:r>
          </a:p>
          <a:p>
            <a:pPr marL="285750" indent="-285750">
              <a:buFontTx/>
              <a:buChar char="-"/>
            </a:pPr>
            <a:r>
              <a:rPr lang="en-CA" sz="1600" dirty="0"/>
              <a:t>Views are loaded into a "master page"</a:t>
            </a:r>
          </a:p>
          <a:p>
            <a:pPr marL="742950" lvl="1" indent="-285750">
              <a:buFontTx/>
              <a:buChar char="-"/>
            </a:pPr>
            <a:r>
              <a:rPr lang="en-CA" sz="1600" dirty="0"/>
              <a:t>To easily provide a consistent look</a:t>
            </a:r>
          </a:p>
          <a:p>
            <a:pPr marL="742950" lvl="1" indent="-285750">
              <a:buFontTx/>
              <a:buChar char="-"/>
            </a:pPr>
            <a:r>
              <a:rPr lang="en-CA" sz="1600" dirty="0"/>
              <a:t>Default layout is identified in ~\Views\</a:t>
            </a:r>
            <a:r>
              <a:rPr lang="en-CA" sz="1600" dirty="0" err="1"/>
              <a:t>ViewStart.cshtml</a:t>
            </a:r>
            <a:endParaRPr lang="en-CA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55" y="1505560"/>
            <a:ext cx="6645808" cy="40183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50070" y="5915925"/>
            <a:ext cx="558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prefer to name the controller with the actual table name, not pluralized like it suggests</a:t>
            </a:r>
          </a:p>
        </p:txBody>
      </p:sp>
      <p:sp>
        <p:nvSpPr>
          <p:cNvPr id="6" name="Freeform 5"/>
          <p:cNvSpPr/>
          <p:nvPr/>
        </p:nvSpPr>
        <p:spPr>
          <a:xfrm>
            <a:off x="2242039" y="4809392"/>
            <a:ext cx="2664070" cy="1488511"/>
          </a:xfrm>
          <a:custGeom>
            <a:avLst/>
            <a:gdLst>
              <a:gd name="connsiteX0" fmla="*/ 2365131 w 2365131"/>
              <a:gd name="connsiteY0" fmla="*/ 1389185 h 1462134"/>
              <a:gd name="connsiteX1" fmla="*/ 2031023 w 2365131"/>
              <a:gd name="connsiteY1" fmla="*/ 1380393 h 1462134"/>
              <a:gd name="connsiteX2" fmla="*/ 1318846 w 2365131"/>
              <a:gd name="connsiteY2" fmla="*/ 1354016 h 1462134"/>
              <a:gd name="connsiteX3" fmla="*/ 0 w 2365131"/>
              <a:gd name="connsiteY3" fmla="*/ 0 h 146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5131" h="1462134">
                <a:moveTo>
                  <a:pt x="2365131" y="1389185"/>
                </a:moveTo>
                <a:lnTo>
                  <a:pt x="2031023" y="1380393"/>
                </a:lnTo>
                <a:cubicBezTo>
                  <a:pt x="1856642" y="1374532"/>
                  <a:pt x="1657350" y="1584081"/>
                  <a:pt x="1318846" y="1354016"/>
                </a:cubicBezTo>
                <a:cubicBezTo>
                  <a:pt x="980342" y="1123951"/>
                  <a:pt x="490171" y="561975"/>
                  <a:pt x="0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77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70" y="-21489"/>
            <a:ext cx="7480530" cy="6879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020" y="-21489"/>
            <a:ext cx="3769707" cy="6879489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7941275" y="3632887"/>
            <a:ext cx="1960605" cy="1408670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Oval 2"/>
          <p:cNvSpPr/>
          <p:nvPr/>
        </p:nvSpPr>
        <p:spPr>
          <a:xfrm>
            <a:off x="7740400" y="2339546"/>
            <a:ext cx="3174735" cy="420130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1112109" y="2298357"/>
            <a:ext cx="3888259" cy="922638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5070389" y="2461639"/>
            <a:ext cx="2360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/>
              <a:t>context</a:t>
            </a:r>
            <a:r>
              <a:rPr lang="en-CA" sz="1200" dirty="0"/>
              <a:t> is provided by Dependency Injection, defined in </a:t>
            </a:r>
            <a:r>
              <a:rPr lang="en-CA" sz="1200" dirty="0" err="1"/>
              <a:t>Startup.cs</a:t>
            </a:r>
            <a:endParaRPr lang="en-CA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901880" y="4085968"/>
            <a:ext cx="229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Views are named after their action, in sub-folder named after their controller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791824" y="3456264"/>
            <a:ext cx="4815281" cy="1208015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295134" y="3286897"/>
            <a:ext cx="496689" cy="345990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8369643" y="5305168"/>
            <a:ext cx="1276865" cy="329513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9901880" y="5268437"/>
            <a:ext cx="229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This tells Razor where the default layout is </a:t>
            </a:r>
          </a:p>
        </p:txBody>
      </p:sp>
    </p:spTree>
    <p:extLst>
      <p:ext uri="{BB962C8B-B14F-4D97-AF65-F5344CB8AC3E}">
        <p14:creationId xmlns:p14="http://schemas.microsoft.com/office/powerpoint/2010/main" val="1012866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Asynchronous Actions in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IIS has a finite number of process threads</a:t>
            </a:r>
          </a:p>
          <a:p>
            <a:pPr lvl="1"/>
            <a:r>
              <a:rPr lang="en-CA" dirty="0"/>
              <a:t>A very active site will either ignore, drop or backlog requests</a:t>
            </a:r>
          </a:p>
          <a:p>
            <a:pPr lvl="2"/>
            <a:r>
              <a:rPr lang="en-CA" dirty="0"/>
              <a:t>Users get "Timeout", "Unavailable", "Forbidden" or "Not Found" errors</a:t>
            </a:r>
          </a:p>
          <a:p>
            <a:r>
              <a:rPr lang="en-CA" dirty="0"/>
              <a:t>By default, generated actions fork </a:t>
            </a:r>
            <a:r>
              <a:rPr lang="en-CA" i="1" dirty="0"/>
              <a:t>asynchronous</a:t>
            </a:r>
            <a:r>
              <a:rPr lang="en-CA" dirty="0"/>
              <a:t> tasks</a:t>
            </a:r>
          </a:p>
          <a:p>
            <a:pPr lvl="1"/>
            <a:r>
              <a:rPr lang="en-CA" dirty="0"/>
              <a:t>Releasing resources while waiting on requests to the database server</a:t>
            </a:r>
          </a:p>
          <a:p>
            <a:pPr lvl="2"/>
            <a:r>
              <a:rPr lang="en-CA" dirty="0"/>
              <a:t>This allows sites to scale to a very large number of users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3341" y="4293627"/>
            <a:ext cx="107339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// GET: Album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Index()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mvcMusicStoreContext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context.Album.Include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(a =&gt;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a.Artist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).Include(a =&gt;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a.Genre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View(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mvcMusicStoreContext.ToListAsync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4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534032" y="5542011"/>
            <a:ext cx="205946" cy="64255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173" y="4506096"/>
            <a:ext cx="2998573" cy="436605"/>
          </a:xfrm>
          <a:prstGeom prst="ellipse">
            <a:avLst/>
          </a:prstGeom>
          <a:noFill/>
          <a:ln w="28575" cmpd="sng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195751" y="5542011"/>
            <a:ext cx="205946" cy="64255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491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Index action</a:t>
            </a:r>
          </a:p>
          <a:p>
            <a:pPr lvl="1"/>
            <a:r>
              <a:rPr lang="en-CA" dirty="0"/>
              <a:t>Default is to list all records in the table, ordered by key</a:t>
            </a:r>
          </a:p>
          <a:p>
            <a:r>
              <a:rPr lang="en-CA" dirty="0"/>
              <a:t>Details action</a:t>
            </a:r>
          </a:p>
          <a:p>
            <a:pPr lvl="1"/>
            <a:r>
              <a:rPr lang="en-CA" dirty="0"/>
              <a:t>Shows all fields for the selected record (key is passed as "id")</a:t>
            </a:r>
          </a:p>
          <a:p>
            <a:pPr lvl="2"/>
            <a:r>
              <a:rPr lang="en-CA" dirty="0"/>
              <a:t>When records have many fields, the index view is often restricted to 5 or 6</a:t>
            </a:r>
          </a:p>
          <a:p>
            <a:r>
              <a:rPr lang="en-CA" dirty="0"/>
              <a:t>Create actions</a:t>
            </a:r>
          </a:p>
          <a:p>
            <a:pPr lvl="1"/>
            <a:r>
              <a:rPr lang="en-CA" dirty="0"/>
              <a:t>One to display a blank input page</a:t>
            </a:r>
          </a:p>
          <a:p>
            <a:pPr lvl="2"/>
            <a:r>
              <a:rPr lang="en-CA" dirty="0"/>
              <a:t>And set up drop-downs for foreign keys</a:t>
            </a:r>
          </a:p>
          <a:p>
            <a:pPr lvl="1"/>
            <a:r>
              <a:rPr lang="en-CA" dirty="0"/>
              <a:t>One, requiring HTTP Post, adds the new record to the table	</a:t>
            </a:r>
          </a:p>
          <a:p>
            <a:pPr lvl="2"/>
            <a:r>
              <a:rPr lang="en-CA" dirty="0"/>
              <a:t>Differentiated by receiving parameters</a:t>
            </a:r>
          </a:p>
          <a:p>
            <a:pPr lvl="2"/>
            <a:r>
              <a:rPr lang="en-CA" dirty="0"/>
              <a:t>The [</a:t>
            </a:r>
            <a:r>
              <a:rPr lang="en-CA" dirty="0" err="1"/>
              <a:t>HttpPost</a:t>
            </a:r>
            <a:r>
              <a:rPr lang="en-CA" dirty="0"/>
              <a:t>] attribute restricts this to a &lt;form&gt; with action="POST"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Controller Actions (cont'd)</a:t>
            </a:r>
          </a:p>
        </p:txBody>
      </p:sp>
    </p:spTree>
    <p:extLst>
      <p:ext uri="{BB962C8B-B14F-4D97-AF65-F5344CB8AC3E}">
        <p14:creationId xmlns:p14="http://schemas.microsoft.com/office/powerpoint/2010/main" val="718297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Edit actions	</a:t>
            </a:r>
          </a:p>
          <a:p>
            <a:pPr lvl="1"/>
            <a:r>
              <a:rPr lang="en-CA" dirty="0"/>
              <a:t>One to display the selected record for update</a:t>
            </a:r>
          </a:p>
          <a:p>
            <a:pPr lvl="1"/>
            <a:r>
              <a:rPr lang="en-CA" dirty="0"/>
              <a:t>One, requiring HTTP POST, to save the updated record to the table</a:t>
            </a:r>
          </a:p>
          <a:p>
            <a:pPr lvl="2"/>
            <a:r>
              <a:rPr lang="en-CA" dirty="0"/>
              <a:t>Again: differentiated by parameters</a:t>
            </a:r>
          </a:p>
          <a:p>
            <a:r>
              <a:rPr lang="en-CA" dirty="0"/>
              <a:t>Delete actions</a:t>
            </a:r>
          </a:p>
          <a:p>
            <a:pPr lvl="1"/>
            <a:r>
              <a:rPr lang="en-CA" dirty="0"/>
              <a:t>One to display the selected record to confirm the delete</a:t>
            </a:r>
          </a:p>
          <a:p>
            <a:pPr lvl="1"/>
            <a:r>
              <a:rPr lang="en-CA" dirty="0"/>
              <a:t>One, requiring HTTP POST, to delete the record after confirmation</a:t>
            </a:r>
          </a:p>
          <a:p>
            <a:pPr lvl="2"/>
            <a:r>
              <a:rPr lang="en-CA" dirty="0"/>
              <a:t>This has the same parameter as the confirm page</a:t>
            </a:r>
          </a:p>
          <a:p>
            <a:pPr lvl="3"/>
            <a:r>
              <a:rPr lang="en-CA" dirty="0"/>
              <a:t>So it has a different name to differentiate it</a:t>
            </a:r>
          </a:p>
          <a:p>
            <a:pPr lvl="3"/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HttpPost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ActionName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"Delete"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)] </a:t>
            </a:r>
            <a:r>
              <a:rPr lang="en-CA" dirty="0"/>
              <a:t>relates it to a Delete post-back request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Controller Actions (cont'd)</a:t>
            </a:r>
          </a:p>
        </p:txBody>
      </p:sp>
    </p:spTree>
    <p:extLst>
      <p:ext uri="{BB962C8B-B14F-4D97-AF65-F5344CB8AC3E}">
        <p14:creationId xmlns:p14="http://schemas.microsoft.com/office/powerpoint/2010/main" val="18310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8D2E8C-348E-4E3C-89F5-C5E773A5D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Upgrade Visual Studio 2017 to release 15.7.4 (or higher)</a:t>
            </a:r>
          </a:p>
          <a:p>
            <a:pPr lvl="1"/>
            <a:r>
              <a:rPr lang="en-CA" dirty="0"/>
              <a:t>Start Visual Studio 2017</a:t>
            </a:r>
          </a:p>
          <a:p>
            <a:pPr lvl="1"/>
            <a:r>
              <a:rPr lang="en-CA" dirty="0"/>
              <a:t>In the menu, click "Tools" </a:t>
            </a:r>
            <a:r>
              <a:rPr lang="en-CA" dirty="0">
                <a:sym typeface="Wingdings" panose="05000000000000000000" pitchFamily="2" charset="2"/>
              </a:rPr>
              <a:t> "Extensions And Updates"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On the left column, click "Updates"  "Product Updates"</a:t>
            </a:r>
            <a:endParaRPr lang="en-CA" dirty="0"/>
          </a:p>
          <a:p>
            <a:endParaRPr lang="en-CA" dirty="0">
              <a:hlinkClick r:id="rId2"/>
            </a:endParaRPr>
          </a:p>
          <a:p>
            <a:r>
              <a:rPr lang="en-CA" dirty="0">
                <a:hlinkClick r:id="rId2"/>
              </a:rPr>
              <a:t>Download &amp; install .NET Core 2.1</a:t>
            </a:r>
            <a:endParaRPr lang="en-CA" dirty="0"/>
          </a:p>
          <a:p>
            <a:pPr lvl="1"/>
            <a:r>
              <a:rPr lang="en-CA" dirty="0"/>
              <a:t>Click the button "Download .NET Core SDK"</a:t>
            </a:r>
          </a:p>
          <a:p>
            <a:pPr lvl="2"/>
            <a:r>
              <a:rPr lang="en-CA" dirty="0"/>
              <a:t>This makes ASP.NET Core 2.1 and Entity Framework Core 2.1 available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A705EA-2550-40DC-8FF3-3526DFE5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Upgrade Visual Studio 2017 &amp; </a:t>
            </a:r>
            <a:r>
              <a:rPr lang="en-CA" dirty="0" err="1"/>
              <a:t>.Net</a:t>
            </a:r>
            <a:r>
              <a:rPr lang="en-CA" dirty="0"/>
              <a:t> Core</a:t>
            </a:r>
          </a:p>
        </p:txBody>
      </p:sp>
    </p:spTree>
    <p:extLst>
      <p:ext uri="{BB962C8B-B14F-4D97-AF65-F5344CB8AC3E}">
        <p14:creationId xmlns:p14="http://schemas.microsoft.com/office/powerpoint/2010/main" val="3308388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973859"/>
            <a:ext cx="10972800" cy="3033433"/>
          </a:xfrm>
        </p:spPr>
        <p:txBody>
          <a:bodyPr/>
          <a:lstStyle/>
          <a:p>
            <a:r>
              <a:rPr lang="en-CA" dirty="0"/>
              <a:t>Create setup action</a:t>
            </a:r>
          </a:p>
          <a:p>
            <a:pPr lvl="1"/>
            <a:r>
              <a:rPr lang="en-CA" dirty="0"/>
              <a:t>Creates two fields in ViewData for drop-downs on the View</a:t>
            </a:r>
          </a:p>
          <a:p>
            <a:pPr lvl="2"/>
            <a:r>
              <a:rPr lang="en-CA" dirty="0"/>
              <a:t>One with all artists and one with all genres</a:t>
            </a:r>
          </a:p>
          <a:p>
            <a:pPr lvl="3"/>
            <a:r>
              <a:rPr lang="en-CA" dirty="0"/>
              <a:t>&amp; identifying fields from the artist records to:</a:t>
            </a:r>
          </a:p>
          <a:p>
            <a:pPr lvl="4"/>
            <a:r>
              <a:rPr lang="en-CA" dirty="0"/>
              <a:t>Display to the user</a:t>
            </a:r>
          </a:p>
          <a:p>
            <a:pPr lvl="4"/>
            <a:r>
              <a:rPr lang="en-CA" dirty="0"/>
              <a:t>Return as the value of the drop-down</a:t>
            </a:r>
          </a:p>
          <a:p>
            <a:pPr lvl="1"/>
            <a:r>
              <a:rPr lang="en-CA" dirty="0"/>
              <a:t>Calls a view, without passing an album record as the "model"</a:t>
            </a:r>
          </a:p>
          <a:p>
            <a:pPr lvl="2"/>
            <a:r>
              <a:rPr lang="en-CA" dirty="0"/>
              <a:t>Input areas on the view will be blank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</a:t>
            </a:r>
            <a:r>
              <a:rPr lang="en-CA" i="1" dirty="0"/>
              <a:t>setup</a:t>
            </a:r>
            <a:r>
              <a:rPr lang="en-CA" dirty="0"/>
              <a:t> Create action</a:t>
            </a:r>
            <a:br>
              <a:rPr lang="en-CA" dirty="0"/>
            </a:br>
            <a:r>
              <a:rPr lang="en-CA" sz="2700" dirty="0"/>
              <a:t>- similar for Edit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675502" y="1417638"/>
            <a:ext cx="1090689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008000"/>
                </a:solidFill>
                <a:latin typeface="Consolas" panose="020B0609020204030204" pitchFamily="49" charset="0"/>
              </a:rPr>
              <a:t>// GET: Album/Create</a:t>
            </a:r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Create()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ArtistId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context.Artist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ArtistId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ViewData[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"GenreId"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2B91AF"/>
                </a:solidFill>
                <a:latin typeface="Consolas" panose="020B0609020204030204" pitchFamily="49" charset="0"/>
              </a:rPr>
              <a:t>SelectList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(_context.Genre, 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"GenreId"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"GenreId"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View();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6203092" y="1005016"/>
            <a:ext cx="39661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Go to the context and get all records from the Artist table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61655" y="1290680"/>
            <a:ext cx="4780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When user selects an item in the drop-down, return the field "</a:t>
            </a:r>
            <a:r>
              <a:rPr lang="en-CA" sz="1050" dirty="0" err="1"/>
              <a:t>ArtistId</a:t>
            </a:r>
            <a:r>
              <a:rPr lang="en-CA" sz="1050" dirty="0"/>
              <a:t>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23650" y="1567379"/>
            <a:ext cx="39741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In the drop-down, display the field in Artist called "Name"</a:t>
            </a:r>
          </a:p>
        </p:txBody>
      </p:sp>
      <p:sp>
        <p:nvSpPr>
          <p:cNvPr id="14" name="Freeform 13"/>
          <p:cNvSpPr/>
          <p:nvPr/>
        </p:nvSpPr>
        <p:spPr>
          <a:xfrm>
            <a:off x="7984066" y="1628683"/>
            <a:ext cx="154918" cy="496679"/>
          </a:xfrm>
          <a:custGeom>
            <a:avLst/>
            <a:gdLst>
              <a:gd name="connsiteX0" fmla="*/ 154918 w 154918"/>
              <a:gd name="connsiteY0" fmla="*/ 43598 h 496679"/>
              <a:gd name="connsiteX1" fmla="*/ 6637 w 154918"/>
              <a:gd name="connsiteY1" fmla="*/ 43598 h 496679"/>
              <a:gd name="connsiteX2" fmla="*/ 39588 w 154918"/>
              <a:gd name="connsiteY2" fmla="*/ 496679 h 49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918" h="496679">
                <a:moveTo>
                  <a:pt x="154918" y="43598"/>
                </a:moveTo>
                <a:cubicBezTo>
                  <a:pt x="90388" y="5841"/>
                  <a:pt x="25859" y="-31916"/>
                  <a:pt x="6637" y="43598"/>
                </a:cubicBezTo>
                <a:cubicBezTo>
                  <a:pt x="-12585" y="119112"/>
                  <a:pt x="13501" y="307895"/>
                  <a:pt x="39588" y="496679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Freeform 14"/>
          <p:cNvSpPr/>
          <p:nvPr/>
        </p:nvSpPr>
        <p:spPr>
          <a:xfrm>
            <a:off x="7076303" y="1338840"/>
            <a:ext cx="214183" cy="737095"/>
          </a:xfrm>
          <a:custGeom>
            <a:avLst/>
            <a:gdLst>
              <a:gd name="connsiteX0" fmla="*/ 214183 w 214183"/>
              <a:gd name="connsiteY0" fmla="*/ 53355 h 737095"/>
              <a:gd name="connsiteX1" fmla="*/ 57665 w 214183"/>
              <a:gd name="connsiteY1" fmla="*/ 69830 h 737095"/>
              <a:gd name="connsiteX2" fmla="*/ 0 w 214183"/>
              <a:gd name="connsiteY2" fmla="*/ 737095 h 73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183" h="737095">
                <a:moveTo>
                  <a:pt x="214183" y="53355"/>
                </a:moveTo>
                <a:cubicBezTo>
                  <a:pt x="153772" y="4614"/>
                  <a:pt x="93362" y="-44127"/>
                  <a:pt x="57665" y="69830"/>
                </a:cubicBezTo>
                <a:cubicBezTo>
                  <a:pt x="21968" y="183787"/>
                  <a:pt x="10984" y="460441"/>
                  <a:pt x="0" y="737095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reeform 15"/>
          <p:cNvSpPr/>
          <p:nvPr/>
        </p:nvSpPr>
        <p:spPr>
          <a:xfrm>
            <a:off x="5754014" y="1060546"/>
            <a:ext cx="482029" cy="998913"/>
          </a:xfrm>
          <a:custGeom>
            <a:avLst/>
            <a:gdLst>
              <a:gd name="connsiteX0" fmla="*/ 482029 w 482029"/>
              <a:gd name="connsiteY0" fmla="*/ 76276 h 998913"/>
              <a:gd name="connsiteX1" fmla="*/ 53662 w 482029"/>
              <a:gd name="connsiteY1" fmla="*/ 92751 h 998913"/>
              <a:gd name="connsiteX2" fmla="*/ 20710 w 482029"/>
              <a:gd name="connsiteY2" fmla="*/ 998913 h 99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029" h="998913">
                <a:moveTo>
                  <a:pt x="482029" y="76276"/>
                </a:moveTo>
                <a:cubicBezTo>
                  <a:pt x="306288" y="7627"/>
                  <a:pt x="130548" y="-61022"/>
                  <a:pt x="53662" y="92751"/>
                </a:cubicBezTo>
                <a:cubicBezTo>
                  <a:pt x="-23224" y="246524"/>
                  <a:pt x="-1257" y="622718"/>
                  <a:pt x="20710" y="998913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reeform 8"/>
          <p:cNvSpPr/>
          <p:nvPr/>
        </p:nvSpPr>
        <p:spPr>
          <a:xfrm>
            <a:off x="7227277" y="2294792"/>
            <a:ext cx="2347359" cy="1204546"/>
          </a:xfrm>
          <a:custGeom>
            <a:avLst/>
            <a:gdLst>
              <a:gd name="connsiteX0" fmla="*/ 0 w 2347359"/>
              <a:gd name="connsiteY0" fmla="*/ 1204546 h 1204546"/>
              <a:gd name="connsiteX1" fmla="*/ 2286000 w 2347359"/>
              <a:gd name="connsiteY1" fmla="*/ 237393 h 1204546"/>
              <a:gd name="connsiteX2" fmla="*/ 1468315 w 2347359"/>
              <a:gd name="connsiteY2" fmla="*/ 0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359" h="1204546">
                <a:moveTo>
                  <a:pt x="0" y="1204546"/>
                </a:moveTo>
                <a:cubicBezTo>
                  <a:pt x="1020640" y="821348"/>
                  <a:pt x="2041281" y="438151"/>
                  <a:pt x="2286000" y="237393"/>
                </a:cubicBezTo>
                <a:cubicBezTo>
                  <a:pt x="2530719" y="36635"/>
                  <a:pt x="1999517" y="18317"/>
                  <a:pt x="1468315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F75D6E6E-4D45-4616-A166-BCEDD450A350}"/>
              </a:ext>
            </a:extLst>
          </p:cNvPr>
          <p:cNvSpPr/>
          <p:nvPr/>
        </p:nvSpPr>
        <p:spPr>
          <a:xfrm rot="21269342" flipH="1" flipV="1">
            <a:off x="7692329" y="2488034"/>
            <a:ext cx="154918" cy="496679"/>
          </a:xfrm>
          <a:custGeom>
            <a:avLst/>
            <a:gdLst>
              <a:gd name="connsiteX0" fmla="*/ 154918 w 154918"/>
              <a:gd name="connsiteY0" fmla="*/ 43598 h 496679"/>
              <a:gd name="connsiteX1" fmla="*/ 6637 w 154918"/>
              <a:gd name="connsiteY1" fmla="*/ 43598 h 496679"/>
              <a:gd name="connsiteX2" fmla="*/ 39588 w 154918"/>
              <a:gd name="connsiteY2" fmla="*/ 496679 h 49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918" h="496679">
                <a:moveTo>
                  <a:pt x="154918" y="43598"/>
                </a:moveTo>
                <a:cubicBezTo>
                  <a:pt x="90388" y="5841"/>
                  <a:pt x="25859" y="-31916"/>
                  <a:pt x="6637" y="43598"/>
                </a:cubicBezTo>
                <a:cubicBezTo>
                  <a:pt x="-12585" y="119112"/>
                  <a:pt x="13501" y="307895"/>
                  <a:pt x="39588" y="496679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D17244-E6DB-4813-B705-4FFAFD975B64}"/>
              </a:ext>
            </a:extLst>
          </p:cNvPr>
          <p:cNvSpPr txBox="1"/>
          <p:nvPr/>
        </p:nvSpPr>
        <p:spPr>
          <a:xfrm>
            <a:off x="6007267" y="2704329"/>
            <a:ext cx="18245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Not a good display-field </a:t>
            </a:r>
          </a:p>
          <a:p>
            <a:r>
              <a:rPr lang="en-CA" sz="1050" dirty="0"/>
              <a:t>… is "2" rock or jazz?</a:t>
            </a:r>
          </a:p>
        </p:txBody>
      </p:sp>
    </p:spTree>
    <p:extLst>
      <p:ext uri="{BB962C8B-B14F-4D97-AF65-F5344CB8AC3E}">
        <p14:creationId xmlns:p14="http://schemas.microsoft.com/office/powerpoint/2010/main" val="191675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14" grpId="0" animBg="1"/>
      <p:bldP spid="15" grpId="0" animBg="1"/>
      <p:bldP spid="16" grpId="0" animBg="1"/>
      <p:bldP spid="12" grpId="0" animBg="1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</a:t>
            </a:r>
            <a:r>
              <a:rPr lang="en-CA" i="1" dirty="0"/>
              <a:t>post-back</a:t>
            </a:r>
            <a:r>
              <a:rPr lang="en-CA" dirty="0"/>
              <a:t> Create Action</a:t>
            </a:r>
            <a:br>
              <a:rPr lang="en-CA" dirty="0"/>
            </a:br>
            <a:r>
              <a:rPr lang="en-CA" sz="2700" dirty="0"/>
              <a:t>- similar for Edit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642550" y="1730675"/>
            <a:ext cx="1154944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HttpPost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ValidateAntiForgeryToken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Create([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Bind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AlbumId,GenreId,ArtistId,Title,Price,AlbumArtUrl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album)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(album);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ArtistId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context.Artist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ArtistId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album.ArtistId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GenreId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context.Genre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GenreId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GenreId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album.GenreId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View(album);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311611" y="1546009"/>
            <a:ext cx="5198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Responds only to an HTTP POST request for action Create</a:t>
            </a:r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1820563" y="1699898"/>
            <a:ext cx="1491048" cy="170091"/>
          </a:xfrm>
          <a:prstGeom prst="straightConnector1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4802659" y="1750857"/>
            <a:ext cx="5921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Checks for a one-time anti-forgery/anti-replay token on the page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3311611" y="1904746"/>
            <a:ext cx="1491048" cy="170091"/>
          </a:xfrm>
          <a:prstGeom prst="straightConnector1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/>
          <p:cNvSpPr txBox="1"/>
          <p:nvPr/>
        </p:nvSpPr>
        <p:spPr>
          <a:xfrm>
            <a:off x="4802659" y="2449864"/>
            <a:ext cx="7241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May invoke an asynchronous background task, which returns a continuation task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3212757" y="2446640"/>
            <a:ext cx="1589902" cy="157113"/>
          </a:xfrm>
          <a:prstGeom prst="straightConnector1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4897393" y="2757641"/>
            <a:ext cx="571294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If the data passes the model's validation criteria, then…</a:t>
            </a:r>
          </a:p>
          <a:p>
            <a:r>
              <a:rPr lang="en-CA" sz="700" dirty="0"/>
              <a:t> </a:t>
            </a:r>
            <a:endParaRPr lang="en-CA" sz="1400" dirty="0"/>
          </a:p>
          <a:p>
            <a:pPr marL="285750" indent="-285750">
              <a:buFontTx/>
              <a:buChar char="-"/>
            </a:pPr>
            <a:r>
              <a:rPr lang="en-CA" sz="1400" dirty="0"/>
              <a:t>Queue it to be added to the database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Then commit/implement the add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Return to the Index page, which lists all records in the table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476368" y="2757641"/>
            <a:ext cx="1421025" cy="158554"/>
          </a:xfrm>
          <a:prstGeom prst="straightConnector1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/>
          <p:cNvSpPr txBox="1"/>
          <p:nvPr/>
        </p:nvSpPr>
        <p:spPr>
          <a:xfrm>
            <a:off x="3083011" y="4751886"/>
            <a:ext cx="60259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If the model failed model validation: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Set up the collections again for the drop-downs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Return to the view</a:t>
            </a:r>
          </a:p>
          <a:p>
            <a:pPr marL="742950" lvl="1" indent="-285750">
              <a:buFontTx/>
              <a:buChar char="-"/>
            </a:pPr>
            <a:r>
              <a:rPr lang="en-CA" sz="1400" dirty="0"/>
              <a:t>…but this time, provide a model with the user's input and error messages, so they can correct it.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68284" y="4512143"/>
            <a:ext cx="3223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Pre-select the entries selected by the user</a:t>
            </a:r>
          </a:p>
          <a:p>
            <a:r>
              <a:rPr lang="en-CA" sz="1100" dirty="0"/>
              <a:t>- This isn't totally necessary: Razor will set it when it pushes the model's value into the control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378892" y="4292476"/>
            <a:ext cx="176169" cy="249428"/>
          </a:xfrm>
          <a:prstGeom prst="straightConnector1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Left Brace 8"/>
          <p:cNvSpPr/>
          <p:nvPr/>
        </p:nvSpPr>
        <p:spPr>
          <a:xfrm>
            <a:off x="828966" y="3954162"/>
            <a:ext cx="216067" cy="557981"/>
          </a:xfrm>
          <a:prstGeom prst="leftBrace">
            <a:avLst>
              <a:gd name="adj1" fmla="val 43419"/>
              <a:gd name="adj2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EA6D6309-3FA0-4800-8185-046FABE480B4}"/>
              </a:ext>
            </a:extLst>
          </p:cNvPr>
          <p:cNvSpPr/>
          <p:nvPr/>
        </p:nvSpPr>
        <p:spPr>
          <a:xfrm>
            <a:off x="1242623" y="3152500"/>
            <a:ext cx="216067" cy="557981"/>
          </a:xfrm>
          <a:prstGeom prst="leftBrace">
            <a:avLst>
              <a:gd name="adj1" fmla="val 43419"/>
              <a:gd name="adj2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C24752-FDB9-4000-8A14-58E468A7708A}"/>
              </a:ext>
            </a:extLst>
          </p:cNvPr>
          <p:cNvSpPr txBox="1"/>
          <p:nvPr/>
        </p:nvSpPr>
        <p:spPr>
          <a:xfrm>
            <a:off x="698004" y="3216046"/>
            <a:ext cx="694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/>
              <a:t>Happy path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54EF02-DE63-44B5-94A6-5D57430DB4D5}"/>
              </a:ext>
            </a:extLst>
          </p:cNvPr>
          <p:cNvSpPr txBox="1"/>
          <p:nvPr/>
        </p:nvSpPr>
        <p:spPr>
          <a:xfrm>
            <a:off x="393205" y="4026814"/>
            <a:ext cx="4937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/>
              <a:t>Sad path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F53B669-1C08-4C75-A412-9A8973850843}"/>
              </a:ext>
            </a:extLst>
          </p:cNvPr>
          <p:cNvSpPr/>
          <p:nvPr/>
        </p:nvSpPr>
        <p:spPr>
          <a:xfrm>
            <a:off x="390315" y="4434841"/>
            <a:ext cx="2636349" cy="557784"/>
          </a:xfrm>
          <a:custGeom>
            <a:avLst/>
            <a:gdLst>
              <a:gd name="connsiteX0" fmla="*/ 140037 w 2572341"/>
              <a:gd name="connsiteY0" fmla="*/ 0 h 777553"/>
              <a:gd name="connsiteX1" fmla="*/ 268053 w 2572341"/>
              <a:gd name="connsiteY1" fmla="*/ 731520 h 777553"/>
              <a:gd name="connsiteX2" fmla="*/ 2572341 w 2572341"/>
              <a:gd name="connsiteY2" fmla="*/ 640080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2341" h="777553">
                <a:moveTo>
                  <a:pt x="140037" y="0"/>
                </a:moveTo>
                <a:cubicBezTo>
                  <a:pt x="1353" y="312420"/>
                  <a:pt x="-137331" y="624840"/>
                  <a:pt x="268053" y="731520"/>
                </a:cubicBezTo>
                <a:cubicBezTo>
                  <a:pt x="673437" y="838200"/>
                  <a:pt x="1622889" y="739140"/>
                  <a:pt x="2572341" y="64008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8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0" grpId="0"/>
      <p:bldP spid="10" grpId="1"/>
      <p:bldP spid="12" grpId="0"/>
      <p:bldP spid="12" grpId="1"/>
      <p:bldP spid="16" grpId="0"/>
      <p:bldP spid="16" grpId="1"/>
      <p:bldP spid="21" grpId="0"/>
      <p:bldP spid="2" grpId="0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11582400" cy="4655860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Create([</a:t>
            </a:r>
            <a:r>
              <a:rPr lang="en-CA" sz="2000" dirty="0">
                <a:solidFill>
                  <a:srgbClr val="2B91AF"/>
                </a:solidFill>
                <a:latin typeface="Consolas" panose="020B0609020204030204" pitchFamily="49" charset="0"/>
              </a:rPr>
              <a:t>Bind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AlbumId,AlbumArtUrl,ArtistId,GenreId,Price,Title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)] </a:t>
            </a:r>
            <a:r>
              <a:rPr lang="en-CA" sz="20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album)</a:t>
            </a:r>
            <a:r>
              <a:rPr lang="en-CA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dirty="0"/>
              <a:t>[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Bind</a:t>
            </a:r>
            <a:r>
              <a:rPr lang="en-CA" dirty="0"/>
              <a:t>(…)]</a:t>
            </a:r>
          </a:p>
          <a:p>
            <a:pPr lvl="1"/>
            <a:r>
              <a:rPr lang="en-CA" dirty="0"/>
              <a:t>Only look for the listed variable names in the flow from the browser</a:t>
            </a:r>
          </a:p>
          <a:p>
            <a:pPr lvl="2"/>
            <a:r>
              <a:rPr lang="en-CA" dirty="0"/>
              <a:t>…so nasties don't inject things we're not expecting into the Album object</a:t>
            </a:r>
          </a:p>
          <a:p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Album</a:t>
            </a:r>
            <a:r>
              <a:rPr lang="en-CA" dirty="0"/>
              <a:t> </a:t>
            </a:r>
            <a:r>
              <a:rPr lang="en-CA" dirty="0" err="1"/>
              <a:t>album</a:t>
            </a:r>
            <a:endParaRPr lang="en-CA" dirty="0"/>
          </a:p>
          <a:p>
            <a:pPr lvl="1"/>
            <a:r>
              <a:rPr lang="en-CA" dirty="0"/>
              <a:t>Since "album" is a complex object of the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Album</a:t>
            </a:r>
            <a:r>
              <a:rPr lang="en-CA" dirty="0"/>
              <a:t> class:</a:t>
            </a:r>
          </a:p>
          <a:p>
            <a:pPr lvl="2"/>
            <a:r>
              <a:rPr lang="en-CA" dirty="0"/>
              <a:t>"Binder" will discover its properties</a:t>
            </a:r>
          </a:p>
          <a:p>
            <a:pPr lvl="3"/>
            <a:r>
              <a:rPr lang="en-CA" dirty="0"/>
              <a:t>…and map like-named fields in the browser flow to them</a:t>
            </a:r>
          </a:p>
          <a:p>
            <a:pPr lvl="3"/>
            <a:endParaRPr lang="en-CA" dirty="0"/>
          </a:p>
          <a:p>
            <a:r>
              <a:rPr lang="en-CA" dirty="0"/>
              <a:t>You can have multiple parameters to an action</a:t>
            </a:r>
          </a:p>
          <a:p>
            <a:pPr lvl="1"/>
            <a:r>
              <a:rPr lang="en-CA" dirty="0"/>
              <a:t>Including primitives like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Int32</a:t>
            </a:r>
            <a:r>
              <a:rPr lang="en-CA" dirty="0"/>
              <a:t> and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Boolean</a:t>
            </a:r>
          </a:p>
          <a:p>
            <a:pPr lvl="2"/>
            <a:r>
              <a:rPr lang="en-CA" dirty="0"/>
              <a:t>If an incoming (string) field can't be converted to the expected </a:t>
            </a:r>
            <a:r>
              <a:rPr lang="en-CA" i="1" dirty="0"/>
              <a:t>primitive</a:t>
            </a:r>
            <a:r>
              <a:rPr lang="en-CA" dirty="0"/>
              <a:t> datatype…</a:t>
            </a:r>
          </a:p>
          <a:p>
            <a:pPr lvl="3"/>
            <a:r>
              <a:rPr lang="en-CA" dirty="0"/>
              <a:t>…you die a horrible death</a:t>
            </a:r>
            <a:endParaRPr lang="en-CA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CA" dirty="0"/>
              <a:t>Binder will </a:t>
            </a:r>
            <a:r>
              <a:rPr lang="en-CA"/>
              <a:t>map parameters </a:t>
            </a:r>
            <a:r>
              <a:rPr lang="en-CA" u="sng" dirty="0"/>
              <a:t>by name</a:t>
            </a:r>
            <a:r>
              <a:rPr lang="en-CA" dirty="0"/>
              <a:t> to fields in the flow from the browser</a:t>
            </a:r>
          </a:p>
          <a:p>
            <a:pPr lvl="2"/>
            <a:r>
              <a:rPr lang="en-CA" dirty="0"/>
              <a:t>Missing fields are null </a:t>
            </a:r>
            <a:r>
              <a:rPr lang="en-CA" dirty="0">
                <a:sym typeface="Wingdings" panose="05000000000000000000" pitchFamily="2" charset="2"/>
              </a:rPr>
              <a:t> that's why primitive parameters need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Int32?</a:t>
            </a:r>
            <a:r>
              <a:rPr lang="en-CA" dirty="0"/>
              <a:t> or default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parameters to the post-back action</a:t>
            </a:r>
          </a:p>
        </p:txBody>
      </p:sp>
    </p:spTree>
    <p:extLst>
      <p:ext uri="{BB962C8B-B14F-4D97-AF65-F5344CB8AC3E}">
        <p14:creationId xmlns:p14="http://schemas.microsoft.com/office/powerpoint/2010/main" val="24742133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 2.0 has SSL encryption turned on by default</a:t>
            </a:r>
          </a:p>
          <a:p>
            <a:pPr lvl="1"/>
            <a:r>
              <a:rPr lang="en-US" dirty="0"/>
              <a:t>It's a Snowden thing</a:t>
            </a:r>
          </a:p>
          <a:p>
            <a:r>
              <a:rPr lang="en-US" dirty="0"/>
              <a:t>The problem is that Visual Studio generates an encryption certificate itself</a:t>
            </a:r>
          </a:p>
          <a:p>
            <a:pPr lvl="1"/>
            <a:r>
              <a:rPr lang="en-US" dirty="0"/>
              <a:t>Without registering with an recognized authority like VeriSign</a:t>
            </a:r>
          </a:p>
          <a:p>
            <a:r>
              <a:rPr lang="en-US" dirty="0"/>
              <a:t>Browsers will warn uses that this is a risk</a:t>
            </a:r>
          </a:p>
          <a:p>
            <a:pPr lvl="1"/>
            <a:r>
              <a:rPr lang="en-US" dirty="0"/>
              <a:t>And a few will refuse to load such web site (not IE)</a:t>
            </a:r>
          </a:p>
          <a:p>
            <a:endParaRPr lang="en-US" dirty="0"/>
          </a:p>
          <a:p>
            <a:r>
              <a:rPr lang="en-US" dirty="0"/>
              <a:t>You can turn HTTPS off during development 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Warnings</a:t>
            </a:r>
          </a:p>
        </p:txBody>
      </p:sp>
    </p:spTree>
    <p:extLst>
      <p:ext uri="{BB962C8B-B14F-4D97-AF65-F5344CB8AC3E}">
        <p14:creationId xmlns:p14="http://schemas.microsoft.com/office/powerpoint/2010/main" val="15439545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813" y="-8886"/>
            <a:ext cx="9108374" cy="6892142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5664530" y="3206338"/>
            <a:ext cx="1353166" cy="1852550"/>
          </a:xfrm>
          <a:custGeom>
            <a:avLst/>
            <a:gdLst>
              <a:gd name="connsiteX0" fmla="*/ 843148 w 1353166"/>
              <a:gd name="connsiteY0" fmla="*/ 1852550 h 1852550"/>
              <a:gd name="connsiteX1" fmla="*/ 1318161 w 1353166"/>
              <a:gd name="connsiteY1" fmla="*/ 653143 h 1852550"/>
              <a:gd name="connsiteX2" fmla="*/ 0 w 1353166"/>
              <a:gd name="connsiteY2" fmla="*/ 0 h 18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3166" h="1852550">
                <a:moveTo>
                  <a:pt x="843148" y="1852550"/>
                </a:moveTo>
                <a:cubicBezTo>
                  <a:pt x="1150917" y="1407225"/>
                  <a:pt x="1458686" y="961901"/>
                  <a:pt x="1318161" y="653143"/>
                </a:cubicBezTo>
                <a:cubicBezTo>
                  <a:pt x="1177636" y="344385"/>
                  <a:pt x="588818" y="172192"/>
                  <a:pt x="0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32613" y="5415148"/>
            <a:ext cx="2208500" cy="273133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69262" y="536704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65567" y="3862219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  <p:sp>
        <p:nvSpPr>
          <p:cNvPr id="9" name="Freeform 8"/>
          <p:cNvSpPr/>
          <p:nvPr/>
        </p:nvSpPr>
        <p:spPr>
          <a:xfrm>
            <a:off x="3146961" y="1947553"/>
            <a:ext cx="5284520" cy="1104405"/>
          </a:xfrm>
          <a:custGeom>
            <a:avLst/>
            <a:gdLst>
              <a:gd name="connsiteX0" fmla="*/ 5284520 w 5284520"/>
              <a:gd name="connsiteY0" fmla="*/ 1104405 h 1104405"/>
              <a:gd name="connsiteX1" fmla="*/ 4132613 w 5284520"/>
              <a:gd name="connsiteY1" fmla="*/ 451263 h 1104405"/>
              <a:gd name="connsiteX2" fmla="*/ 4275117 w 5284520"/>
              <a:gd name="connsiteY2" fmla="*/ 736270 h 1104405"/>
              <a:gd name="connsiteX3" fmla="*/ 2755075 w 5284520"/>
              <a:gd name="connsiteY3" fmla="*/ 415637 h 1104405"/>
              <a:gd name="connsiteX4" fmla="*/ 2790701 w 5284520"/>
              <a:gd name="connsiteY4" fmla="*/ 415637 h 1104405"/>
              <a:gd name="connsiteX5" fmla="*/ 0 w 5284520"/>
              <a:gd name="connsiteY5" fmla="*/ 0 h 110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84520" h="1104405">
                <a:moveTo>
                  <a:pt x="5284520" y="1104405"/>
                </a:moveTo>
                <a:cubicBezTo>
                  <a:pt x="4792683" y="808512"/>
                  <a:pt x="4300847" y="512619"/>
                  <a:pt x="4132613" y="451263"/>
                </a:cubicBezTo>
                <a:cubicBezTo>
                  <a:pt x="3964379" y="389907"/>
                  <a:pt x="4504707" y="742208"/>
                  <a:pt x="4275117" y="736270"/>
                </a:cubicBezTo>
                <a:cubicBezTo>
                  <a:pt x="4045527" y="730332"/>
                  <a:pt x="2755075" y="415637"/>
                  <a:pt x="2755075" y="415637"/>
                </a:cubicBezTo>
                <a:cubicBezTo>
                  <a:pt x="2507672" y="362198"/>
                  <a:pt x="2790701" y="415637"/>
                  <a:pt x="2790701" y="415637"/>
                </a:cubicBezTo>
                <a:lnTo>
                  <a:pt x="0" y="0"/>
                </a:ln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0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Visual Studio doesn’t have ASP.NET web support</a:t>
            </a:r>
            <a:endParaRPr lang="en-CA" dirty="0"/>
          </a:p>
          <a:p>
            <a:pPr lvl="1"/>
            <a:r>
              <a:rPr lang="en-US" dirty="0"/>
              <a:t>On the menu, choose Tools </a:t>
            </a:r>
            <a:r>
              <a:rPr lang="en-US" dirty="0">
                <a:sym typeface="Wingdings" panose="05000000000000000000" pitchFamily="2" charset="2"/>
              </a:rPr>
              <a:t> Get Tools and Features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 would suggest, at a minimum: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Universal Windows Platform development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.NET desktop development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ASP.NET and web development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Data storage and processing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.NET Core cross-platform development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2017 setup</a:t>
            </a:r>
            <a:endParaRPr lang="en-CA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AC3E768-4460-4A65-8EF8-9EF1D11E354D}"/>
              </a:ext>
            </a:extLst>
          </p:cNvPr>
          <p:cNvSpPr/>
          <p:nvPr/>
        </p:nvSpPr>
        <p:spPr>
          <a:xfrm>
            <a:off x="7289073" y="3239589"/>
            <a:ext cx="278675" cy="635725"/>
          </a:xfrm>
          <a:prstGeom prst="rightBrace">
            <a:avLst>
              <a:gd name="adj1" fmla="val 42708"/>
              <a:gd name="adj2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2800F-E67E-4D23-92D6-8D5CA833EFE1}"/>
              </a:ext>
            </a:extLst>
          </p:cNvPr>
          <p:cNvSpPr txBox="1"/>
          <p:nvPr/>
        </p:nvSpPr>
        <p:spPr>
          <a:xfrm>
            <a:off x="7610615" y="3272562"/>
            <a:ext cx="4214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You should have these from Programming Concepts II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313EECB-1958-47D3-B668-FF1784046780}"/>
              </a:ext>
            </a:extLst>
          </p:cNvPr>
          <p:cNvSpPr/>
          <p:nvPr/>
        </p:nvSpPr>
        <p:spPr>
          <a:xfrm>
            <a:off x="7281676" y="3969037"/>
            <a:ext cx="273222" cy="1064602"/>
          </a:xfrm>
          <a:prstGeom prst="rightBrace">
            <a:avLst>
              <a:gd name="adj1" fmla="val 42708"/>
              <a:gd name="adj2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A77D07-4634-4B90-A9FE-6EB638809B82}"/>
              </a:ext>
            </a:extLst>
          </p:cNvPr>
          <p:cNvSpPr txBox="1"/>
          <p:nvPr/>
        </p:nvSpPr>
        <p:spPr>
          <a:xfrm>
            <a:off x="7594340" y="4206197"/>
            <a:ext cx="4214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These are required for ASP.NET Core</a:t>
            </a:r>
          </a:p>
        </p:txBody>
      </p:sp>
    </p:spTree>
    <p:extLst>
      <p:ext uri="{BB962C8B-B14F-4D97-AF65-F5344CB8AC3E}">
        <p14:creationId xmlns:p14="http://schemas.microsoft.com/office/powerpoint/2010/main" val="137489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Active Server Pages (ASP)</a:t>
            </a:r>
          </a:p>
          <a:p>
            <a:pPr lvl="1"/>
            <a:r>
              <a:rPr lang="en-CA" dirty="0"/>
              <a:t>Microsoft's dynamic web pages</a:t>
            </a:r>
          </a:p>
          <a:p>
            <a:pPr lvl="1"/>
            <a:r>
              <a:rPr lang="en-CA" dirty="0"/>
              <a:t>Pages populated using data from a database</a:t>
            </a:r>
          </a:p>
          <a:p>
            <a:pPr lvl="1"/>
            <a:r>
              <a:rPr lang="en-CA" dirty="0"/>
              <a:t>Around since late 90's</a:t>
            </a:r>
          </a:p>
          <a:p>
            <a:pPr lvl="2"/>
            <a:r>
              <a:rPr lang="en-CA" dirty="0"/>
              <a:t>Originally script-inside-HTML (VB, C++, J++)</a:t>
            </a:r>
          </a:p>
          <a:p>
            <a:r>
              <a:rPr lang="en-CA" dirty="0"/>
              <a:t>.NET 2003 </a:t>
            </a:r>
            <a:r>
              <a:rPr lang="en-CA" dirty="0">
                <a:sym typeface="Wingdings" panose="05000000000000000000" pitchFamily="2" charset="2"/>
              </a:rPr>
              <a:t> "web forms"</a:t>
            </a:r>
            <a:endParaRPr lang="en-CA" dirty="0"/>
          </a:p>
          <a:p>
            <a:pPr lvl="1"/>
            <a:r>
              <a:rPr lang="en-CA" dirty="0"/>
              <a:t>GUI drag-and-drop design, like Windows forms</a:t>
            </a:r>
          </a:p>
          <a:p>
            <a:pPr lvl="1"/>
            <a:r>
              <a:rPr lang="en-CA" dirty="0"/>
              <a:t>Controls: GridView, DetailsView, Master Page</a:t>
            </a:r>
          </a:p>
          <a:p>
            <a:pPr lvl="2"/>
            <a:r>
              <a:rPr lang="en-CA" dirty="0"/>
              <a:t>Rendered to XHTML</a:t>
            </a:r>
          </a:p>
          <a:p>
            <a:pPr lvl="1"/>
            <a:r>
              <a:rPr lang="en-CA" dirty="0"/>
              <a:t>Code was in a separate file</a:t>
            </a:r>
          </a:p>
          <a:p>
            <a:pPr lvl="2"/>
            <a:r>
              <a:rPr lang="en-CA" dirty="0"/>
              <a:t>__</a:t>
            </a:r>
            <a:r>
              <a:rPr lang="en-CA" dirty="0" err="1"/>
              <a:t>ViewState</a:t>
            </a:r>
            <a:r>
              <a:rPr lang="en-CA" dirty="0"/>
              <a:t> – hidden on web page: server's crib-sheet</a:t>
            </a:r>
          </a:p>
          <a:p>
            <a:pPr lvl="3"/>
            <a:r>
              <a:rPr lang="en-CA" dirty="0"/>
              <a:t>… could be quite huge … an impact on large sites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ASP.NET Web Forms</a:t>
            </a:r>
          </a:p>
        </p:txBody>
      </p:sp>
    </p:spTree>
    <p:extLst>
      <p:ext uri="{BB962C8B-B14F-4D97-AF65-F5344CB8AC3E}">
        <p14:creationId xmlns:p14="http://schemas.microsoft.com/office/powerpoint/2010/main" val="396186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/>
              <a:t>MVC first released 2008</a:t>
            </a:r>
          </a:p>
          <a:p>
            <a:r>
              <a:rPr lang="en-CA"/>
              <a:t>Model-View-Controller</a:t>
            </a:r>
          </a:p>
          <a:p>
            <a:r>
              <a:rPr lang="en-CA"/>
              <a:t>Controller (code)</a:t>
            </a:r>
          </a:p>
          <a:p>
            <a:pPr lvl="1"/>
            <a:r>
              <a:rPr lang="en-CA"/>
              <a:t>Reads data through a model (class file)</a:t>
            </a:r>
          </a:p>
          <a:p>
            <a:pPr lvl="1"/>
            <a:r>
              <a:rPr lang="en-CA"/>
              <a:t>Selects the appropriate view (web page)</a:t>
            </a:r>
          </a:p>
          <a:p>
            <a:pPr lvl="1"/>
            <a:r>
              <a:rPr lang="en-CA"/>
              <a:t>Passes data to the view in ViewData (aka ViewBag)</a:t>
            </a:r>
          </a:p>
          <a:p>
            <a:pPr lvl="2"/>
            <a:r>
              <a:rPr lang="en-CA"/>
              <a:t>Single fields or objects instantiated from models</a:t>
            </a:r>
          </a:p>
          <a:p>
            <a:pPr lvl="1"/>
            <a:r>
              <a:rPr lang="en-CA"/>
              <a:t>Receives &lt;form&gt; data via HTML POST</a:t>
            </a:r>
          </a:p>
          <a:p>
            <a:pPr lvl="2"/>
            <a:r>
              <a:rPr lang="en-CA"/>
              <a:t>Writes to database through a model</a:t>
            </a:r>
          </a:p>
          <a:p>
            <a:r>
              <a:rPr lang="en-CA"/>
              <a:t>Naming convention:</a:t>
            </a:r>
          </a:p>
          <a:p>
            <a:pPr lvl="1"/>
            <a:r>
              <a:rPr lang="en-CA"/>
              <a:t>Controller names always end with "Controller"</a:t>
            </a:r>
          </a:p>
          <a:p>
            <a:pPr lvl="2"/>
            <a:r>
              <a:rPr lang="en-CA"/>
              <a:t>But, when referring to them, drop the "Controller"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ASP.NET MVC</a:t>
            </a:r>
            <a:endParaRPr lang="en-CA" dirty="0"/>
          </a:p>
        </p:txBody>
      </p:sp>
      <p:sp>
        <p:nvSpPr>
          <p:cNvPr id="4" name="Isosceles Triangle 3"/>
          <p:cNvSpPr/>
          <p:nvPr/>
        </p:nvSpPr>
        <p:spPr>
          <a:xfrm>
            <a:off x="7924800" y="381000"/>
            <a:ext cx="1676400" cy="1371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7467600" y="17526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77400" y="17526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71281" y="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7179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Model</a:t>
            </a:r>
          </a:p>
          <a:p>
            <a:pPr lvl="1"/>
            <a:r>
              <a:rPr lang="en-CA" dirty="0"/>
              <a:t>A set of classes to describe data</a:t>
            </a:r>
          </a:p>
          <a:p>
            <a:pPr lvl="2"/>
            <a:r>
              <a:rPr lang="en-CA" dirty="0"/>
              <a:t>Like the Domain Class Model with relations</a:t>
            </a:r>
          </a:p>
          <a:p>
            <a:pPr lvl="2"/>
            <a:r>
              <a:rPr lang="en-CA" dirty="0"/>
              <a:t>Also known as Data Access Layer (DAL) classes</a:t>
            </a:r>
          </a:p>
          <a:p>
            <a:pPr lvl="1"/>
            <a:r>
              <a:rPr lang="en-CA" dirty="0"/>
              <a:t>Describes properties/relations, what data is valid &amp; how it's displayed</a:t>
            </a:r>
          </a:p>
          <a:p>
            <a:pPr lvl="2"/>
            <a:r>
              <a:rPr lang="en-CA" dirty="0"/>
              <a:t>Using validation code &amp; annotations in model</a:t>
            </a:r>
          </a:p>
          <a:p>
            <a:r>
              <a:rPr lang="en-CA" dirty="0"/>
              <a:t>View Model</a:t>
            </a:r>
          </a:p>
          <a:p>
            <a:pPr lvl="1"/>
            <a:r>
              <a:rPr lang="en-CA" dirty="0"/>
              <a:t>Used to convey objects that don't exactly match database tables</a:t>
            </a:r>
          </a:p>
          <a:p>
            <a:r>
              <a:rPr lang="en-CA" dirty="0"/>
              <a:t>We'll be using Entity Framework &amp; LINQ (more </a:t>
            </a:r>
            <a:r>
              <a:rPr lang="en-CA" dirty="0">
                <a:hlinkClick r:id="rId2"/>
              </a:rPr>
              <a:t>here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These generate SQL for us</a:t>
            </a:r>
          </a:p>
          <a:p>
            <a:pPr lvl="2"/>
            <a:r>
              <a:rPr lang="en-CA" dirty="0"/>
              <a:t>… and can apply SQL functionality to in-memory objects and collections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ASP.NET MVC</a:t>
            </a:r>
            <a:endParaRPr lang="en-CA" dirty="0"/>
          </a:p>
        </p:txBody>
      </p:sp>
      <p:sp>
        <p:nvSpPr>
          <p:cNvPr id="4" name="Isosceles Triangle 3"/>
          <p:cNvSpPr/>
          <p:nvPr/>
        </p:nvSpPr>
        <p:spPr>
          <a:xfrm>
            <a:off x="7924800" y="381000"/>
            <a:ext cx="1676400" cy="1371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7467600" y="17526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77400" y="17526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71281" y="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3881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View (web page)</a:t>
            </a:r>
          </a:p>
          <a:p>
            <a:pPr lvl="1"/>
            <a:r>
              <a:rPr lang="en-CA" dirty="0"/>
              <a:t>Describes how the page is displayed</a:t>
            </a:r>
          </a:p>
          <a:p>
            <a:pPr lvl="1"/>
            <a:r>
              <a:rPr lang="en-CA" dirty="0"/>
              <a:t>Each controller action (method) can have its own view</a:t>
            </a:r>
          </a:p>
          <a:p>
            <a:r>
              <a:rPr lang="en-CA" dirty="0"/>
              <a:t>Uses CSS3 and HTML5</a:t>
            </a:r>
          </a:p>
          <a:p>
            <a:r>
              <a:rPr lang="en-CA" dirty="0"/>
              <a:t>~/Views/_</a:t>
            </a:r>
            <a:r>
              <a:rPr lang="en-CA" dirty="0" err="1"/>
              <a:t>ViewStart.cshtml</a:t>
            </a:r>
            <a:endParaRPr lang="en-CA" dirty="0"/>
          </a:p>
          <a:p>
            <a:pPr lvl="1"/>
            <a:r>
              <a:rPr lang="en-CA" dirty="0"/>
              <a:t>Identifies default layout (aka master page) to be used</a:t>
            </a:r>
          </a:p>
          <a:p>
            <a:pPr lvl="2"/>
            <a:r>
              <a:rPr lang="en-CA" dirty="0"/>
              <a:t>A framework into which Individual views are inserted</a:t>
            </a:r>
          </a:p>
          <a:p>
            <a:r>
              <a:rPr lang="en-CA" dirty="0"/>
              <a:t>Razor engine merges data &amp; generates some HTML</a:t>
            </a:r>
          </a:p>
          <a:p>
            <a:pPr lvl="1"/>
            <a:r>
              <a:rPr lang="en-CA" dirty="0"/>
              <a:t>Saves you having to write repetitive complex HTML</a:t>
            </a:r>
          </a:p>
          <a:p>
            <a:pPr lvl="1"/>
            <a:r>
              <a:rPr lang="en-CA" dirty="0"/>
              <a:t>Example: &lt;a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</a:rPr>
              <a:t>asp-action</a:t>
            </a:r>
            <a:r>
              <a:rPr lang="en-CA" dirty="0"/>
              <a:t>=</a:t>
            </a:r>
            <a:r>
              <a:rPr lang="en-CA" dirty="0">
                <a:solidFill>
                  <a:schemeClr val="accent4">
                    <a:lumMod val="75000"/>
                  </a:schemeClr>
                </a:solidFill>
              </a:rPr>
              <a:t>“Index”</a:t>
            </a:r>
            <a:r>
              <a:rPr lang="en-CA" dirty="0"/>
              <a:t>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</a:rPr>
              <a:t>asp-controller</a:t>
            </a:r>
            <a:r>
              <a:rPr lang="en-CA" dirty="0">
                <a:solidFill>
                  <a:schemeClr val="accent4">
                    <a:lumMod val="75000"/>
                  </a:schemeClr>
                </a:solidFill>
              </a:rPr>
              <a:t>="Home</a:t>
            </a:r>
            <a:r>
              <a:rPr lang="en-CA" dirty="0"/>
              <a:t>”&gt;Home&lt;/a&gt;</a:t>
            </a:r>
          </a:p>
          <a:p>
            <a:pPr lvl="2"/>
            <a:r>
              <a:rPr lang="en-CA" dirty="0"/>
              <a:t>Calls the default (Index) action of the Home controller</a:t>
            </a:r>
          </a:p>
          <a:p>
            <a:pPr lvl="3"/>
            <a:r>
              <a:rPr lang="en-CA" dirty="0"/>
              <a:t>Which builds and returns the corresponding View as HTML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ASP.NET MVC</a:t>
            </a:r>
            <a:endParaRPr lang="en-CA" dirty="0"/>
          </a:p>
        </p:txBody>
      </p:sp>
      <p:sp>
        <p:nvSpPr>
          <p:cNvPr id="4" name="Isosceles Triangle 3"/>
          <p:cNvSpPr/>
          <p:nvPr/>
        </p:nvSpPr>
        <p:spPr>
          <a:xfrm>
            <a:off x="7924800" y="381000"/>
            <a:ext cx="1676400" cy="1371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7467600" y="17526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77400" y="17526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71281" y="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62905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headEnd type="none" w="med" len="med"/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00B0F0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00B0F0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04_MVC_LINQ</Template>
  <TotalTime>5779</TotalTime>
  <Words>3599</Words>
  <Application>Microsoft Office PowerPoint</Application>
  <PresentationFormat>Widescreen</PresentationFormat>
  <Paragraphs>536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Consolas</vt:lpstr>
      <vt:lpstr>Lucida Sans Unicode</vt:lpstr>
      <vt:lpstr>Verdana</vt:lpstr>
      <vt:lpstr>Wingdings</vt:lpstr>
      <vt:lpstr>Wingdings 2</vt:lpstr>
      <vt:lpstr>Wingdings 3</vt:lpstr>
      <vt:lpstr>Concourse</vt:lpstr>
      <vt:lpstr>1_Concourse</vt:lpstr>
      <vt:lpstr>2_Concourse</vt:lpstr>
      <vt:lpstr>Creating an MVC Web Site …using ASP.NET Core 2.1</vt:lpstr>
      <vt:lpstr>ASP.NET References</vt:lpstr>
      <vt:lpstr>.NET Core References</vt:lpstr>
      <vt:lpstr>Upgrade Visual Studio 2017 &amp; .Net Core</vt:lpstr>
      <vt:lpstr>Visual Studio 2017 setup</vt:lpstr>
      <vt:lpstr>ASP.NET Web Forms</vt:lpstr>
      <vt:lpstr>ASP.NET MVC</vt:lpstr>
      <vt:lpstr>ASP.NET MVC</vt:lpstr>
      <vt:lpstr>ASP.NET MVC</vt:lpstr>
      <vt:lpstr>Razor Engine</vt:lpstr>
      <vt:lpstr>Convention Over Configuration</vt:lpstr>
      <vt:lpstr>URLs specify controller &amp; action, not page http://site/controller/action/id - no action specified  Index assumed - no controller specified  Home assumed  meaning HomeController.cs </vt:lpstr>
      <vt:lpstr>Create a new Project using ASP.NET Core</vt:lpstr>
      <vt:lpstr>Web Application Model-View-Controller" - this provides the basic MVC structure</vt:lpstr>
      <vt:lpstr>… add security when you create the site …</vt:lpstr>
      <vt:lpstr>Structure of an MVC Project</vt:lpstr>
      <vt:lpstr>Code-First or Data-First Approach?</vt:lpstr>
      <vt:lpstr>Data-First Approach</vt:lpstr>
      <vt:lpstr>SQL Server Management Studio</vt:lpstr>
      <vt:lpstr>Create Database option 1  – attach an existing database .mdf file</vt:lpstr>
      <vt:lpstr>Create Database option 2  – create the database from an .sql script</vt:lpstr>
      <vt:lpstr>Create Database option 3  – manually type database &amp; tables</vt:lpstr>
      <vt:lpstr>Note … when changing a database schema - default won’t let you change table properties if it has data</vt:lpstr>
      <vt:lpstr>Open Database in Visual Studio (Server Explorer window)</vt:lpstr>
      <vt:lpstr>Generate the models</vt:lpstr>
      <vt:lpstr>Trick for Connection Strings</vt:lpstr>
      <vt:lpstr>Register the Context with Dependency Injection</vt:lpstr>
      <vt:lpstr>Centralise the connection string </vt:lpstr>
      <vt:lpstr>Register a Service to Configure Context in Startup.cs</vt:lpstr>
      <vt:lpstr>ASP.NET Core 2.1 Remove Connection String from Context</vt:lpstr>
      <vt:lpstr>Generated Context Class - used like a database connection</vt:lpstr>
      <vt:lpstr>Resulting class for Album table</vt:lpstr>
      <vt:lpstr>Generating a Controller &amp; Views</vt:lpstr>
      <vt:lpstr>Create a Controller for the Albums Model - decide how much to generate</vt:lpstr>
      <vt:lpstr>Provide the target class (table) and context if requested</vt:lpstr>
      <vt:lpstr>PowerPoint Presentation</vt:lpstr>
      <vt:lpstr>Asynchronous Actions in Controllers</vt:lpstr>
      <vt:lpstr>Controller Actions (cont'd)</vt:lpstr>
      <vt:lpstr>Controller Actions (cont'd)</vt:lpstr>
      <vt:lpstr>The setup Create action - similar for Edit</vt:lpstr>
      <vt:lpstr>The post-back Create Action - similar for Edit</vt:lpstr>
      <vt:lpstr>About parameters to the post-back action</vt:lpstr>
      <vt:lpstr>SSL Warnings</vt:lpstr>
      <vt:lpstr>PowerPoint Presentation</vt:lpstr>
    </vt:vector>
  </TitlesOfParts>
  <Company>Conestoga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Web Site …using ASP.NET Core 1.0</dc:title>
  <dc:creator>David Turton</dc:creator>
  <cp:lastModifiedBy>David and Susan Turton</cp:lastModifiedBy>
  <cp:revision>294</cp:revision>
  <dcterms:created xsi:type="dcterms:W3CDTF">2016-06-27T14:15:38Z</dcterms:created>
  <dcterms:modified xsi:type="dcterms:W3CDTF">2018-07-25T16:13:57Z</dcterms:modified>
</cp:coreProperties>
</file>