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73" r:id="rId11"/>
    <p:sldId id="266" r:id="rId12"/>
    <p:sldId id="267" r:id="rId13"/>
    <p:sldId id="268" r:id="rId14"/>
    <p:sldId id="269" r:id="rId15"/>
    <p:sldId id="274" r:id="rId16"/>
    <p:sldId id="275" r:id="rId17"/>
    <p:sldId id="270" r:id="rId18"/>
    <p:sldId id="271" r:id="rId19"/>
    <p:sldId id="272" r:id="rId20"/>
    <p:sldId id="25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42B621-76FE-4E61-AFC1-1A1D72F10C9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320154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2B621-76FE-4E61-AFC1-1A1D72F10C9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373987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2B621-76FE-4E61-AFC1-1A1D72F10C9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279725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2B621-76FE-4E61-AFC1-1A1D72F10C9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36978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2B621-76FE-4E61-AFC1-1A1D72F10C9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296333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42B621-76FE-4E61-AFC1-1A1D72F10C94}"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238674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42B621-76FE-4E61-AFC1-1A1D72F10C94}"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297060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42B621-76FE-4E61-AFC1-1A1D72F10C94}"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190415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B621-76FE-4E61-AFC1-1A1D72F10C94}"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36147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2B621-76FE-4E61-AFC1-1A1D72F10C94}"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237251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2B621-76FE-4E61-AFC1-1A1D72F10C94}"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2C5B4-598D-4EDD-9848-B5412AF82071}" type="slidenum">
              <a:rPr lang="en-US" smtClean="0"/>
              <a:t>‹#›</a:t>
            </a:fld>
            <a:endParaRPr lang="en-US"/>
          </a:p>
        </p:txBody>
      </p:sp>
    </p:spTree>
    <p:extLst>
      <p:ext uri="{BB962C8B-B14F-4D97-AF65-F5344CB8AC3E}">
        <p14:creationId xmlns:p14="http://schemas.microsoft.com/office/powerpoint/2010/main" val="194737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2B621-76FE-4E61-AFC1-1A1D72F10C94}" type="datetimeFigureOut">
              <a:rPr lang="en-US" smtClean="0"/>
              <a:t>9/10/2020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2C5B4-598D-4EDD-9848-B5412AF82071}" type="slidenum">
              <a:rPr lang="en-US" smtClean="0"/>
              <a:t>‹#›</a:t>
            </a:fld>
            <a:endParaRPr lang="en-US"/>
          </a:p>
        </p:txBody>
      </p:sp>
    </p:spTree>
    <p:extLst>
      <p:ext uri="{BB962C8B-B14F-4D97-AF65-F5344CB8AC3E}">
        <p14:creationId xmlns:p14="http://schemas.microsoft.com/office/powerpoint/2010/main" val="318217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thda.com/english/articles/40-regression-analysis/167-simple-linear-regression-in-r/#at_pco=smlre-1.0&amp;at_si=5f578d1365804b6b&amp;at_ab=per-2&amp;at_pos=2&amp;at_tot=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303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 Significance</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t-statistic and p-values</a:t>
            </a:r>
            <a:r>
              <a:rPr lang="en-US" dirty="0"/>
              <a:t>:</a:t>
            </a:r>
          </a:p>
          <a:p>
            <a:pPr algn="just"/>
            <a:r>
              <a:rPr lang="en-US" dirty="0"/>
              <a:t>For a given predictor, the t-statistic (and its associated p-value) tests whether or not there is a statistically significant relationship between a given predictor and the outcome variable, that is whether or not the beta coefficient of the predictor is significantly different from zero</a:t>
            </a:r>
            <a:r>
              <a:rPr lang="en-US" dirty="0" smtClean="0"/>
              <a:t>.</a:t>
            </a:r>
          </a:p>
          <a:p>
            <a:pPr algn="just"/>
            <a:endParaRPr lang="en-US" dirty="0"/>
          </a:p>
          <a:p>
            <a:pPr algn="just"/>
            <a:r>
              <a:rPr lang="en-US" dirty="0"/>
              <a:t>The statistical hypotheses are as follow:</a:t>
            </a:r>
          </a:p>
          <a:p>
            <a:pPr lvl="1" algn="just"/>
            <a:r>
              <a:rPr lang="en-US" dirty="0"/>
              <a:t>Null hypothesis (H0): the coefficients are equal to zero (i.e., no relationship between x and y)</a:t>
            </a:r>
          </a:p>
          <a:p>
            <a:pPr lvl="1" algn="just"/>
            <a:r>
              <a:rPr lang="en-US" dirty="0"/>
              <a:t>Alternative Hypothesis (Ha): the coefficients are not equal to zero (i.e., there is some relationship between x and y)</a:t>
            </a:r>
          </a:p>
          <a:p>
            <a:pPr algn="just"/>
            <a:endParaRPr lang="en-US" dirty="0" smtClean="0"/>
          </a:p>
          <a:p>
            <a:pPr algn="just"/>
            <a:endParaRPr lang="en-US" dirty="0"/>
          </a:p>
        </p:txBody>
      </p:sp>
    </p:spTree>
    <p:extLst>
      <p:ext uri="{BB962C8B-B14F-4D97-AF65-F5344CB8AC3E}">
        <p14:creationId xmlns:p14="http://schemas.microsoft.com/office/powerpoint/2010/main" val="3146593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 Significance</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a:t>t-statistic and p-values</a:t>
            </a:r>
            <a:r>
              <a:rPr lang="en-US" dirty="0"/>
              <a:t>:</a:t>
            </a:r>
          </a:p>
          <a:p>
            <a:pPr algn="just"/>
            <a:r>
              <a:rPr lang="en-US" dirty="0" smtClean="0"/>
              <a:t>The </a:t>
            </a:r>
            <a:r>
              <a:rPr lang="en-US" dirty="0"/>
              <a:t>t-statistic measures the number of standard deviations that b is away from 0. Thus a large t-statistic will produce a small p-value.</a:t>
            </a:r>
          </a:p>
          <a:p>
            <a:pPr algn="just"/>
            <a:endParaRPr lang="en-US" dirty="0" smtClean="0"/>
          </a:p>
          <a:p>
            <a:pPr algn="just"/>
            <a:r>
              <a:rPr lang="en-US" dirty="0" smtClean="0"/>
              <a:t>The </a:t>
            </a:r>
            <a:r>
              <a:rPr lang="en-US" dirty="0"/>
              <a:t>higher the t-statistic (and the lower the p-value), the more significant the predictor. </a:t>
            </a:r>
          </a:p>
          <a:p>
            <a:pPr algn="just"/>
            <a:endParaRPr lang="en-US" dirty="0" smtClean="0"/>
          </a:p>
          <a:p>
            <a:pPr algn="just"/>
            <a:r>
              <a:rPr lang="en-US" dirty="0" smtClean="0"/>
              <a:t>A </a:t>
            </a:r>
            <a:r>
              <a:rPr lang="en-US" dirty="0"/>
              <a:t>statistically significant coefficient indicates that there is an association between the predictor (x) and the outcome (y) variable.</a:t>
            </a:r>
          </a:p>
          <a:p>
            <a:pPr algn="just"/>
            <a:endParaRPr lang="en-US" dirty="0"/>
          </a:p>
        </p:txBody>
      </p:sp>
    </p:spTree>
    <p:extLst>
      <p:ext uri="{BB962C8B-B14F-4D97-AF65-F5344CB8AC3E}">
        <p14:creationId xmlns:p14="http://schemas.microsoft.com/office/powerpoint/2010/main" val="2599791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Coefficients Significance</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t>Standard errors and confidence intervals</a:t>
            </a:r>
            <a:r>
              <a:rPr lang="en-US" dirty="0"/>
              <a:t>:</a:t>
            </a:r>
          </a:p>
          <a:p>
            <a:pPr algn="just"/>
            <a:r>
              <a:rPr lang="en-US" dirty="0"/>
              <a:t>The standard error measures the variability/accuracy of the beta coefficients. It can be used to compute the confidence intervals of the coefficients</a:t>
            </a:r>
            <a:r>
              <a:rPr lang="en-US" dirty="0" smtClean="0"/>
              <a:t>.</a:t>
            </a:r>
          </a:p>
          <a:p>
            <a:pPr algn="just"/>
            <a:endParaRPr lang="en-US" dirty="0"/>
          </a:p>
          <a:p>
            <a:pPr algn="just"/>
            <a:r>
              <a:rPr lang="en-US" dirty="0"/>
              <a:t>For example, the 95% confidence interval for the coefficient b1 is defined as b1 +/- 2*SE(b1), where:</a:t>
            </a:r>
          </a:p>
          <a:p>
            <a:pPr lvl="1" algn="just"/>
            <a:r>
              <a:rPr lang="en-US" dirty="0"/>
              <a:t>the lower limits of b1 = b1 - 2*SE(b1) = 0.047 - 2*0.00269 = 0.042</a:t>
            </a:r>
          </a:p>
          <a:p>
            <a:pPr lvl="1" algn="just"/>
            <a:r>
              <a:rPr lang="en-US" dirty="0"/>
              <a:t>the upper limits of b1 = b1 + 2*SE(b1) = 0.047 + 2*0.00269 = </a:t>
            </a:r>
            <a:r>
              <a:rPr lang="en-US" dirty="0" smtClean="0"/>
              <a:t>0.052</a:t>
            </a:r>
          </a:p>
          <a:p>
            <a:pPr lvl="1" algn="just"/>
            <a:endParaRPr lang="en-US" dirty="0"/>
          </a:p>
          <a:p>
            <a:pPr algn="just"/>
            <a:r>
              <a:rPr lang="en-US" dirty="0"/>
              <a:t>That is, there is approximately a 95% chance that the interval [0.042, 0.052] will contain the true value of b1. Similarly the 95% confidence interval for b0 can be computed as b0 +/- 2*SE(b0).</a:t>
            </a:r>
          </a:p>
          <a:p>
            <a:pPr algn="just"/>
            <a:endParaRPr lang="en-US" dirty="0"/>
          </a:p>
        </p:txBody>
      </p:sp>
    </p:spTree>
    <p:extLst>
      <p:ext uri="{BB962C8B-B14F-4D97-AF65-F5344CB8AC3E}">
        <p14:creationId xmlns:p14="http://schemas.microsoft.com/office/powerpoint/2010/main" val="1989212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Accuracy</a:t>
            </a:r>
            <a:endParaRPr lang="en-US" dirty="0"/>
          </a:p>
        </p:txBody>
      </p:sp>
      <p:sp>
        <p:nvSpPr>
          <p:cNvPr id="3" name="Content Placeholder 2"/>
          <p:cNvSpPr>
            <a:spLocks noGrp="1"/>
          </p:cNvSpPr>
          <p:nvPr>
            <p:ph idx="1"/>
          </p:nvPr>
        </p:nvSpPr>
        <p:spPr/>
        <p:txBody>
          <a:bodyPr/>
          <a:lstStyle/>
          <a:p>
            <a:r>
              <a:rPr lang="en-US" dirty="0"/>
              <a:t>The Residual Standard Error (RSE).</a:t>
            </a:r>
          </a:p>
          <a:p>
            <a:r>
              <a:rPr lang="en-US" dirty="0"/>
              <a:t>The R-squared (R2)</a:t>
            </a:r>
          </a:p>
          <a:p>
            <a:r>
              <a:rPr lang="en-US" dirty="0"/>
              <a:t>F-statistic</a:t>
            </a:r>
          </a:p>
          <a:p>
            <a:endParaRPr lang="en-US" dirty="0"/>
          </a:p>
        </p:txBody>
      </p:sp>
    </p:spTree>
    <p:extLst>
      <p:ext uri="{BB962C8B-B14F-4D97-AF65-F5344CB8AC3E}">
        <p14:creationId xmlns:p14="http://schemas.microsoft.com/office/powerpoint/2010/main" val="885398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Residual standard error</a:t>
            </a:r>
            <a:r>
              <a:rPr lang="en-US" dirty="0"/>
              <a:t> (RSE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RSE (also known as the model sigma) is the residual variation, representing the average variation of the observations points around the fitted regression line. This is the standard deviation of residual errors.</a:t>
            </a:r>
          </a:p>
          <a:p>
            <a:pPr algn="just"/>
            <a:r>
              <a:rPr lang="en-US" dirty="0"/>
              <a:t>RSE provides an absolute measure of patterns in the data that can’t be explained by the model. When comparing two models, the model with the small RSE is a good indication that this model fits the best the data.</a:t>
            </a:r>
          </a:p>
          <a:p>
            <a:pPr marL="0" indent="0" algn="just">
              <a:buNone/>
            </a:pPr>
            <a:endParaRPr lang="en-US" dirty="0"/>
          </a:p>
        </p:txBody>
      </p:sp>
    </p:spTree>
    <p:extLst>
      <p:ext uri="{BB962C8B-B14F-4D97-AF65-F5344CB8AC3E}">
        <p14:creationId xmlns:p14="http://schemas.microsoft.com/office/powerpoint/2010/main" val="1523393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Residual standard error</a:t>
            </a:r>
            <a:r>
              <a:rPr lang="en-US" dirty="0"/>
              <a:t> (RSE</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Dividing </a:t>
            </a:r>
            <a:r>
              <a:rPr lang="en-US" dirty="0"/>
              <a:t>the RSE by the average value of the outcome variable will give you the prediction error rate, which should be as small as possible.</a:t>
            </a:r>
          </a:p>
          <a:p>
            <a:pPr algn="just"/>
            <a:r>
              <a:rPr lang="en-US" dirty="0"/>
              <a:t>In our example, RSE = 3.91, meaning that the observed sales values deviate from the true regression line by approximately 3.9 units in average.</a:t>
            </a:r>
          </a:p>
          <a:p>
            <a:pPr algn="just"/>
            <a:r>
              <a:rPr lang="en-US" dirty="0"/>
              <a:t>Whether or not an RSE of 3.9 units is an acceptable prediction error is subjective and depends on the problem context. However, we can calculate the percentage error. In our data set, the mean value of sales is 16.827, and so the percentage error is 3.9/16.827 = 23%.</a:t>
            </a:r>
          </a:p>
          <a:p>
            <a:pPr marL="0" indent="0" algn="just">
              <a:buNone/>
            </a:pPr>
            <a:endParaRPr lang="en-US" dirty="0"/>
          </a:p>
        </p:txBody>
      </p:sp>
    </p:spTree>
    <p:extLst>
      <p:ext uri="{BB962C8B-B14F-4D97-AF65-F5344CB8AC3E}">
        <p14:creationId xmlns:p14="http://schemas.microsoft.com/office/powerpoint/2010/main" val="1423264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R-squared and Adjusted </a:t>
            </a:r>
            <a:r>
              <a:rPr lang="en-US" b="1" dirty="0" smtClean="0"/>
              <a:t>R-squared</a:t>
            </a:r>
            <a:endParaRPr lang="en-US" dirty="0"/>
          </a:p>
        </p:txBody>
      </p:sp>
      <p:sp>
        <p:nvSpPr>
          <p:cNvPr id="3" name="Content Placeholder 2"/>
          <p:cNvSpPr>
            <a:spLocks noGrp="1"/>
          </p:cNvSpPr>
          <p:nvPr>
            <p:ph idx="1"/>
          </p:nvPr>
        </p:nvSpPr>
        <p:spPr/>
        <p:txBody>
          <a:bodyPr>
            <a:normAutofit/>
          </a:bodyPr>
          <a:lstStyle/>
          <a:p>
            <a:pPr algn="just"/>
            <a:r>
              <a:rPr lang="en-US" dirty="0"/>
              <a:t>The R-squared (R2) ranges from 0 to 1 and represents the proportion of information (i.e. variation) in the data that can be explained by the model. The adjusted R-squared adjusts for the degrees of freedom.</a:t>
            </a:r>
          </a:p>
          <a:p>
            <a:pPr algn="just"/>
            <a:r>
              <a:rPr lang="en-US" dirty="0"/>
              <a:t>The R2 measures, how well the model fits the data. For a simple linear regression, R2 is the square of the Pearson correlation coefficient</a:t>
            </a:r>
            <a:r>
              <a:rPr lang="en-US" dirty="0" smtClean="0"/>
              <a:t>.</a:t>
            </a:r>
            <a:endParaRPr lang="en-US" dirty="0"/>
          </a:p>
        </p:txBody>
      </p:sp>
    </p:spTree>
    <p:extLst>
      <p:ext uri="{BB962C8B-B14F-4D97-AF65-F5344CB8AC3E}">
        <p14:creationId xmlns:p14="http://schemas.microsoft.com/office/powerpoint/2010/main" val="2116013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R-squared and Adjusted </a:t>
            </a:r>
            <a:r>
              <a:rPr lang="en-US" b="1" dirty="0" smtClean="0"/>
              <a:t>R-squared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dirty="0"/>
              <a:t>high value of R2 is a good indication. </a:t>
            </a:r>
            <a:endParaRPr lang="en-US" dirty="0" smtClean="0"/>
          </a:p>
          <a:p>
            <a:pPr algn="just"/>
            <a:r>
              <a:rPr lang="en-US" dirty="0" smtClean="0"/>
              <a:t>However</a:t>
            </a:r>
            <a:r>
              <a:rPr lang="en-US" dirty="0"/>
              <a:t>, as the value of R2 tends to increase when more predictors are added in the model, such as in multiple linear regression model, you should mainly consider the adjusted R-squared, which is a penalized R2 for a higher number of predictors.</a:t>
            </a:r>
          </a:p>
          <a:p>
            <a:pPr lvl="1" algn="just"/>
            <a:r>
              <a:rPr lang="en-US" dirty="0"/>
              <a:t>An (adjusted) R2 that is close to 1 indicates that a large proportion of the variability in the outcome has been explained by the regression model.</a:t>
            </a:r>
          </a:p>
          <a:p>
            <a:pPr lvl="1" algn="just"/>
            <a:r>
              <a:rPr lang="en-US" dirty="0"/>
              <a:t>A number near 0 indicates that the regression model did not explain much of the variability in the outcome.</a:t>
            </a:r>
          </a:p>
        </p:txBody>
      </p:sp>
    </p:spTree>
    <p:extLst>
      <p:ext uri="{BB962C8B-B14F-4D97-AF65-F5344CB8AC3E}">
        <p14:creationId xmlns:p14="http://schemas.microsoft.com/office/powerpoint/2010/main" val="1907047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F-Statistic</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 F-statistic gives the overall significance of the model. It assess whether at least one predictor variable has a non-zero coefficient.</a:t>
            </a:r>
          </a:p>
          <a:p>
            <a:pPr algn="just"/>
            <a:r>
              <a:rPr lang="en-US" dirty="0"/>
              <a:t>In a simple linear regression, this test is not really interesting since it just duplicates the information in given by the t-test, available in the coefficient table. In fact, the F test is identical to the square of the t test: 312.1 = (17.67)^2. This is true in any model with 1 degree of freedom.</a:t>
            </a:r>
          </a:p>
          <a:p>
            <a:pPr algn="just"/>
            <a:r>
              <a:rPr lang="en-US" dirty="0"/>
              <a:t>The F-statistic becomes more important once we start using multiple predictors as in multiple linear regression.</a:t>
            </a:r>
          </a:p>
          <a:p>
            <a:pPr algn="just"/>
            <a:r>
              <a:rPr lang="en-US" dirty="0"/>
              <a:t>A large F-statistic will corresponds to a statistically significant p-value (p &lt; 0.05). In our example, the F-statistic equal 312.14 producing a p-value of 1.46e-42, which is highly significant.</a:t>
            </a:r>
          </a:p>
          <a:p>
            <a:pPr algn="just"/>
            <a:endParaRPr lang="en-US" dirty="0"/>
          </a:p>
        </p:txBody>
      </p:sp>
    </p:spTree>
    <p:extLst>
      <p:ext uri="{BB962C8B-B14F-4D97-AF65-F5344CB8AC3E}">
        <p14:creationId xmlns:p14="http://schemas.microsoft.com/office/powerpoint/2010/main" val="4011701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After computing a regression model, a first step is to check whether, at least, one predictor is significantly associated with outcome variables.</a:t>
            </a:r>
          </a:p>
          <a:p>
            <a:r>
              <a:rPr lang="en-US" dirty="0"/>
              <a:t>If one or more predictors are significant, the second step is to assess how well the model fits the data by inspecting the Residuals Standard Error (RSE), the R2 value and the F-statistics. These metrics give the overall quality of the model.</a:t>
            </a:r>
          </a:p>
          <a:p>
            <a:r>
              <a:rPr lang="en-US" dirty="0"/>
              <a:t>RSE: Closer to zero the better</a:t>
            </a:r>
          </a:p>
          <a:p>
            <a:r>
              <a:rPr lang="en-US" dirty="0"/>
              <a:t>R-Squared: Higher the better</a:t>
            </a:r>
          </a:p>
          <a:p>
            <a:r>
              <a:rPr lang="en-US" dirty="0"/>
              <a:t>F-statistic: Higher the better</a:t>
            </a:r>
          </a:p>
          <a:p>
            <a:endParaRPr lang="en-US" dirty="0"/>
          </a:p>
        </p:txBody>
      </p:sp>
    </p:spTree>
    <p:extLst>
      <p:ext uri="{BB962C8B-B14F-4D97-AF65-F5344CB8AC3E}">
        <p14:creationId xmlns:p14="http://schemas.microsoft.com/office/powerpoint/2010/main" val="207870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 Analysis?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Regression analysis</a:t>
            </a:r>
            <a:r>
              <a:rPr lang="en-US" dirty="0"/>
              <a:t> (or </a:t>
            </a:r>
            <a:r>
              <a:rPr lang="en-US" b="1" dirty="0"/>
              <a:t>regression model</a:t>
            </a:r>
            <a:r>
              <a:rPr lang="en-US" dirty="0" smtClean="0"/>
              <a:t>)</a:t>
            </a:r>
          </a:p>
          <a:p>
            <a:pPr lvl="1" algn="just"/>
            <a:r>
              <a:rPr lang="en-US" dirty="0" smtClean="0"/>
              <a:t> </a:t>
            </a:r>
            <a:r>
              <a:rPr lang="en-US" dirty="0"/>
              <a:t>consists of a set of </a:t>
            </a:r>
            <a:r>
              <a:rPr lang="en-US" i="1" dirty="0"/>
              <a:t>machine learning</a:t>
            </a:r>
            <a:r>
              <a:rPr lang="en-US" dirty="0"/>
              <a:t> methods that allow us </a:t>
            </a:r>
            <a:r>
              <a:rPr lang="en-US" dirty="0">
                <a:solidFill>
                  <a:srgbClr val="FF0000"/>
                </a:solidFill>
              </a:rPr>
              <a:t>to predict a continuous outcome variable (y) based on the value of one or multiple predictor </a:t>
            </a:r>
            <a:r>
              <a:rPr lang="en-US" dirty="0" smtClean="0">
                <a:solidFill>
                  <a:srgbClr val="FF0000"/>
                </a:solidFill>
              </a:rPr>
              <a:t>variables </a:t>
            </a:r>
            <a:r>
              <a:rPr lang="en-US" dirty="0">
                <a:solidFill>
                  <a:srgbClr val="FF0000"/>
                </a:solidFill>
              </a:rPr>
              <a:t>(x</a:t>
            </a:r>
            <a:r>
              <a:rPr lang="en-US" dirty="0" smtClean="0">
                <a:solidFill>
                  <a:srgbClr val="FF0000"/>
                </a:solidFill>
              </a:rPr>
              <a:t>)</a:t>
            </a:r>
            <a:r>
              <a:rPr lang="en-US" dirty="0" smtClean="0"/>
              <a:t>.</a:t>
            </a:r>
          </a:p>
          <a:p>
            <a:pPr algn="just"/>
            <a:r>
              <a:rPr lang="en-US" dirty="0" smtClean="0"/>
              <a:t>Goal:</a:t>
            </a:r>
          </a:p>
          <a:p>
            <a:pPr lvl="1" algn="just"/>
            <a:r>
              <a:rPr lang="en-US" dirty="0" smtClean="0"/>
              <a:t> To </a:t>
            </a:r>
            <a:r>
              <a:rPr lang="en-US" dirty="0"/>
              <a:t>build a mathematical equation that </a:t>
            </a:r>
            <a:r>
              <a:rPr lang="en-US" dirty="0">
                <a:solidFill>
                  <a:srgbClr val="FF0000"/>
                </a:solidFill>
              </a:rPr>
              <a:t>defines y as a function of the x variables. </a:t>
            </a:r>
            <a:endParaRPr lang="en-US" dirty="0" smtClean="0">
              <a:solidFill>
                <a:srgbClr val="FF0000"/>
              </a:solidFill>
            </a:endParaRPr>
          </a:p>
          <a:p>
            <a:pPr lvl="1" algn="just"/>
            <a:r>
              <a:rPr lang="en-US" dirty="0" smtClean="0"/>
              <a:t>Next</a:t>
            </a:r>
            <a:r>
              <a:rPr lang="en-US" dirty="0"/>
              <a:t>, this equation can be used to predict the outcome (y) on the basis of new values of the predictor variables (x).</a:t>
            </a:r>
          </a:p>
          <a:p>
            <a:pPr algn="just"/>
            <a:endParaRPr lang="en-US" dirty="0"/>
          </a:p>
        </p:txBody>
      </p:sp>
    </p:spTree>
    <p:extLst>
      <p:ext uri="{BB962C8B-B14F-4D97-AF65-F5344CB8AC3E}">
        <p14:creationId xmlns:p14="http://schemas.microsoft.com/office/powerpoint/2010/main" val="2946194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http://www.sthda.com/english/articles/40-regression-analysis/</a:t>
            </a:r>
          </a:p>
          <a:p>
            <a:r>
              <a:rPr lang="en-US" dirty="0" smtClean="0">
                <a:hlinkClick r:id="rId2"/>
              </a:rPr>
              <a:t>http://www.sthda.com/english/articles/40-regression-analysis/167-simple-linear-regression-in-r/#at_pco=smlre-1.0&amp;at_si=5f578d1365804b6b&amp;at_ab=per-2&amp;at_pos=2&amp;at_tot=4</a:t>
            </a:r>
            <a:endParaRPr lang="en-US" dirty="0" smtClean="0"/>
          </a:p>
          <a:p>
            <a:r>
              <a:rPr lang="en-US" dirty="0" smtClean="0"/>
              <a:t>http://www.sthda.com/english/articles/39-regression-model-diagnostics/160-multicollinearity-essentials-and-vif-in-r/#:~:text=There%20is%20an%20extreme%20situation,is%20redundancy%20between%20predictor%20variables.</a:t>
            </a:r>
            <a:endParaRPr lang="en-US" dirty="0"/>
          </a:p>
        </p:txBody>
      </p:sp>
    </p:spTree>
    <p:extLst>
      <p:ext uri="{BB962C8B-B14F-4D97-AF65-F5344CB8AC3E}">
        <p14:creationId xmlns:p14="http://schemas.microsoft.com/office/powerpoint/2010/main" val="3710758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457200" y="1600200"/>
            <a:ext cx="8534400" cy="4525963"/>
          </a:xfrm>
        </p:spPr>
        <p:txBody>
          <a:bodyPr>
            <a:normAutofit lnSpcReduction="10000"/>
          </a:bodyPr>
          <a:lstStyle/>
          <a:p>
            <a:r>
              <a:rPr lang="en-US" dirty="0" smtClean="0"/>
              <a:t>The </a:t>
            </a:r>
            <a:r>
              <a:rPr lang="en-US" dirty="0"/>
              <a:t>most simple and popular technique for predicting a continuous variable. </a:t>
            </a:r>
            <a:endParaRPr lang="en-US" dirty="0" smtClean="0"/>
          </a:p>
          <a:p>
            <a:pPr lvl="1"/>
            <a:r>
              <a:rPr lang="en-US" dirty="0" smtClean="0"/>
              <a:t>It </a:t>
            </a:r>
            <a:r>
              <a:rPr lang="en-US" dirty="0"/>
              <a:t>assumes a </a:t>
            </a:r>
            <a:r>
              <a:rPr lang="en-US" dirty="0">
                <a:solidFill>
                  <a:srgbClr val="FF0000"/>
                </a:solidFill>
              </a:rPr>
              <a:t>linear relationship between the outcome and </a:t>
            </a:r>
            <a:r>
              <a:rPr lang="en-US" dirty="0" smtClean="0">
                <a:solidFill>
                  <a:srgbClr val="FF0000"/>
                </a:solidFill>
              </a:rPr>
              <a:t>the </a:t>
            </a:r>
            <a:r>
              <a:rPr lang="en-US" dirty="0">
                <a:solidFill>
                  <a:srgbClr val="FF0000"/>
                </a:solidFill>
              </a:rPr>
              <a:t>predictor variables</a:t>
            </a:r>
            <a:r>
              <a:rPr lang="en-US" dirty="0" smtClean="0">
                <a:solidFill>
                  <a:srgbClr val="FF0000"/>
                </a:solidFill>
              </a:rPr>
              <a:t>.</a:t>
            </a:r>
          </a:p>
          <a:p>
            <a:r>
              <a:rPr lang="en-US" dirty="0" smtClean="0"/>
              <a:t>The linear regression equation:</a:t>
            </a:r>
          </a:p>
          <a:p>
            <a:pPr lvl="1"/>
            <a:r>
              <a:rPr lang="en-US" dirty="0" smtClean="0"/>
              <a:t> </a:t>
            </a:r>
            <a:r>
              <a:rPr lang="en-US" dirty="0" smtClean="0">
                <a:solidFill>
                  <a:srgbClr val="FF0000"/>
                </a:solidFill>
              </a:rPr>
              <a:t>y = b0 + b1*x + e</a:t>
            </a:r>
            <a:r>
              <a:rPr lang="en-US" dirty="0" smtClean="0"/>
              <a:t>, where:</a:t>
            </a:r>
          </a:p>
          <a:p>
            <a:pPr lvl="2"/>
            <a:r>
              <a:rPr lang="en-US" dirty="0" smtClean="0"/>
              <a:t>b0 is the intercept, that is the predicted value when x = 0</a:t>
            </a:r>
          </a:p>
          <a:p>
            <a:pPr lvl="2"/>
            <a:r>
              <a:rPr lang="en-US" dirty="0" smtClean="0"/>
              <a:t>b1 is the slope of the regression line (weight or coefficient associated with the predictor variable x).</a:t>
            </a:r>
          </a:p>
          <a:p>
            <a:pPr lvl="2"/>
            <a:r>
              <a:rPr lang="en-US" dirty="0" smtClean="0"/>
              <a:t>e is the </a:t>
            </a:r>
            <a:r>
              <a:rPr lang="en-US" i="1" dirty="0" smtClean="0"/>
              <a:t>error term</a:t>
            </a:r>
            <a:r>
              <a:rPr lang="en-US" dirty="0" smtClean="0"/>
              <a:t> (also known as the </a:t>
            </a:r>
            <a:r>
              <a:rPr lang="en-US" i="1" dirty="0" smtClean="0"/>
              <a:t>residual errors</a:t>
            </a:r>
            <a:r>
              <a:rPr lang="en-US" dirty="0" smtClean="0"/>
              <a:t>)</a:t>
            </a:r>
          </a:p>
          <a:p>
            <a:endParaRPr lang="en-US" dirty="0">
              <a:solidFill>
                <a:srgbClr val="FF0000"/>
              </a:solidFill>
            </a:endParaRPr>
          </a:p>
        </p:txBody>
      </p:sp>
    </p:spTree>
    <p:extLst>
      <p:ext uri="{BB962C8B-B14F-4D97-AF65-F5344CB8AC3E}">
        <p14:creationId xmlns:p14="http://schemas.microsoft.com/office/powerpoint/2010/main" val="23522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 Basics</a:t>
            </a:r>
            <a:endParaRPr lang="en-US" dirty="0"/>
          </a:p>
        </p:txBody>
      </p:sp>
      <p:sp>
        <p:nvSpPr>
          <p:cNvPr id="3" name="Content Placeholder 2"/>
          <p:cNvSpPr>
            <a:spLocks noGrp="1"/>
          </p:cNvSpPr>
          <p:nvPr>
            <p:ph idx="1"/>
          </p:nvPr>
        </p:nvSpPr>
        <p:spPr>
          <a:xfrm>
            <a:off x="457200" y="609600"/>
            <a:ext cx="8229600" cy="5516563"/>
          </a:xfrm>
        </p:spPr>
        <p:txBody>
          <a:bodyPr>
            <a:normAutofit lnSpcReduction="10000"/>
          </a:bodyPr>
          <a:lstStyle/>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smtClean="0"/>
          </a:p>
          <a:p>
            <a:pPr algn="just"/>
            <a:endParaRPr lang="en-US" sz="2000" dirty="0"/>
          </a:p>
          <a:p>
            <a:pPr algn="just"/>
            <a:endParaRPr lang="en-US" sz="2000" dirty="0" smtClean="0"/>
          </a:p>
          <a:p>
            <a:pPr algn="just"/>
            <a:endParaRPr lang="en-US" sz="2000" dirty="0" smtClean="0"/>
          </a:p>
          <a:p>
            <a:pPr algn="just"/>
            <a:r>
              <a:rPr lang="en-US" sz="2000" dirty="0" smtClean="0"/>
              <a:t>Some </a:t>
            </a:r>
            <a:r>
              <a:rPr lang="en-US" sz="2000" dirty="0"/>
              <a:t>of the points are above the blue curve and some are below it; overall, the </a:t>
            </a:r>
            <a:r>
              <a:rPr lang="en-US" sz="2000" dirty="0">
                <a:solidFill>
                  <a:srgbClr val="FF0000"/>
                </a:solidFill>
              </a:rPr>
              <a:t>residual errors (e) have approximately mean zero</a:t>
            </a:r>
            <a:r>
              <a:rPr lang="en-US" sz="2000" dirty="0" smtClean="0">
                <a:solidFill>
                  <a:srgbClr val="FF0000"/>
                </a:solidFill>
              </a:rPr>
              <a:t>.</a:t>
            </a:r>
          </a:p>
          <a:p>
            <a:pPr algn="just"/>
            <a:r>
              <a:rPr lang="en-US" sz="2000" dirty="0"/>
              <a:t>The sum of the squares of the residual errors are called the </a:t>
            </a:r>
            <a:r>
              <a:rPr lang="en-US" sz="2000" b="1" dirty="0">
                <a:solidFill>
                  <a:srgbClr val="FF0000"/>
                </a:solidFill>
              </a:rPr>
              <a:t>Residual Sum of Squares</a:t>
            </a:r>
            <a:r>
              <a:rPr lang="en-US" sz="2000" dirty="0">
                <a:solidFill>
                  <a:srgbClr val="FF0000"/>
                </a:solidFill>
              </a:rPr>
              <a:t> or </a:t>
            </a:r>
            <a:r>
              <a:rPr lang="en-US" sz="2000" b="1" dirty="0">
                <a:solidFill>
                  <a:srgbClr val="FF0000"/>
                </a:solidFill>
              </a:rPr>
              <a:t>RSS</a:t>
            </a:r>
            <a:r>
              <a:rPr lang="en-US" sz="2000" dirty="0" smtClean="0"/>
              <a:t>.</a:t>
            </a:r>
          </a:p>
          <a:p>
            <a:pPr algn="just"/>
            <a:r>
              <a:rPr lang="en-US" sz="2000" dirty="0"/>
              <a:t>The average variation of points around the fitted regression line is called the </a:t>
            </a:r>
            <a:r>
              <a:rPr lang="en-US" sz="2000" b="1" dirty="0">
                <a:solidFill>
                  <a:srgbClr val="FF0000"/>
                </a:solidFill>
              </a:rPr>
              <a:t>Residual Standard Error</a:t>
            </a:r>
            <a:r>
              <a:rPr lang="en-US" sz="2000" dirty="0">
                <a:solidFill>
                  <a:srgbClr val="FF0000"/>
                </a:solidFill>
              </a:rPr>
              <a:t> (</a:t>
            </a:r>
            <a:r>
              <a:rPr lang="en-US" sz="2000" b="1" dirty="0">
                <a:solidFill>
                  <a:srgbClr val="FF0000"/>
                </a:solidFill>
              </a:rPr>
              <a:t>RSE</a:t>
            </a:r>
            <a:r>
              <a:rPr lang="en-US" sz="2000" dirty="0">
                <a:solidFill>
                  <a:srgbClr val="FF0000"/>
                </a:solidFill>
              </a:rPr>
              <a:t>)</a:t>
            </a:r>
            <a:r>
              <a:rPr lang="en-US" sz="2000" dirty="0"/>
              <a:t>. </a:t>
            </a:r>
            <a:endParaRPr lang="en-US" sz="2000" dirty="0" smtClean="0"/>
          </a:p>
          <a:p>
            <a:pPr lvl="1" algn="just"/>
            <a:r>
              <a:rPr lang="en-US" sz="1600" dirty="0" smtClean="0"/>
              <a:t>This </a:t>
            </a:r>
            <a:r>
              <a:rPr lang="en-US" sz="1600" dirty="0"/>
              <a:t>is one the metrics used to evaluate the overall quality of the fitted regression model. </a:t>
            </a:r>
            <a:r>
              <a:rPr lang="en-US" sz="1600" dirty="0">
                <a:solidFill>
                  <a:srgbClr val="FF0000"/>
                </a:solidFill>
              </a:rPr>
              <a:t>The lower the RSE, the better it is</a:t>
            </a:r>
            <a:r>
              <a:rPr lang="en-US" sz="16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62000"/>
            <a:ext cx="3505200" cy="2753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4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Basics (contd.)</a:t>
            </a:r>
            <a:endParaRPr lang="en-US" dirty="0"/>
          </a:p>
        </p:txBody>
      </p:sp>
      <p:sp>
        <p:nvSpPr>
          <p:cNvPr id="3" name="Content Placeholder 2"/>
          <p:cNvSpPr>
            <a:spLocks noGrp="1"/>
          </p:cNvSpPr>
          <p:nvPr>
            <p:ph idx="1"/>
          </p:nvPr>
        </p:nvSpPr>
        <p:spPr/>
        <p:txBody>
          <a:bodyPr>
            <a:normAutofit fontScale="92500"/>
          </a:bodyPr>
          <a:lstStyle/>
          <a:p>
            <a:pPr algn="just"/>
            <a:r>
              <a:rPr lang="en-US" dirty="0"/>
              <a:t>Since the mean error term is zero, the outcome variable y can be approximately estimated as follow:</a:t>
            </a:r>
          </a:p>
          <a:p>
            <a:pPr marL="0" indent="0" algn="just">
              <a:buNone/>
            </a:pPr>
            <a:r>
              <a:rPr lang="en-US" dirty="0" smtClean="0"/>
              <a:t>                        </a:t>
            </a:r>
            <a:r>
              <a:rPr lang="en-US" dirty="0" smtClean="0">
                <a:solidFill>
                  <a:srgbClr val="FF0000"/>
                </a:solidFill>
              </a:rPr>
              <a:t>y </a:t>
            </a:r>
            <a:r>
              <a:rPr lang="en-US" dirty="0">
                <a:solidFill>
                  <a:srgbClr val="FF0000"/>
                </a:solidFill>
              </a:rPr>
              <a:t>~ b0 + b1*x</a:t>
            </a:r>
          </a:p>
          <a:p>
            <a:pPr algn="just"/>
            <a:r>
              <a:rPr lang="en-US" dirty="0" smtClean="0"/>
              <a:t>Method </a:t>
            </a:r>
            <a:r>
              <a:rPr lang="en-US" dirty="0"/>
              <a:t>of determining the beta coefficients </a:t>
            </a:r>
            <a:r>
              <a:rPr lang="en-US" dirty="0" smtClean="0"/>
              <a:t>-L</a:t>
            </a:r>
            <a:r>
              <a:rPr lang="en-US" b="1" dirty="0" smtClean="0"/>
              <a:t>east </a:t>
            </a:r>
            <a:r>
              <a:rPr lang="en-US" b="1" dirty="0"/>
              <a:t>squares</a:t>
            </a:r>
            <a:r>
              <a:rPr lang="en-US" dirty="0"/>
              <a:t> regression or </a:t>
            </a:r>
            <a:r>
              <a:rPr lang="en-US" b="1" dirty="0"/>
              <a:t>ordinary least squares</a:t>
            </a:r>
            <a:r>
              <a:rPr lang="en-US" dirty="0"/>
              <a:t> (OLS) </a:t>
            </a:r>
            <a:r>
              <a:rPr lang="en-US" dirty="0" smtClean="0"/>
              <a:t>regression</a:t>
            </a:r>
          </a:p>
          <a:p>
            <a:pPr lvl="1" algn="just"/>
            <a:r>
              <a:rPr lang="en-US" dirty="0"/>
              <a:t>Mathematically, the beta coefficients (b0 and b1) are determined so that the RSS is as minimal as possible.</a:t>
            </a:r>
          </a:p>
          <a:p>
            <a:pPr algn="just"/>
            <a:endParaRPr lang="en-US" dirty="0"/>
          </a:p>
        </p:txBody>
      </p:sp>
    </p:spTree>
    <p:extLst>
      <p:ext uri="{BB962C8B-B14F-4D97-AF65-F5344CB8AC3E}">
        <p14:creationId xmlns:p14="http://schemas.microsoft.com/office/powerpoint/2010/main" val="3947426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and Model</a:t>
            </a:r>
            <a:endParaRPr lang="en-US" dirty="0"/>
          </a:p>
        </p:txBody>
      </p:sp>
      <p:sp>
        <p:nvSpPr>
          <p:cNvPr id="3" name="Content Placeholder 2"/>
          <p:cNvSpPr>
            <a:spLocks noGrp="1"/>
          </p:cNvSpPr>
          <p:nvPr>
            <p:ph idx="1"/>
          </p:nvPr>
        </p:nvSpPr>
        <p:spPr/>
        <p:txBody>
          <a:bodyPr/>
          <a:lstStyle/>
          <a:p>
            <a:r>
              <a:rPr lang="en-US" dirty="0" smtClean="0"/>
              <a:t>Data: </a:t>
            </a:r>
            <a:r>
              <a:rPr lang="en-US" dirty="0" smtClean="0">
                <a:solidFill>
                  <a:srgbClr val="FF0000"/>
                </a:solidFill>
              </a:rPr>
              <a:t>Marketing from </a:t>
            </a:r>
            <a:r>
              <a:rPr lang="en-US" dirty="0" err="1" smtClean="0">
                <a:solidFill>
                  <a:srgbClr val="FF0000"/>
                </a:solidFill>
              </a:rPr>
              <a:t>Datarium</a:t>
            </a:r>
            <a:r>
              <a:rPr lang="en-US" dirty="0" smtClean="0">
                <a:solidFill>
                  <a:srgbClr val="FF0000"/>
                </a:solidFill>
              </a:rPr>
              <a:t> package</a:t>
            </a:r>
          </a:p>
          <a:p>
            <a:r>
              <a:rPr lang="en-US" dirty="0" smtClean="0"/>
              <a:t>We want to predict </a:t>
            </a:r>
            <a:r>
              <a:rPr lang="en-US" dirty="0"/>
              <a:t> future sales on the basis of advertising budget spent on </a:t>
            </a:r>
            <a:r>
              <a:rPr lang="en-US" dirty="0" err="1"/>
              <a:t>youtube</a:t>
            </a:r>
            <a:r>
              <a:rPr lang="en-US" dirty="0" smtClean="0"/>
              <a:t>.</a:t>
            </a:r>
          </a:p>
          <a:p>
            <a:pPr lvl="1"/>
            <a:r>
              <a:rPr lang="en-US" dirty="0">
                <a:solidFill>
                  <a:srgbClr val="FF0000"/>
                </a:solidFill>
              </a:rPr>
              <a:t>sales = b0 + b1 * </a:t>
            </a:r>
            <a:r>
              <a:rPr lang="en-US" dirty="0" err="1" smtClean="0">
                <a:solidFill>
                  <a:srgbClr val="FF0000"/>
                </a:solidFill>
              </a:rPr>
              <a:t>youtube</a:t>
            </a:r>
            <a:endParaRPr lang="en-US" dirty="0" smtClean="0">
              <a:solidFill>
                <a:srgbClr val="FF0000"/>
              </a:solidFill>
            </a:endParaRPr>
          </a:p>
          <a:p>
            <a:r>
              <a:rPr lang="en-US" dirty="0"/>
              <a:t>The R function </a:t>
            </a:r>
            <a:r>
              <a:rPr lang="en-US" dirty="0">
                <a:solidFill>
                  <a:srgbClr val="FF0000"/>
                </a:solidFill>
              </a:rPr>
              <a:t>lm()</a:t>
            </a:r>
            <a:r>
              <a:rPr lang="en-US" dirty="0"/>
              <a:t> can be used to determine the beta coefficients of the linear model:</a:t>
            </a:r>
            <a:endParaRPr lang="en-US" dirty="0" smtClean="0"/>
          </a:p>
          <a:p>
            <a:endParaRPr lang="en-US" dirty="0"/>
          </a:p>
        </p:txBody>
      </p:sp>
      <p:sp>
        <p:nvSpPr>
          <p:cNvPr id="4" name="Rectangle 3"/>
          <p:cNvSpPr/>
          <p:nvPr/>
        </p:nvSpPr>
        <p:spPr>
          <a:xfrm>
            <a:off x="990600" y="4953000"/>
            <a:ext cx="7315200" cy="923330"/>
          </a:xfrm>
          <a:prstGeom prst="rect">
            <a:avLst/>
          </a:prstGeom>
        </p:spPr>
        <p:txBody>
          <a:bodyPr wrap="square">
            <a:spAutoFit/>
          </a:bodyPr>
          <a:lstStyle/>
          <a:p>
            <a:r>
              <a:rPr lang="en-US" dirty="0">
                <a:latin typeface="Lucida Console" panose="020B0609040504020204" pitchFamily="49" charset="0"/>
              </a:rPr>
              <a:t>#building a linear model</a:t>
            </a:r>
          </a:p>
          <a:p>
            <a:r>
              <a:rPr lang="en-US" dirty="0">
                <a:latin typeface="Lucida Console" panose="020B0609040504020204" pitchFamily="49" charset="0"/>
              </a:rPr>
              <a:t>model &lt;- lm(</a:t>
            </a:r>
            <a:r>
              <a:rPr lang="en-US" dirty="0" err="1">
                <a:latin typeface="Lucida Console" panose="020B0609040504020204" pitchFamily="49" charset="0"/>
              </a:rPr>
              <a:t>sales~youtube,data</a:t>
            </a:r>
            <a:r>
              <a:rPr lang="en-US" dirty="0">
                <a:latin typeface="Lucida Console" panose="020B0609040504020204" pitchFamily="49" charset="0"/>
              </a:rPr>
              <a:t>=marketing)</a:t>
            </a:r>
          </a:p>
          <a:p>
            <a:r>
              <a:rPr lang="en-US" dirty="0">
                <a:latin typeface="Lucida Console" panose="020B0609040504020204" pitchFamily="49" charset="0"/>
              </a:rPr>
              <a:t>model</a:t>
            </a:r>
          </a:p>
        </p:txBody>
      </p:sp>
      <p:sp>
        <p:nvSpPr>
          <p:cNvPr id="5" name="Rectangle 1"/>
          <p:cNvSpPr>
            <a:spLocks noChangeArrowheads="1"/>
          </p:cNvSpPr>
          <p:nvPr/>
        </p:nvSpPr>
        <p:spPr bwMode="auto">
          <a:xfrm>
            <a:off x="1066800" y="5950803"/>
            <a:ext cx="278922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itchFamily="49" charset="0"/>
                <a:cs typeface="Arial" pitchFamily="34" charset="0"/>
              </a:rPr>
              <a:t>Coefficients: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itchFamily="49" charset="0"/>
                <a:cs typeface="Arial" pitchFamily="34" charset="0"/>
              </a:rPr>
              <a:t>(Intercept) </a:t>
            </a:r>
            <a:r>
              <a:rPr kumimoji="0" lang="en-US" altLang="en-US" b="0" i="0" u="none" strike="noStrike" cap="none" normalizeH="0" baseline="0" dirty="0" err="1" smtClean="0">
                <a:ln>
                  <a:noFill/>
                </a:ln>
                <a:solidFill>
                  <a:srgbClr val="000000"/>
                </a:solidFill>
                <a:effectLst/>
                <a:latin typeface="Lucida Console" pitchFamily="49" charset="0"/>
                <a:cs typeface="Arial" pitchFamily="34" charset="0"/>
              </a:rPr>
              <a:t>youtube</a:t>
            </a:r>
            <a:r>
              <a:rPr kumimoji="0" lang="en-US" altLang="en-US" b="0" i="0" u="none" strike="noStrike" cap="none" normalizeH="0" baseline="0" dirty="0" smtClean="0">
                <a:ln>
                  <a:noFill/>
                </a:ln>
                <a:solidFill>
                  <a:srgbClr val="000000"/>
                </a:solidFill>
                <a:effectLst/>
                <a:latin typeface="Lucida Console"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itchFamily="49" charset="0"/>
                <a:cs typeface="Arial" pitchFamily="34" charset="0"/>
              </a:rPr>
              <a:t>8.43911     0.04754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42475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a:t>
            </a:r>
            <a:r>
              <a:rPr lang="en-US" dirty="0" smtClean="0"/>
              <a:t>he </a:t>
            </a:r>
            <a:r>
              <a:rPr lang="en-US" dirty="0"/>
              <a:t>estimated regression line equation can be written as follow: sales = 8.44 + 0.048*</a:t>
            </a:r>
            <a:r>
              <a:rPr lang="en-US" dirty="0" err="1"/>
              <a:t>youtube</a:t>
            </a:r>
            <a:endParaRPr lang="en-US" dirty="0"/>
          </a:p>
          <a:p>
            <a:r>
              <a:rPr lang="en-US" dirty="0" smtClean="0"/>
              <a:t>The </a:t>
            </a:r>
            <a:r>
              <a:rPr lang="en-US" dirty="0"/>
              <a:t>intercept (b0) is 8.44</a:t>
            </a:r>
            <a:r>
              <a:rPr lang="en-US" dirty="0" smtClean="0"/>
              <a:t>.</a:t>
            </a:r>
          </a:p>
          <a:p>
            <a:pPr lvl="1"/>
            <a:r>
              <a:rPr lang="en-US" dirty="0" smtClean="0"/>
              <a:t>interpreted </a:t>
            </a:r>
            <a:r>
              <a:rPr lang="en-US" dirty="0"/>
              <a:t>as the predicted sales unit for a zero </a:t>
            </a:r>
            <a:r>
              <a:rPr lang="en-US" dirty="0" err="1"/>
              <a:t>youtube</a:t>
            </a:r>
            <a:r>
              <a:rPr lang="en-US" dirty="0"/>
              <a:t> advertising budget. </a:t>
            </a:r>
            <a:endParaRPr lang="en-US" dirty="0" smtClean="0"/>
          </a:p>
          <a:p>
            <a:pPr lvl="1"/>
            <a:r>
              <a:rPr lang="en-US" dirty="0" smtClean="0"/>
              <a:t>This </a:t>
            </a:r>
            <a:r>
              <a:rPr lang="en-US" dirty="0"/>
              <a:t>means that, for a </a:t>
            </a:r>
            <a:r>
              <a:rPr lang="en-US" dirty="0" err="1"/>
              <a:t>youtube</a:t>
            </a:r>
            <a:r>
              <a:rPr lang="en-US" dirty="0"/>
              <a:t> advertising budget equal zero, we can expect a sale of 8.44 *1000 = 8440 dollars.</a:t>
            </a:r>
          </a:p>
          <a:p>
            <a:r>
              <a:rPr lang="en-US" dirty="0"/>
              <a:t>the regression beta coefficient for the variable </a:t>
            </a:r>
            <a:r>
              <a:rPr lang="en-US" dirty="0" err="1"/>
              <a:t>youtube</a:t>
            </a:r>
            <a:r>
              <a:rPr lang="en-US" dirty="0"/>
              <a:t> (b1), also known as the slope, is 0.048. </a:t>
            </a:r>
            <a:endParaRPr lang="en-US" dirty="0" smtClean="0"/>
          </a:p>
          <a:p>
            <a:pPr lvl="1"/>
            <a:r>
              <a:rPr lang="en-US" dirty="0" smtClean="0"/>
              <a:t>This </a:t>
            </a:r>
            <a:r>
              <a:rPr lang="en-US" dirty="0"/>
              <a:t>means that, for a </a:t>
            </a:r>
            <a:r>
              <a:rPr lang="en-US" dirty="0" err="1"/>
              <a:t>youtube</a:t>
            </a:r>
            <a:r>
              <a:rPr lang="en-US" dirty="0"/>
              <a:t> advertising budget equal to 1000 dollars, we can expect an increase of 48 units (0.048*1000) in sales. That is, sales = 8.44 + 0.048*1000 = 56.44 units. As we are operating in units of thousand dollars, this represents a sale of 56440 dollars.</a:t>
            </a:r>
          </a:p>
          <a:p>
            <a:endParaRPr lang="en-US" dirty="0"/>
          </a:p>
        </p:txBody>
      </p:sp>
    </p:spTree>
    <p:extLst>
      <p:ext uri="{BB962C8B-B14F-4D97-AF65-F5344CB8AC3E}">
        <p14:creationId xmlns:p14="http://schemas.microsoft.com/office/powerpoint/2010/main" val="21554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Assessment</a:t>
            </a:r>
            <a:endParaRPr lang="en-US" dirty="0"/>
          </a:p>
        </p:txBody>
      </p:sp>
      <p:sp>
        <p:nvSpPr>
          <p:cNvPr id="3" name="Content Placeholder 2"/>
          <p:cNvSpPr>
            <a:spLocks noGrp="1"/>
          </p:cNvSpPr>
          <p:nvPr>
            <p:ph idx="1"/>
          </p:nvPr>
        </p:nvSpPr>
        <p:spPr/>
        <p:txBody>
          <a:bodyPr/>
          <a:lstStyle/>
          <a:p>
            <a:pPr algn="just"/>
            <a:r>
              <a:rPr lang="en-US" dirty="0"/>
              <a:t>Before using this formula to predict future sales, you should make sure that this model is statistically significant, that is:</a:t>
            </a:r>
          </a:p>
          <a:p>
            <a:pPr algn="just"/>
            <a:r>
              <a:rPr lang="en-US" dirty="0"/>
              <a:t>there is a statistically significant relationship between the predictor and the outcome variables</a:t>
            </a:r>
          </a:p>
          <a:p>
            <a:pPr algn="just"/>
            <a:r>
              <a:rPr lang="en-US" dirty="0"/>
              <a:t>the model that we built fits very well the data in our hand.</a:t>
            </a:r>
          </a:p>
          <a:p>
            <a:pPr algn="just"/>
            <a:endParaRPr lang="en-US" dirty="0"/>
          </a:p>
        </p:txBody>
      </p:sp>
    </p:spTree>
    <p:extLst>
      <p:ext uri="{BB962C8B-B14F-4D97-AF65-F5344CB8AC3E}">
        <p14:creationId xmlns:p14="http://schemas.microsoft.com/office/powerpoint/2010/main" val="44468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summary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s</a:t>
            </a:r>
            <a:r>
              <a:rPr lang="en-US" dirty="0" smtClean="0"/>
              <a:t>ummary(model) -outputs </a:t>
            </a:r>
            <a:r>
              <a:rPr lang="en-US" dirty="0"/>
              <a:t>shows 6 </a:t>
            </a:r>
            <a:r>
              <a:rPr lang="en-US" dirty="0" smtClean="0"/>
              <a:t>components:</a:t>
            </a:r>
            <a:endParaRPr lang="en-US" dirty="0"/>
          </a:p>
          <a:p>
            <a:pPr algn="just"/>
            <a:endParaRPr lang="en-US" b="1" dirty="0" smtClean="0"/>
          </a:p>
          <a:p>
            <a:pPr algn="just"/>
            <a:r>
              <a:rPr lang="en-US" b="1" dirty="0" smtClean="0"/>
              <a:t>Call</a:t>
            </a:r>
            <a:r>
              <a:rPr lang="en-US" dirty="0" smtClean="0"/>
              <a:t> </a:t>
            </a:r>
          </a:p>
          <a:p>
            <a:pPr lvl="1" algn="just"/>
            <a:r>
              <a:rPr lang="en-US" dirty="0" smtClean="0"/>
              <a:t>Shows </a:t>
            </a:r>
            <a:r>
              <a:rPr lang="en-US" dirty="0"/>
              <a:t>the function call used to compute the regression model.</a:t>
            </a:r>
          </a:p>
          <a:p>
            <a:pPr algn="just"/>
            <a:r>
              <a:rPr lang="en-US" b="1" dirty="0" smtClean="0"/>
              <a:t>Residuals</a:t>
            </a:r>
            <a:endParaRPr lang="en-US" dirty="0"/>
          </a:p>
          <a:p>
            <a:pPr lvl="1" algn="just"/>
            <a:r>
              <a:rPr lang="en-US" dirty="0" smtClean="0"/>
              <a:t>Provide </a:t>
            </a:r>
            <a:r>
              <a:rPr lang="en-US" dirty="0"/>
              <a:t>a quick view of the distribution of the residuals, which by definition have a mean zero. Therefore, the median should not be far from zero, and the minimum and maximum should be roughly equal in absolute value.</a:t>
            </a:r>
          </a:p>
          <a:p>
            <a:pPr algn="just"/>
            <a:r>
              <a:rPr lang="en-US" b="1" dirty="0" smtClean="0"/>
              <a:t>Coefficients</a:t>
            </a:r>
            <a:endParaRPr lang="en-US" dirty="0"/>
          </a:p>
          <a:p>
            <a:pPr lvl="1" algn="just"/>
            <a:r>
              <a:rPr lang="en-US" dirty="0" smtClean="0"/>
              <a:t> </a:t>
            </a:r>
            <a:r>
              <a:rPr lang="en-US" dirty="0"/>
              <a:t>Shows the regression beta coefficients and their statistical significance. Predictor variables, that are significantly associated to the outcome variable, are marked by stars.</a:t>
            </a:r>
          </a:p>
          <a:p>
            <a:pPr algn="just"/>
            <a:r>
              <a:rPr lang="en-US" b="1" dirty="0"/>
              <a:t>Residual standard error</a:t>
            </a:r>
            <a:r>
              <a:rPr lang="en-US" dirty="0"/>
              <a:t> (RSE), </a:t>
            </a:r>
            <a:r>
              <a:rPr lang="en-US" b="1" dirty="0"/>
              <a:t>R-squared</a:t>
            </a:r>
            <a:r>
              <a:rPr lang="en-US" dirty="0"/>
              <a:t> (R2) and the </a:t>
            </a:r>
            <a:r>
              <a:rPr lang="en-US" b="1" dirty="0"/>
              <a:t>F-statistic</a:t>
            </a:r>
            <a:r>
              <a:rPr lang="en-US" dirty="0"/>
              <a:t> </a:t>
            </a:r>
          </a:p>
          <a:p>
            <a:pPr lvl="1" algn="just"/>
            <a:r>
              <a:rPr lang="en-US" dirty="0" smtClean="0"/>
              <a:t>metrics </a:t>
            </a:r>
            <a:r>
              <a:rPr lang="en-US" dirty="0"/>
              <a:t>that are used to check how well the model fits to our data.</a:t>
            </a:r>
          </a:p>
          <a:p>
            <a:pPr algn="just"/>
            <a:endParaRPr lang="en-US" dirty="0"/>
          </a:p>
        </p:txBody>
      </p:sp>
    </p:spTree>
    <p:extLst>
      <p:ext uri="{BB962C8B-B14F-4D97-AF65-F5344CB8AC3E}">
        <p14:creationId xmlns:p14="http://schemas.microsoft.com/office/powerpoint/2010/main" val="3565012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661B3CB062740A55E3692B4550571" ma:contentTypeVersion="2" ma:contentTypeDescription="Create a new document." ma:contentTypeScope="" ma:versionID="9e9d165b2d989aa50ea122261023004b">
  <xsd:schema xmlns:xsd="http://www.w3.org/2001/XMLSchema" xmlns:xs="http://www.w3.org/2001/XMLSchema" xmlns:p="http://schemas.microsoft.com/office/2006/metadata/properties" xmlns:ns2="db3e6aa3-c3ab-4085-b48c-48c1029bcebf" targetNamespace="http://schemas.microsoft.com/office/2006/metadata/properties" ma:root="true" ma:fieldsID="fde14eea98cdd70d066e161079bfb48d" ns2:_="">
    <xsd:import namespace="db3e6aa3-c3ab-4085-b48c-48c1029bceb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3e6aa3-c3ab-4085-b48c-48c1029bce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03B3D-D316-4D65-AB6B-FC5267C2651B}"/>
</file>

<file path=customXml/itemProps2.xml><?xml version="1.0" encoding="utf-8"?>
<ds:datastoreItem xmlns:ds="http://schemas.openxmlformats.org/officeDocument/2006/customXml" ds:itemID="{BDD4E5F8-F594-45AE-8AC5-6622CBA40CBE}"/>
</file>

<file path=customXml/itemProps3.xml><?xml version="1.0" encoding="utf-8"?>
<ds:datastoreItem xmlns:ds="http://schemas.openxmlformats.org/officeDocument/2006/customXml" ds:itemID="{9494DD63-DAC1-4EAA-A3F9-327037E93EED}"/>
</file>

<file path=docProps/app.xml><?xml version="1.0" encoding="utf-8"?>
<Properties xmlns="http://schemas.openxmlformats.org/officeDocument/2006/extended-properties" xmlns:vt="http://schemas.openxmlformats.org/officeDocument/2006/docPropsVTypes">
  <TotalTime>498</TotalTime>
  <Words>1131</Words>
  <Application>Microsoft Office PowerPoint</Application>
  <PresentationFormat>On-screen Show (4:3)</PresentationFormat>
  <Paragraphs>124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Regression Analysis</vt:lpstr>
      <vt:lpstr>What is Regression Analysis?</vt:lpstr>
      <vt:lpstr>Linear Regression</vt:lpstr>
      <vt:lpstr> Basics</vt:lpstr>
      <vt:lpstr> Basics (contd.)</vt:lpstr>
      <vt:lpstr>Sample data and Model</vt:lpstr>
      <vt:lpstr>Interpretation</vt:lpstr>
      <vt:lpstr>Model Assessment</vt:lpstr>
      <vt:lpstr>Model summary</vt:lpstr>
      <vt:lpstr>Coefficients Significance</vt:lpstr>
      <vt:lpstr>Coefficients Significance</vt:lpstr>
      <vt:lpstr>Coefficients Significance</vt:lpstr>
      <vt:lpstr>Model Accuracy</vt:lpstr>
      <vt:lpstr>Residual standard error (RSE)</vt:lpstr>
      <vt:lpstr>Residual standard error (RSE)</vt:lpstr>
      <vt:lpstr>R-squared and Adjusted R-squared</vt:lpstr>
      <vt:lpstr>R-squared and Adjusted R-squared</vt:lpstr>
      <vt:lpstr>F-Statistic</vt:lpstr>
      <vt:lpstr>Summary</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Windows User</dc:creator>
  <cp:lastModifiedBy>Windows User</cp:lastModifiedBy>
  <cp:revision>15</cp:revision>
  <dcterms:created xsi:type="dcterms:W3CDTF">2020-09-08T13:42:36Z</dcterms:created>
  <dcterms:modified xsi:type="dcterms:W3CDTF">2020-09-10T04:33:38Z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0x010100F45661B3CB062740A55E3692B4550571</vt:lpwstr>
  </property>
</Properties>
</file>