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1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7" r:id="rId22"/>
    <p:sldId id="278" r:id="rId23"/>
    <p:sldId id="279" r:id="rId24"/>
    <p:sldId id="280" r:id="rId25"/>
    <p:sldId id="282" r:id="rId26"/>
    <p:sldId id="281" r:id="rId27"/>
    <p:sldId id="293" r:id="rId28"/>
    <p:sldId id="283" r:id="rId29"/>
    <p:sldId id="284" r:id="rId30"/>
    <p:sldId id="292" r:id="rId31"/>
    <p:sldId id="285" r:id="rId32"/>
    <p:sldId id="287" r:id="rId33"/>
    <p:sldId id="288" r:id="rId34"/>
    <p:sldId id="289" r:id="rId35"/>
    <p:sldId id="298" r:id="rId36"/>
    <p:sldId id="290" r:id="rId37"/>
    <p:sldId id="291" r:id="rId38"/>
    <p:sldId id="294" r:id="rId39"/>
    <p:sldId id="295" r:id="rId40"/>
    <p:sldId id="296" r:id="rId41"/>
    <p:sldId id="297" r:id="rId42"/>
    <p:sldId id="274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6173-1980-4271-B186-C4FA3ABF98A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3560-6719-4E94-A233-8B7E8F91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9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6173-1980-4271-B186-C4FA3ABF98A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3560-6719-4E94-A233-8B7E8F91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6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6173-1980-4271-B186-C4FA3ABF98A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3560-6719-4E94-A233-8B7E8F91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2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6173-1980-4271-B186-C4FA3ABF98A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3560-6719-4E94-A233-8B7E8F91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9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6173-1980-4271-B186-C4FA3ABF98A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3560-6719-4E94-A233-8B7E8F91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7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6173-1980-4271-B186-C4FA3ABF98A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3560-6719-4E94-A233-8B7E8F91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6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6173-1980-4271-B186-C4FA3ABF98A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3560-6719-4E94-A233-8B7E8F91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8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6173-1980-4271-B186-C4FA3ABF98A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3560-6719-4E94-A233-8B7E8F91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2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6173-1980-4271-B186-C4FA3ABF98A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3560-6719-4E94-A233-8B7E8F91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9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6173-1980-4271-B186-C4FA3ABF98A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3560-6719-4E94-A233-8B7E8F91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6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6173-1980-4271-B186-C4FA3ABF98A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33560-6719-4E94-A233-8B7E8F91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4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E6173-1980-4271-B186-C4FA3ABF98A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33560-6719-4E94-A233-8B7E8F91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6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a-guide-to-data-visualisation-in-r-for-beginners-ef6d41a34174#c51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Visualization in 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1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67369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Data </a:t>
            </a:r>
            <a:r>
              <a:rPr lang="en-US" dirty="0"/>
              <a:t>is represented in the form of rectangular bars </a:t>
            </a:r>
            <a:endParaRPr lang="en-US" dirty="0" smtClean="0"/>
          </a:p>
          <a:p>
            <a:pPr algn="just"/>
            <a:r>
              <a:rPr lang="en-US" dirty="0" smtClean="0"/>
              <a:t>Length </a:t>
            </a:r>
            <a:r>
              <a:rPr lang="en-US" dirty="0"/>
              <a:t>of the bar is proportional to the value of the </a:t>
            </a:r>
            <a:r>
              <a:rPr lang="en-US" dirty="0" smtClean="0"/>
              <a:t>variable</a:t>
            </a:r>
          </a:p>
          <a:p>
            <a:pPr lvl="1" algn="just"/>
            <a:r>
              <a:rPr lang="en-US" dirty="0" err="1" smtClean="0">
                <a:solidFill>
                  <a:srgbClr val="FF0000"/>
                </a:solidFill>
              </a:rPr>
              <a:t>barplot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dat$Ozone</a:t>
            </a:r>
            <a:r>
              <a:rPr lang="en-US" dirty="0" smtClean="0">
                <a:solidFill>
                  <a:srgbClr val="FF0000"/>
                </a:solidFill>
              </a:rPr>
              <a:t>, main = 'Ozone levels', </a:t>
            </a:r>
            <a:r>
              <a:rPr lang="en-US" dirty="0" err="1" smtClean="0">
                <a:solidFill>
                  <a:srgbClr val="FF0000"/>
                </a:solidFill>
              </a:rPr>
              <a:t>ylab</a:t>
            </a:r>
            <a:r>
              <a:rPr lang="en-US" dirty="0" smtClean="0">
                <a:solidFill>
                  <a:srgbClr val="FF0000"/>
                </a:solidFill>
              </a:rPr>
              <a:t> = 'ozone value')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4038600"/>
            <a:ext cx="49815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85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plot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algn="just"/>
            <a:r>
              <a:rPr lang="en-US" dirty="0" smtClean="0"/>
              <a:t>Both horizontal, as well as a vertical bar chart, can be generated by tweaking the </a:t>
            </a:r>
            <a:r>
              <a:rPr lang="en-US" b="1" dirty="0" err="1" smtClean="0"/>
              <a:t>horiz</a:t>
            </a:r>
            <a:r>
              <a:rPr lang="en-US" b="1" dirty="0" smtClean="0"/>
              <a:t> </a:t>
            </a:r>
            <a:r>
              <a:rPr lang="en-US" dirty="0" smtClean="0"/>
              <a:t>parameter.</a:t>
            </a:r>
          </a:p>
          <a:p>
            <a:pPr marL="0" indent="0" algn="just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barplot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dat$Ozone</a:t>
            </a:r>
            <a:r>
              <a:rPr lang="en-US" dirty="0" smtClean="0">
                <a:solidFill>
                  <a:srgbClr val="FF0000"/>
                </a:solidFill>
              </a:rPr>
              <a:t>, main = 'Ozone levels', </a:t>
            </a:r>
            <a:r>
              <a:rPr lang="en-US" dirty="0" err="1" smtClean="0">
                <a:solidFill>
                  <a:srgbClr val="FF0000"/>
                </a:solidFill>
              </a:rPr>
              <a:t>xlab</a:t>
            </a:r>
            <a:r>
              <a:rPr lang="en-US" dirty="0" smtClean="0">
                <a:solidFill>
                  <a:srgbClr val="FF0000"/>
                </a:solidFill>
              </a:rPr>
              <a:t> = 'ozone value',</a:t>
            </a:r>
            <a:r>
              <a:rPr lang="en-US" dirty="0" err="1" smtClean="0">
                <a:solidFill>
                  <a:srgbClr val="FF0000"/>
                </a:solidFill>
              </a:rPr>
              <a:t>horiz</a:t>
            </a:r>
            <a:r>
              <a:rPr lang="en-US" dirty="0" smtClean="0">
                <a:solidFill>
                  <a:srgbClr val="FF0000"/>
                </a:solidFill>
              </a:rPr>
              <a:t> = TRUE)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962400"/>
            <a:ext cx="49815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801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epresents the frequencies of values of a variable bucketed into ranges</a:t>
            </a:r>
          </a:p>
          <a:p>
            <a:r>
              <a:rPr lang="en-US" dirty="0"/>
              <a:t>S</a:t>
            </a:r>
            <a:r>
              <a:rPr lang="en-US" dirty="0" smtClean="0"/>
              <a:t>imilar </a:t>
            </a:r>
            <a:r>
              <a:rPr lang="en-US" dirty="0"/>
              <a:t>to a bar chart except that it groups values into continuous </a:t>
            </a:r>
            <a:r>
              <a:rPr lang="en-US" dirty="0" smtClean="0"/>
              <a:t>ranges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hist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dat$Solar.R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AutoShape 2" descr="http://127.0.0.1:33305/graphics/cc9b48e3-90bf-4a49-8a4c-6791070b89b6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182382"/>
            <a:ext cx="49815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97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Displays the descriptive statistics graphically in the form of quartiles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boxplot(</a:t>
            </a:r>
            <a:r>
              <a:rPr lang="en-US" dirty="0" err="1" smtClean="0">
                <a:solidFill>
                  <a:srgbClr val="FF0000"/>
                </a:solidFill>
              </a:rPr>
              <a:t>dat$Ozone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AutoShape 2" descr="http://127.0.0.1:33305/graphics/plot_zoom_png?width=502&amp;height=535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25" y="2590800"/>
            <a:ext cx="3533775" cy="376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1" y="5985302"/>
            <a:ext cx="8839199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summary(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dat$Ozone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cs typeface="Arial" pitchFamily="34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Arial" pitchFamily="34" charset="0"/>
              </a:rPr>
              <a:t>Min. 1st Qu. Median Mean 3rd Qu. Max.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Arial" pitchFamily="34" charset="0"/>
              </a:rPr>
              <a:t>1.0   18.0    31.0  42.1  62.0   168.0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81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box plot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boxplot(</a:t>
            </a:r>
            <a:r>
              <a:rPr lang="en-US" dirty="0" err="1" smtClean="0">
                <a:solidFill>
                  <a:srgbClr val="FF0000"/>
                </a:solidFill>
              </a:rPr>
              <a:t>dat</a:t>
            </a:r>
            <a:r>
              <a:rPr lang="en-US" dirty="0" smtClean="0">
                <a:solidFill>
                  <a:srgbClr val="FF0000"/>
                </a:solidFill>
              </a:rPr>
              <a:t>[,1:4],main='multiple box plot')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AutoShape 2" descr="http://127.0.0.1:33305/graphics/ca3a0147-a49a-4169-89f2-6a5f0824e01b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048000"/>
            <a:ext cx="49815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709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of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Enables plotting multiple charts at once</a:t>
            </a:r>
          </a:p>
          <a:p>
            <a:pPr algn="just"/>
            <a:r>
              <a:rPr lang="en-US" dirty="0"/>
              <a:t>For drawing a grid, the first argument should specify certain attributes </a:t>
            </a:r>
            <a:r>
              <a:rPr lang="en-US" dirty="0" smtClean="0"/>
              <a:t>like</a:t>
            </a:r>
          </a:p>
          <a:p>
            <a:pPr lvl="1" algn="just"/>
            <a:r>
              <a:rPr lang="en-US" dirty="0" smtClean="0"/>
              <a:t> </a:t>
            </a:r>
            <a:r>
              <a:rPr lang="en-US" dirty="0"/>
              <a:t>the margin of the </a:t>
            </a:r>
            <a:r>
              <a:rPr lang="en-US" dirty="0" smtClean="0"/>
              <a:t>grid(mar)</a:t>
            </a:r>
          </a:p>
          <a:p>
            <a:pPr lvl="1" algn="just"/>
            <a:r>
              <a:rPr lang="en-US" dirty="0" smtClean="0"/>
              <a:t>no </a:t>
            </a:r>
            <a:r>
              <a:rPr lang="en-US" dirty="0"/>
              <a:t>of rows and columns(</a:t>
            </a:r>
            <a:r>
              <a:rPr lang="en-US" dirty="0" err="1" smtClean="0"/>
              <a:t>mfrow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smtClean="0"/>
              <a:t> </a:t>
            </a:r>
            <a:r>
              <a:rPr lang="en-US" dirty="0"/>
              <a:t>whether a border is to be included(</a:t>
            </a:r>
            <a:r>
              <a:rPr lang="en-US" dirty="0" err="1" smtClean="0"/>
              <a:t>bty</a:t>
            </a:r>
            <a:r>
              <a:rPr lang="en-US" dirty="0"/>
              <a:t>) </a:t>
            </a:r>
            <a:r>
              <a:rPr lang="en-US" dirty="0" smtClean="0"/>
              <a:t>and</a:t>
            </a:r>
          </a:p>
          <a:p>
            <a:pPr lvl="1" algn="just"/>
            <a:r>
              <a:rPr lang="en-US" dirty="0" smtClean="0"/>
              <a:t> </a:t>
            </a:r>
            <a:r>
              <a:rPr lang="en-US" dirty="0"/>
              <a:t>position of the labels(</a:t>
            </a:r>
            <a:r>
              <a:rPr lang="en-US" dirty="0" smtClean="0"/>
              <a:t>las</a:t>
            </a:r>
            <a:r>
              <a:rPr lang="en-US" dirty="0"/>
              <a:t>: 1 for horizontal, </a:t>
            </a:r>
            <a:r>
              <a:rPr lang="en-US" dirty="0" smtClean="0"/>
              <a:t>las</a:t>
            </a:r>
            <a:r>
              <a:rPr lang="en-US" dirty="0"/>
              <a:t>: 0 for vertical).</a:t>
            </a:r>
          </a:p>
        </p:txBody>
      </p:sp>
    </p:spTree>
    <p:extLst>
      <p:ext uri="{BB962C8B-B14F-4D97-AF65-F5344CB8AC3E}">
        <p14:creationId xmlns:p14="http://schemas.microsoft.com/office/powerpoint/2010/main" val="4660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of charts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" y="1676400"/>
            <a:ext cx="6553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par(</a:t>
            </a:r>
            <a:r>
              <a:rPr lang="en-US" dirty="0" err="1" smtClean="0"/>
              <a:t>mfrow</a:t>
            </a:r>
            <a:r>
              <a:rPr lang="en-US" dirty="0" smtClean="0"/>
              <a:t>=c(2,3),mar=c(2,5,2,1),las=1, </a:t>
            </a:r>
            <a:r>
              <a:rPr lang="en-US" dirty="0" err="1" smtClean="0"/>
              <a:t>bty</a:t>
            </a:r>
            <a:r>
              <a:rPr lang="en-US" dirty="0" smtClean="0"/>
              <a:t>=‘n')</a:t>
            </a:r>
          </a:p>
          <a:p>
            <a:r>
              <a:rPr lang="en-US" dirty="0" smtClean="0"/>
              <a:t>plot(</a:t>
            </a:r>
            <a:r>
              <a:rPr lang="en-US" dirty="0" err="1" smtClean="0"/>
              <a:t>dat$Ozone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plot(</a:t>
            </a:r>
            <a:r>
              <a:rPr lang="en-US" dirty="0" err="1" smtClean="0"/>
              <a:t>dat$Ozone,dat$Wind</a:t>
            </a:r>
            <a:r>
              <a:rPr lang="en-US" dirty="0" smtClean="0"/>
              <a:t>)</a:t>
            </a:r>
          </a:p>
          <a:p>
            <a:r>
              <a:rPr lang="en-US" dirty="0" smtClean="0"/>
              <a:t>plot(</a:t>
            </a:r>
            <a:r>
              <a:rPr lang="en-US" dirty="0" err="1" smtClean="0"/>
              <a:t>dat$Ozone,type</a:t>
            </a:r>
            <a:r>
              <a:rPr lang="en-US" dirty="0" smtClean="0"/>
              <a:t> ='l')</a:t>
            </a:r>
          </a:p>
          <a:p>
            <a:r>
              <a:rPr lang="en-US" dirty="0" err="1" smtClean="0"/>
              <a:t>barplot</a:t>
            </a:r>
            <a:r>
              <a:rPr lang="en-US" dirty="0" smtClean="0"/>
              <a:t>(</a:t>
            </a:r>
            <a:r>
              <a:rPr lang="en-US" dirty="0" err="1" smtClean="0"/>
              <a:t>dat$Ozone</a:t>
            </a:r>
            <a:r>
              <a:rPr lang="en-US" dirty="0" smtClean="0"/>
              <a:t>, main = 'Ozone levels', </a:t>
            </a:r>
            <a:r>
              <a:rPr lang="en-US" dirty="0" err="1" smtClean="0"/>
              <a:t>ylab</a:t>
            </a:r>
            <a:r>
              <a:rPr lang="en-US" dirty="0" smtClean="0"/>
              <a:t> = 'ozone value')</a:t>
            </a:r>
          </a:p>
          <a:p>
            <a:r>
              <a:rPr lang="en-US" dirty="0" err="1" smtClean="0"/>
              <a:t>hist</a:t>
            </a:r>
            <a:r>
              <a:rPr lang="en-US" dirty="0" smtClean="0"/>
              <a:t>(</a:t>
            </a:r>
            <a:r>
              <a:rPr lang="en-US" dirty="0" err="1" smtClean="0"/>
              <a:t>dat$Solar.R</a:t>
            </a:r>
            <a:r>
              <a:rPr lang="en-US" dirty="0" smtClean="0"/>
              <a:t>)</a:t>
            </a:r>
          </a:p>
          <a:p>
            <a:r>
              <a:rPr lang="en-US" dirty="0" smtClean="0"/>
              <a:t>boxplot(</a:t>
            </a:r>
            <a:r>
              <a:rPr lang="en-US" dirty="0" err="1" smtClean="0"/>
              <a:t>dat$Ozone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657600"/>
            <a:ext cx="49815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46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Lattice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Lattice package </a:t>
            </a:r>
            <a:r>
              <a:rPr lang="en-US" dirty="0" smtClean="0"/>
              <a:t>is </a:t>
            </a:r>
            <a:r>
              <a:rPr lang="en-US" dirty="0"/>
              <a:t>used to visualize multivariate data. </a:t>
            </a:r>
            <a:endParaRPr lang="en-US" dirty="0" smtClean="0"/>
          </a:p>
          <a:p>
            <a:pPr algn="just"/>
            <a:r>
              <a:rPr lang="en-US" dirty="0" smtClean="0"/>
              <a:t>Lattice </a:t>
            </a:r>
            <a:r>
              <a:rPr lang="en-US" dirty="0"/>
              <a:t>enables the use of </a:t>
            </a:r>
            <a:r>
              <a:rPr lang="en-US" i="1" dirty="0"/>
              <a:t>t</a:t>
            </a:r>
            <a:r>
              <a:rPr lang="en-US" b="1" i="1" dirty="0"/>
              <a:t>rellis graphs</a:t>
            </a:r>
            <a:r>
              <a:rPr lang="en-US" dirty="0"/>
              <a:t>. </a:t>
            </a:r>
            <a:endParaRPr lang="en-US" dirty="0" smtClean="0"/>
          </a:p>
          <a:p>
            <a:pPr algn="just"/>
            <a:r>
              <a:rPr lang="en-US" dirty="0"/>
              <a:t>Trellis graphs exhibit the relationship between variables which are dependent on one or more variables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library(lattice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21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 </a:t>
            </a:r>
            <a:r>
              <a:rPr lang="en-US" dirty="0" smtClean="0"/>
              <a:t>Graphs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density plot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densityplot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dat$Ozone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442" y="3276600"/>
            <a:ext cx="49815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52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 </a:t>
            </a:r>
            <a:r>
              <a:rPr lang="en-US" dirty="0" smtClean="0"/>
              <a:t>Graphs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scatter plot matrix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splom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dat</a:t>
            </a:r>
            <a:r>
              <a:rPr lang="en-US" dirty="0">
                <a:solidFill>
                  <a:srgbClr val="FF0000"/>
                </a:solidFill>
              </a:rPr>
              <a:t>[c(1,3,4)])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3048000"/>
            <a:ext cx="49815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86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Data visualization is a technique used for the graphical representation of data. </a:t>
            </a:r>
            <a:endParaRPr lang="en-US" dirty="0" smtClean="0"/>
          </a:p>
          <a:p>
            <a:pPr lvl="1" algn="just"/>
            <a:r>
              <a:rPr lang="en-US" dirty="0" err="1" smtClean="0"/>
              <a:t>Eg</a:t>
            </a:r>
            <a:r>
              <a:rPr lang="en-US" dirty="0" smtClean="0"/>
              <a:t>. scatter </a:t>
            </a:r>
            <a:r>
              <a:rPr lang="en-US" dirty="0"/>
              <a:t>plots, charts, graphs, histograms, maps, etc., </a:t>
            </a:r>
            <a:endParaRPr lang="en-US" dirty="0" smtClean="0"/>
          </a:p>
          <a:p>
            <a:pPr algn="just"/>
            <a:r>
              <a:rPr lang="en-US" dirty="0" smtClean="0"/>
              <a:t>Make </a:t>
            </a:r>
            <a:r>
              <a:rPr lang="en-US" dirty="0"/>
              <a:t>our data more </a:t>
            </a:r>
            <a:r>
              <a:rPr lang="en-US" dirty="0" smtClean="0"/>
              <a:t>understandable </a:t>
            </a:r>
          </a:p>
          <a:p>
            <a:pPr algn="just"/>
            <a:r>
              <a:rPr lang="en-US" dirty="0" smtClean="0"/>
              <a:t>Makes </a:t>
            </a:r>
            <a:r>
              <a:rPr lang="en-US" dirty="0"/>
              <a:t>it easy to recognize patterns, trends, and exceptions in our data. </a:t>
            </a:r>
            <a:endParaRPr lang="en-US" dirty="0" smtClean="0"/>
          </a:p>
          <a:p>
            <a:pPr algn="just"/>
            <a:r>
              <a:rPr lang="en-US" dirty="0" smtClean="0"/>
              <a:t>Enables </a:t>
            </a:r>
            <a:r>
              <a:rPr lang="en-US" dirty="0"/>
              <a:t>us to convey information and results in a quick and visual 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89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 </a:t>
            </a:r>
            <a:r>
              <a:rPr lang="en-US" dirty="0" smtClean="0"/>
              <a:t>Graphs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scatter plot depicting the combination of 2 factors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xyplot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mpg~wt|cyl_factor</a:t>
            </a:r>
            <a:r>
              <a:rPr lang="en-US" sz="2000" dirty="0">
                <a:solidFill>
                  <a:srgbClr val="FF0000"/>
                </a:solidFill>
              </a:rPr>
              <a:t>*</a:t>
            </a:r>
            <a:r>
              <a:rPr lang="en-US" sz="2000" dirty="0" err="1">
                <a:solidFill>
                  <a:srgbClr val="FF0000"/>
                </a:solidFill>
              </a:rPr>
              <a:t>gear_factor</a:t>
            </a:r>
            <a:r>
              <a:rPr lang="en-US" sz="2000" dirty="0">
                <a:solidFill>
                  <a:srgbClr val="FF0000"/>
                </a:solidFill>
              </a:rPr>
              <a:t>,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main="Scatterplots : Cylinders and Gears",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</a:t>
            </a:r>
            <a:r>
              <a:rPr lang="en-US" sz="2000" dirty="0" err="1">
                <a:solidFill>
                  <a:srgbClr val="FF0000"/>
                </a:solidFill>
              </a:rPr>
              <a:t>ylab</a:t>
            </a:r>
            <a:r>
              <a:rPr lang="en-US" sz="2000" dirty="0">
                <a:solidFill>
                  <a:srgbClr val="FF0000"/>
                </a:solidFill>
              </a:rPr>
              <a:t>="Miles/Gallon", </a:t>
            </a:r>
            <a:r>
              <a:rPr lang="en-US" sz="2000" dirty="0" err="1">
                <a:solidFill>
                  <a:srgbClr val="FF0000"/>
                </a:solidFill>
              </a:rPr>
              <a:t>xlab</a:t>
            </a:r>
            <a:r>
              <a:rPr lang="en-US" sz="2000" dirty="0">
                <a:solidFill>
                  <a:srgbClr val="FF0000"/>
                </a:solidFill>
              </a:rPr>
              <a:t>="Weight of Car")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743200"/>
            <a:ext cx="3503491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4272677"/>
            <a:ext cx="5257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 smtClean="0">
                <a:solidFill>
                  <a:srgbClr val="FF0000"/>
                </a:solidFill>
              </a:rPr>
              <a:t>preprocessing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unique(gear)</a:t>
            </a:r>
          </a:p>
          <a:p>
            <a:r>
              <a:rPr lang="en-US" dirty="0" err="1">
                <a:solidFill>
                  <a:srgbClr val="FF0000"/>
                </a:solidFill>
              </a:rPr>
              <a:t>gear_factor</a:t>
            </a:r>
            <a:r>
              <a:rPr lang="en-US" dirty="0">
                <a:solidFill>
                  <a:srgbClr val="FF0000"/>
                </a:solidFill>
              </a:rPr>
              <a:t>&lt;-factor(</a:t>
            </a:r>
            <a:r>
              <a:rPr lang="en-US" dirty="0" err="1">
                <a:solidFill>
                  <a:srgbClr val="FF0000"/>
                </a:solidFill>
              </a:rPr>
              <a:t>gear,levels</a:t>
            </a:r>
            <a:r>
              <a:rPr lang="en-US" dirty="0">
                <a:solidFill>
                  <a:srgbClr val="FF0000"/>
                </a:solidFill>
              </a:rPr>
              <a:t>=c(3,4,5),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    labels=c("3gears","4gears","5gears"))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unique(</a:t>
            </a:r>
            <a:r>
              <a:rPr lang="en-US" dirty="0" err="1">
                <a:solidFill>
                  <a:srgbClr val="FF0000"/>
                </a:solidFill>
              </a:rPr>
              <a:t>cyl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 err="1">
                <a:solidFill>
                  <a:srgbClr val="FF0000"/>
                </a:solidFill>
              </a:rPr>
              <a:t>cyl_factor</a:t>
            </a:r>
            <a:r>
              <a:rPr lang="en-US" dirty="0">
                <a:solidFill>
                  <a:srgbClr val="FF0000"/>
                </a:solidFill>
              </a:rPr>
              <a:t> &lt;-factor(</a:t>
            </a:r>
            <a:r>
              <a:rPr lang="en-US" dirty="0" err="1">
                <a:solidFill>
                  <a:srgbClr val="FF0000"/>
                </a:solidFill>
              </a:rPr>
              <a:t>cyl,levels</a:t>
            </a:r>
            <a:r>
              <a:rPr lang="en-US" dirty="0">
                <a:solidFill>
                  <a:srgbClr val="FF0000"/>
                </a:solidFill>
              </a:rPr>
              <a:t>=c(4,6,8),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    labels=c("4cyl","6cyl","8cyl"))</a:t>
            </a:r>
          </a:p>
        </p:txBody>
      </p:sp>
    </p:spTree>
    <p:extLst>
      <p:ext uri="{BB962C8B-B14F-4D97-AF65-F5344CB8AC3E}">
        <p14:creationId xmlns:p14="http://schemas.microsoft.com/office/powerpoint/2010/main" val="423168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gplot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Stands for </a:t>
            </a:r>
            <a:r>
              <a:rPr lang="en-US" b="1" dirty="0" smtClean="0"/>
              <a:t>grammar of graphics</a:t>
            </a:r>
          </a:p>
          <a:p>
            <a:pPr algn="just"/>
            <a:r>
              <a:rPr lang="en-US" dirty="0" smtClean="0"/>
              <a:t>Introduced by </a:t>
            </a:r>
            <a:r>
              <a:rPr lang="en-US" b="1" dirty="0"/>
              <a:t>Hadley Wickham, Winston </a:t>
            </a:r>
            <a:r>
              <a:rPr lang="en-US" b="1" dirty="0" smtClean="0"/>
              <a:t>Chang </a:t>
            </a:r>
            <a:r>
              <a:rPr lang="en-US" dirty="0" smtClean="0"/>
              <a:t>in the year 2007.</a:t>
            </a:r>
          </a:p>
          <a:p>
            <a:pPr algn="just"/>
            <a:r>
              <a:rPr lang="en-US" dirty="0" smtClean="0"/>
              <a:t>Used for creating elegant and more sophisticated visualization with little code</a:t>
            </a:r>
          </a:p>
          <a:p>
            <a:pPr algn="just"/>
            <a:r>
              <a:rPr lang="en-US" dirty="0" smtClean="0"/>
              <a:t>Builds graph in layers</a:t>
            </a:r>
          </a:p>
          <a:p>
            <a:pPr lvl="1" algn="just"/>
            <a:r>
              <a:rPr lang="en-US" dirty="0"/>
              <a:t>build a </a:t>
            </a:r>
            <a:r>
              <a:rPr lang="en-US" dirty="0" err="1"/>
              <a:t>a</a:t>
            </a:r>
            <a:r>
              <a:rPr lang="en-US" dirty="0"/>
              <a:t> complex graph by starting with a simple graph and adding additional elements, one at a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1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 smtClean="0"/>
              <a:t>() –scatter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752600"/>
            <a:ext cx="769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library(ggplot2)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ggplot</a:t>
            </a:r>
            <a:r>
              <a:rPr lang="en-US" sz="2400" dirty="0">
                <a:solidFill>
                  <a:srgbClr val="FF0000"/>
                </a:solidFill>
              </a:rPr>
              <a:t>(data = </a:t>
            </a:r>
            <a:r>
              <a:rPr lang="en-US" sz="2400" dirty="0" err="1">
                <a:solidFill>
                  <a:srgbClr val="FF0000"/>
                </a:solidFill>
              </a:rPr>
              <a:t>mtcars</a:t>
            </a:r>
            <a:r>
              <a:rPr lang="en-US" sz="24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     mapping = </a:t>
            </a:r>
            <a:r>
              <a:rPr lang="en-US" sz="2400" dirty="0" err="1" smtClean="0">
                <a:solidFill>
                  <a:srgbClr val="FF0000"/>
                </a:solidFill>
              </a:rPr>
              <a:t>aes</a:t>
            </a:r>
            <a:r>
              <a:rPr lang="en-US" sz="2400" dirty="0" smtClean="0">
                <a:solidFill>
                  <a:srgbClr val="FF0000"/>
                </a:solidFill>
              </a:rPr>
              <a:t>(x=</a:t>
            </a:r>
            <a:r>
              <a:rPr lang="en-US" sz="2400" dirty="0" err="1" smtClean="0">
                <a:solidFill>
                  <a:srgbClr val="FF0000"/>
                </a:solidFill>
              </a:rPr>
              <a:t>wt,y</a:t>
            </a:r>
            <a:r>
              <a:rPr lang="en-US" sz="2400" dirty="0" smtClean="0">
                <a:solidFill>
                  <a:srgbClr val="FF0000"/>
                </a:solidFill>
              </a:rPr>
              <a:t>=mpg</a:t>
            </a:r>
            <a:r>
              <a:rPr lang="en-US" sz="2400" dirty="0">
                <a:solidFill>
                  <a:srgbClr val="FF0000"/>
                </a:solidFill>
              </a:rPr>
              <a:t>))+</a:t>
            </a:r>
            <a:r>
              <a:rPr lang="en-US" sz="2400" dirty="0" err="1">
                <a:solidFill>
                  <a:srgbClr val="FF0000"/>
                </a:solidFill>
              </a:rPr>
              <a:t>geom_point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124200"/>
            <a:ext cx="5257800" cy="33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717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ggplot</a:t>
            </a:r>
            <a:r>
              <a:rPr lang="en-US" dirty="0"/>
              <a:t>() –scatter </a:t>
            </a:r>
            <a:r>
              <a:rPr lang="en-US" dirty="0" smtClean="0"/>
              <a:t>plot (contd</a:t>
            </a:r>
            <a:r>
              <a:rPr lang="en-US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 – Allows plotting multiple variables in a single graph</a:t>
            </a:r>
          </a:p>
          <a:p>
            <a:r>
              <a:rPr lang="en-US" dirty="0" smtClean="0"/>
              <a:t>Split the plot with factor variable using color </a:t>
            </a:r>
            <a:r>
              <a:rPr lang="en-US" dirty="0" err="1" smtClean="0"/>
              <a:t>paramerter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4124450"/>
            <a:ext cx="4274004" cy="2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3348335"/>
            <a:ext cx="861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ggplot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mtcars,aes</a:t>
            </a:r>
            <a:r>
              <a:rPr lang="en-US" sz="2400" dirty="0">
                <a:solidFill>
                  <a:srgbClr val="FF0000"/>
                </a:solidFill>
              </a:rPr>
              <a:t>(x=</a:t>
            </a:r>
            <a:r>
              <a:rPr lang="en-US" sz="2400" dirty="0" err="1">
                <a:solidFill>
                  <a:srgbClr val="FF0000"/>
                </a:solidFill>
              </a:rPr>
              <a:t>wt,y</a:t>
            </a:r>
            <a:r>
              <a:rPr lang="en-US" sz="2400" dirty="0">
                <a:solidFill>
                  <a:srgbClr val="FF0000"/>
                </a:solidFill>
              </a:rPr>
              <a:t>=</a:t>
            </a:r>
            <a:r>
              <a:rPr lang="en-US" sz="2400" dirty="0" err="1">
                <a:solidFill>
                  <a:srgbClr val="FF0000"/>
                </a:solidFill>
              </a:rPr>
              <a:t>mpg,color</a:t>
            </a:r>
            <a:r>
              <a:rPr lang="en-US" sz="2400" dirty="0">
                <a:solidFill>
                  <a:srgbClr val="FF0000"/>
                </a:solidFill>
              </a:rPr>
              <a:t>=</a:t>
            </a:r>
            <a:r>
              <a:rPr lang="en-US" sz="2400" dirty="0" err="1">
                <a:solidFill>
                  <a:srgbClr val="FF0000"/>
                </a:solidFill>
              </a:rPr>
              <a:t>gear_factor</a:t>
            </a:r>
            <a:r>
              <a:rPr lang="en-US" sz="2400" dirty="0">
                <a:solidFill>
                  <a:srgbClr val="FF0000"/>
                </a:solidFill>
              </a:rPr>
              <a:t>))+</a:t>
            </a:r>
            <a:r>
              <a:rPr lang="en-US" sz="2400" dirty="0" err="1">
                <a:solidFill>
                  <a:srgbClr val="FF0000"/>
                </a:solidFill>
              </a:rPr>
              <a:t>geom_point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0415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() –scatter </a:t>
            </a:r>
            <a:r>
              <a:rPr lang="en-US" dirty="0" smtClean="0"/>
              <a:t>plot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the plot with factor variable using size </a:t>
            </a:r>
            <a:r>
              <a:rPr lang="en-US" dirty="0" err="1" smtClean="0"/>
              <a:t>paramerter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662535"/>
            <a:ext cx="861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ggplot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mtcars,aes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wt,mpg,size</a:t>
            </a:r>
            <a:r>
              <a:rPr lang="en-US" sz="2400" dirty="0">
                <a:solidFill>
                  <a:srgbClr val="FF0000"/>
                </a:solidFill>
              </a:rPr>
              <a:t>=</a:t>
            </a:r>
            <a:r>
              <a:rPr lang="en-US" sz="2400" dirty="0" err="1">
                <a:solidFill>
                  <a:srgbClr val="FF0000"/>
                </a:solidFill>
              </a:rPr>
              <a:t>qsec</a:t>
            </a:r>
            <a:r>
              <a:rPr lang="en-US" sz="2400" dirty="0">
                <a:solidFill>
                  <a:srgbClr val="FF0000"/>
                </a:solidFill>
              </a:rPr>
              <a:t>))+</a:t>
            </a:r>
            <a:r>
              <a:rPr lang="en-US" sz="2400" dirty="0" err="1">
                <a:solidFill>
                  <a:srgbClr val="FF0000"/>
                </a:solidFill>
              </a:rPr>
              <a:t>geom_point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442162"/>
            <a:ext cx="3228975" cy="344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609600" y="4262734"/>
            <a:ext cx="449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The value of </a:t>
            </a:r>
            <a:r>
              <a:rPr lang="en-US" sz="1600" dirty="0" err="1" smtClean="0"/>
              <a:t>qsec</a:t>
            </a:r>
            <a:r>
              <a:rPr lang="en-US" sz="1600" dirty="0" smtClean="0"/>
              <a:t> indicates the acceleration which decides the size of the points</a:t>
            </a:r>
          </a:p>
        </p:txBody>
      </p:sp>
    </p:spTree>
    <p:extLst>
      <p:ext uri="{BB962C8B-B14F-4D97-AF65-F5344CB8AC3E}">
        <p14:creationId xmlns:p14="http://schemas.microsoft.com/office/powerpoint/2010/main" val="94620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() –scatter plot</a:t>
            </a:r>
            <a:r>
              <a:rPr lang="en-US" dirty="0" smtClean="0"/>
              <a:t>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Differentiating the data with both shape and color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662535"/>
            <a:ext cx="861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ggplot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mtcars,aes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wt,mpg,shape</a:t>
            </a:r>
            <a:r>
              <a:rPr lang="en-US" sz="2400" dirty="0">
                <a:solidFill>
                  <a:srgbClr val="FF0000"/>
                </a:solidFill>
              </a:rPr>
              <a:t>=</a:t>
            </a:r>
            <a:r>
              <a:rPr lang="en-US" sz="2400" dirty="0" err="1">
                <a:solidFill>
                  <a:srgbClr val="FF0000"/>
                </a:solidFill>
              </a:rPr>
              <a:t>gear_factor</a:t>
            </a:r>
            <a:r>
              <a:rPr lang="en-US" sz="2400" dirty="0">
                <a:solidFill>
                  <a:srgbClr val="FF0000"/>
                </a:solidFill>
              </a:rPr>
              <a:t>))+</a:t>
            </a:r>
            <a:r>
              <a:rPr lang="en-US" sz="2400" dirty="0" err="1">
                <a:solidFill>
                  <a:srgbClr val="FF0000"/>
                </a:solidFill>
              </a:rPr>
              <a:t>geom_point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aes</a:t>
            </a:r>
            <a:r>
              <a:rPr lang="en-US" sz="2400" dirty="0">
                <a:solidFill>
                  <a:srgbClr val="FF0000"/>
                </a:solidFill>
              </a:rPr>
              <a:t>(color=</a:t>
            </a:r>
            <a:r>
              <a:rPr lang="en-US" sz="2400" dirty="0" err="1">
                <a:solidFill>
                  <a:srgbClr val="FF0000"/>
                </a:solidFill>
              </a:rPr>
              <a:t>gear_factor</a:t>
            </a:r>
            <a:r>
              <a:rPr lang="en-US" sz="2400" dirty="0">
                <a:solidFill>
                  <a:srgbClr val="FF0000"/>
                </a:solidFill>
              </a:rPr>
              <a:t>),size=4)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243263"/>
            <a:ext cx="3677771" cy="391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04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() –scatter plot</a:t>
            </a:r>
            <a:r>
              <a:rPr lang="en-US" dirty="0" smtClean="0"/>
              <a:t> </a:t>
            </a:r>
            <a:r>
              <a:rPr lang="en-US" dirty="0"/>
              <a:t>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layers</a:t>
            </a:r>
          </a:p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931" y="1676400"/>
            <a:ext cx="4007069" cy="475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2286000"/>
            <a:ext cx="4648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ggplot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mtcars,aes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wt,mpg,shape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rgbClr val="FF0000"/>
                </a:solidFill>
              </a:rPr>
              <a:t>gear_factor</a:t>
            </a:r>
            <a:r>
              <a:rPr lang="en-US" dirty="0">
                <a:solidFill>
                  <a:srgbClr val="FF0000"/>
                </a:solidFill>
              </a:rPr>
              <a:t>))+</a:t>
            </a:r>
            <a:r>
              <a:rPr lang="en-US" dirty="0" err="1">
                <a:solidFill>
                  <a:srgbClr val="FF0000"/>
                </a:solidFill>
              </a:rPr>
              <a:t>geom_point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aes</a:t>
            </a:r>
            <a:r>
              <a:rPr lang="en-US" dirty="0">
                <a:solidFill>
                  <a:srgbClr val="FF0000"/>
                </a:solidFill>
              </a:rPr>
              <a:t>(color=</a:t>
            </a:r>
            <a:r>
              <a:rPr lang="en-US" dirty="0" err="1">
                <a:solidFill>
                  <a:srgbClr val="FF0000"/>
                </a:solidFill>
              </a:rPr>
              <a:t>gear_factor</a:t>
            </a:r>
            <a:r>
              <a:rPr lang="en-US" dirty="0">
                <a:solidFill>
                  <a:srgbClr val="FF0000"/>
                </a:solidFill>
              </a:rPr>
              <a:t>),size=4</a:t>
            </a:r>
            <a:r>
              <a:rPr lang="en-US" dirty="0" smtClean="0">
                <a:solidFill>
                  <a:srgbClr val="FF0000"/>
                </a:solidFill>
              </a:rPr>
              <a:t>) +</a:t>
            </a:r>
            <a:r>
              <a:rPr lang="en-US" dirty="0" err="1">
                <a:solidFill>
                  <a:srgbClr val="FF0000"/>
                </a:solidFill>
              </a:rPr>
              <a:t>geom_point</a:t>
            </a:r>
            <a:r>
              <a:rPr lang="en-US" dirty="0">
                <a:solidFill>
                  <a:srgbClr val="FF0000"/>
                </a:solidFill>
              </a:rPr>
              <a:t>(color='grey90',size=1.5)</a:t>
            </a:r>
          </a:p>
        </p:txBody>
      </p:sp>
    </p:spTree>
    <p:extLst>
      <p:ext uri="{BB962C8B-B14F-4D97-AF65-F5344CB8AC3E}">
        <p14:creationId xmlns:p14="http://schemas.microsoft.com/office/powerpoint/2010/main" val="273945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() –scatter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best fit line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ggplot</a:t>
            </a:r>
            <a:r>
              <a:rPr lang="en-US" dirty="0">
                <a:solidFill>
                  <a:srgbClr val="FF0000"/>
                </a:solidFill>
              </a:rPr>
              <a:t>(data = </a:t>
            </a:r>
            <a:r>
              <a:rPr lang="en-US" dirty="0" err="1">
                <a:solidFill>
                  <a:srgbClr val="FF0000"/>
                </a:solidFill>
              </a:rPr>
              <a:t>mtcars,mapping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aes</a:t>
            </a:r>
            <a:r>
              <a:rPr lang="en-US" dirty="0">
                <a:solidFill>
                  <a:srgbClr val="FF0000"/>
                </a:solidFill>
              </a:rPr>
              <a:t>(x=</a:t>
            </a:r>
            <a:r>
              <a:rPr lang="en-US" dirty="0" err="1">
                <a:solidFill>
                  <a:srgbClr val="FF0000"/>
                </a:solidFill>
              </a:rPr>
              <a:t>wt,y</a:t>
            </a:r>
            <a:r>
              <a:rPr lang="en-US" dirty="0">
                <a:solidFill>
                  <a:srgbClr val="FF0000"/>
                </a:solidFill>
              </a:rPr>
              <a:t>=mpg</a:t>
            </a:r>
            <a:r>
              <a:rPr lang="en-US" dirty="0" smtClean="0">
                <a:solidFill>
                  <a:srgbClr val="FF0000"/>
                </a:solidFill>
              </a:rPr>
              <a:t>))+ </a:t>
            </a:r>
            <a:r>
              <a:rPr lang="en-US" dirty="0" err="1" smtClean="0">
                <a:solidFill>
                  <a:srgbClr val="FF0000"/>
                </a:solidFill>
              </a:rPr>
              <a:t>geom_point</a:t>
            </a:r>
            <a:r>
              <a:rPr lang="en-US" dirty="0" smtClean="0">
                <a:solidFill>
                  <a:srgbClr val="FF0000"/>
                </a:solidFill>
              </a:rPr>
              <a:t>()+ </a:t>
            </a:r>
            <a:r>
              <a:rPr lang="en-US" dirty="0" err="1" smtClean="0">
                <a:solidFill>
                  <a:srgbClr val="FF0000"/>
                </a:solidFill>
              </a:rPr>
              <a:t>geom_smooth</a:t>
            </a:r>
            <a:r>
              <a:rPr lang="en-US" dirty="0" smtClean="0">
                <a:solidFill>
                  <a:srgbClr val="FF0000"/>
                </a:solidFill>
              </a:rPr>
              <a:t>(method </a:t>
            </a:r>
            <a:r>
              <a:rPr lang="en-US" dirty="0">
                <a:solidFill>
                  <a:srgbClr val="FF0000"/>
                </a:solidFill>
              </a:rPr>
              <a:t>= 'lm')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835378"/>
            <a:ext cx="3924300" cy="2536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8692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gplot</a:t>
            </a:r>
            <a:r>
              <a:rPr lang="en-US" dirty="0" smtClean="0"/>
              <a:t> –bar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/>
              <a:t>the distribution of cylinder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ggplot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mtcars,aes</a:t>
            </a:r>
            <a:r>
              <a:rPr lang="en-US" dirty="0">
                <a:solidFill>
                  <a:srgbClr val="FF0000"/>
                </a:solidFill>
              </a:rPr>
              <a:t>(x=</a:t>
            </a:r>
            <a:r>
              <a:rPr lang="en-US" dirty="0" err="1">
                <a:solidFill>
                  <a:srgbClr val="FF0000"/>
                </a:solidFill>
              </a:rPr>
              <a:t>gear_factor</a:t>
            </a:r>
            <a:r>
              <a:rPr lang="en-US" dirty="0">
                <a:solidFill>
                  <a:srgbClr val="FF0000"/>
                </a:solidFill>
              </a:rPr>
              <a:t>))+</a:t>
            </a:r>
            <a:r>
              <a:rPr lang="en-US" dirty="0" err="1">
                <a:solidFill>
                  <a:srgbClr val="FF0000"/>
                </a:solidFill>
              </a:rPr>
              <a:t>geom_bar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endParaRPr lang="en-US" dirty="0"/>
          </a:p>
        </p:txBody>
      </p:sp>
      <p:sp>
        <p:nvSpPr>
          <p:cNvPr id="4" name="AutoShape 2" descr="http://127.0.0.1:33305/graphics/6dc793ed-159d-4864-ada0-c2b0c2ac6aed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200400"/>
            <a:ext cx="3938587" cy="2519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69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gplot</a:t>
            </a:r>
            <a:r>
              <a:rPr lang="en-US" dirty="0" smtClean="0"/>
              <a:t> –bar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/>
              <a:t>the distribution of </a:t>
            </a:r>
            <a:r>
              <a:rPr lang="en-US" dirty="0" smtClean="0"/>
              <a:t>cylinder – flipping the bar direction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ggplot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mtcars,aes</a:t>
            </a:r>
            <a:r>
              <a:rPr lang="en-US" dirty="0">
                <a:solidFill>
                  <a:srgbClr val="FF0000"/>
                </a:solidFill>
              </a:rPr>
              <a:t>(x=</a:t>
            </a:r>
            <a:r>
              <a:rPr lang="en-US" dirty="0" err="1">
                <a:solidFill>
                  <a:srgbClr val="FF0000"/>
                </a:solidFill>
              </a:rPr>
              <a:t>gear_factor</a:t>
            </a:r>
            <a:r>
              <a:rPr lang="en-US" dirty="0">
                <a:solidFill>
                  <a:srgbClr val="FF0000"/>
                </a:solidFill>
              </a:rPr>
              <a:t>))+</a:t>
            </a:r>
            <a:r>
              <a:rPr lang="en-US" dirty="0" err="1">
                <a:solidFill>
                  <a:srgbClr val="FF0000"/>
                </a:solidFill>
              </a:rPr>
              <a:t>geom_bar</a:t>
            </a:r>
            <a:r>
              <a:rPr lang="en-US" dirty="0" smtClean="0">
                <a:solidFill>
                  <a:srgbClr val="FF0000"/>
                </a:solidFill>
              </a:rPr>
              <a:t>()+</a:t>
            </a:r>
            <a:r>
              <a:rPr lang="en-US" dirty="0" err="1" smtClean="0">
                <a:solidFill>
                  <a:srgbClr val="FF0000"/>
                </a:solidFill>
              </a:rPr>
              <a:t>coord_flip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AutoShape 2" descr="http://127.0.0.1:33305/graphics/6dc793ed-159d-4864-ada0-c2b0c2ac6aed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962400"/>
            <a:ext cx="3771900" cy="2438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3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Visualization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Graphics</a:t>
            </a:r>
          </a:p>
          <a:p>
            <a:r>
              <a:rPr lang="en-US" dirty="0"/>
              <a:t>Grid Graphics</a:t>
            </a:r>
          </a:p>
          <a:p>
            <a:r>
              <a:rPr lang="en-US" dirty="0"/>
              <a:t>Lattice Graphics</a:t>
            </a:r>
          </a:p>
          <a:p>
            <a:r>
              <a:rPr lang="en-US" dirty="0"/>
              <a:t>ggplot2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9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gplot</a:t>
            </a:r>
            <a:r>
              <a:rPr lang="en-US" dirty="0" smtClean="0"/>
              <a:t> –bar plot – 2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/>
              <a:t>the distribution of </a:t>
            </a:r>
            <a:r>
              <a:rPr lang="en-US" dirty="0" smtClean="0"/>
              <a:t>cylinder and gears as stacked bar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ggplot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mtcars,aes</a:t>
            </a:r>
            <a:r>
              <a:rPr lang="en-US" dirty="0">
                <a:solidFill>
                  <a:srgbClr val="FF0000"/>
                </a:solidFill>
              </a:rPr>
              <a:t>(x=</a:t>
            </a:r>
            <a:r>
              <a:rPr lang="en-US" dirty="0" err="1">
                <a:solidFill>
                  <a:srgbClr val="FF0000"/>
                </a:solidFill>
              </a:rPr>
              <a:t>cyl_factor,fill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rgbClr val="FF0000"/>
                </a:solidFill>
              </a:rPr>
              <a:t>gear_factor</a:t>
            </a:r>
            <a:r>
              <a:rPr lang="en-US" dirty="0">
                <a:solidFill>
                  <a:srgbClr val="FF0000"/>
                </a:solidFill>
              </a:rPr>
              <a:t>))+</a:t>
            </a:r>
            <a:r>
              <a:rPr lang="en-US" dirty="0" err="1">
                <a:solidFill>
                  <a:srgbClr val="FF0000"/>
                </a:solidFill>
              </a:rPr>
              <a:t>geom_bar</a:t>
            </a:r>
            <a:r>
              <a:rPr lang="en-US" dirty="0">
                <a:solidFill>
                  <a:srgbClr val="FF0000"/>
                </a:solidFill>
              </a:rPr>
              <a:t>(position = "stack")</a:t>
            </a:r>
            <a:endParaRPr lang="en-US" dirty="0"/>
          </a:p>
        </p:txBody>
      </p:sp>
      <p:sp>
        <p:nvSpPr>
          <p:cNvPr id="4" name="AutoShape 2" descr="http://127.0.0.1:33305/graphics/6dc793ed-159d-4864-ada0-c2b0c2ac6aed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038600"/>
            <a:ext cx="3610028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159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gplot</a:t>
            </a:r>
            <a:r>
              <a:rPr lang="en-US" dirty="0" smtClean="0"/>
              <a:t> –histogram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/>
              <a:t>the distribution of </a:t>
            </a:r>
            <a:r>
              <a:rPr lang="en-US" dirty="0" err="1" smtClean="0"/>
              <a:t>hp</a:t>
            </a:r>
            <a:r>
              <a:rPr lang="en-US" dirty="0" smtClean="0"/>
              <a:t> (horse power)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ggplot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mtcars,aes</a:t>
            </a:r>
            <a:r>
              <a:rPr lang="en-US" dirty="0">
                <a:solidFill>
                  <a:srgbClr val="FF0000"/>
                </a:solidFill>
              </a:rPr>
              <a:t>(x=</a:t>
            </a:r>
            <a:r>
              <a:rPr lang="en-US" dirty="0" err="1">
                <a:solidFill>
                  <a:srgbClr val="FF0000"/>
                </a:solidFill>
              </a:rPr>
              <a:t>hp</a:t>
            </a:r>
            <a:r>
              <a:rPr lang="en-US" dirty="0">
                <a:solidFill>
                  <a:srgbClr val="FF0000"/>
                </a:solidFill>
              </a:rPr>
              <a:t>))+</a:t>
            </a:r>
            <a:r>
              <a:rPr lang="en-US" dirty="0" err="1">
                <a:solidFill>
                  <a:srgbClr val="FF0000"/>
                </a:solidFill>
              </a:rPr>
              <a:t>geom_histogram</a:t>
            </a:r>
            <a:r>
              <a:rPr lang="en-US" dirty="0">
                <a:solidFill>
                  <a:srgbClr val="FF0000"/>
                </a:solidFill>
              </a:rPr>
              <a:t>()+labs(title='distribution of </a:t>
            </a:r>
            <a:r>
              <a:rPr lang="en-US" dirty="0" err="1">
                <a:solidFill>
                  <a:srgbClr val="FF0000"/>
                </a:solidFill>
              </a:rPr>
              <a:t>hp</a:t>
            </a:r>
            <a:r>
              <a:rPr lang="en-US" dirty="0">
                <a:solidFill>
                  <a:srgbClr val="FF0000"/>
                </a:solidFill>
              </a:rPr>
              <a:t>',y='frequency')</a:t>
            </a:r>
          </a:p>
          <a:p>
            <a:endParaRPr lang="en-US" dirty="0"/>
          </a:p>
        </p:txBody>
      </p:sp>
      <p:sp>
        <p:nvSpPr>
          <p:cNvPr id="4" name="AutoShape 2" descr="http://127.0.0.1:33305/graphics/6dc793ed-159d-4864-ada0-c2b0c2ac6aed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352799"/>
            <a:ext cx="4384025" cy="2833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93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gplot</a:t>
            </a:r>
            <a:r>
              <a:rPr lang="en-US" dirty="0" smtClean="0"/>
              <a:t> –histogram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/>
              <a:t>the distribution of </a:t>
            </a:r>
            <a:r>
              <a:rPr lang="en-US" dirty="0" err="1" smtClean="0"/>
              <a:t>hp</a:t>
            </a:r>
            <a:r>
              <a:rPr lang="en-US" dirty="0" smtClean="0"/>
              <a:t> (horse power)- change the </a:t>
            </a:r>
            <a:r>
              <a:rPr lang="en-US" dirty="0" err="1" smtClean="0"/>
              <a:t>no.of</a:t>
            </a:r>
            <a:r>
              <a:rPr lang="en-US" dirty="0" smtClean="0"/>
              <a:t> bins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ggplot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mtcars,aes</a:t>
            </a:r>
            <a:r>
              <a:rPr lang="en-US" dirty="0">
                <a:solidFill>
                  <a:srgbClr val="FF0000"/>
                </a:solidFill>
              </a:rPr>
              <a:t>(x=</a:t>
            </a:r>
            <a:r>
              <a:rPr lang="en-US" dirty="0" err="1">
                <a:solidFill>
                  <a:srgbClr val="FF0000"/>
                </a:solidFill>
              </a:rPr>
              <a:t>hp</a:t>
            </a:r>
            <a:r>
              <a:rPr lang="en-US" dirty="0">
                <a:solidFill>
                  <a:srgbClr val="FF0000"/>
                </a:solidFill>
              </a:rPr>
              <a:t>))+</a:t>
            </a:r>
            <a:r>
              <a:rPr lang="en-US" dirty="0" err="1">
                <a:solidFill>
                  <a:srgbClr val="FF0000"/>
                </a:solidFill>
              </a:rPr>
              <a:t>geom_histogram</a:t>
            </a:r>
            <a:r>
              <a:rPr lang="en-US" dirty="0">
                <a:solidFill>
                  <a:srgbClr val="FF0000"/>
                </a:solidFill>
              </a:rPr>
              <a:t>(bins = 3)+labs(title='distribution of </a:t>
            </a:r>
            <a:r>
              <a:rPr lang="en-US" dirty="0" err="1">
                <a:solidFill>
                  <a:srgbClr val="FF0000"/>
                </a:solidFill>
              </a:rPr>
              <a:t>hp</a:t>
            </a:r>
            <a:r>
              <a:rPr lang="en-US" dirty="0">
                <a:solidFill>
                  <a:srgbClr val="FF0000"/>
                </a:solidFill>
              </a:rPr>
              <a:t>',y='frequency')</a:t>
            </a:r>
          </a:p>
          <a:p>
            <a:endParaRPr lang="en-US" dirty="0"/>
          </a:p>
        </p:txBody>
      </p:sp>
      <p:sp>
        <p:nvSpPr>
          <p:cNvPr id="4" name="AutoShape 2" descr="http://127.0.0.1:33305/graphics/6dc793ed-159d-4864-ada0-c2b0c2ac6aed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729990"/>
            <a:ext cx="3733800" cy="241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455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gplot</a:t>
            </a:r>
            <a:r>
              <a:rPr lang="en-US" dirty="0" smtClean="0"/>
              <a:t> –histogram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plotting </a:t>
            </a:r>
            <a:r>
              <a:rPr lang="en-US" dirty="0"/>
              <a:t>the distribution of </a:t>
            </a:r>
            <a:r>
              <a:rPr lang="en-US" dirty="0" err="1" smtClean="0"/>
              <a:t>hp</a:t>
            </a:r>
            <a:r>
              <a:rPr lang="en-US" dirty="0" smtClean="0"/>
              <a:t> (horse power) – can change the </a:t>
            </a:r>
            <a:r>
              <a:rPr lang="en-US" dirty="0" err="1" smtClean="0"/>
              <a:t>binwidth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ggplot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mtcars,aes</a:t>
            </a:r>
            <a:r>
              <a:rPr lang="en-US" dirty="0">
                <a:solidFill>
                  <a:srgbClr val="FF0000"/>
                </a:solidFill>
              </a:rPr>
              <a:t>(x=</a:t>
            </a:r>
            <a:r>
              <a:rPr lang="en-US" dirty="0" err="1">
                <a:solidFill>
                  <a:srgbClr val="FF0000"/>
                </a:solidFill>
              </a:rPr>
              <a:t>hp</a:t>
            </a:r>
            <a:r>
              <a:rPr lang="en-US" dirty="0">
                <a:solidFill>
                  <a:srgbClr val="FF0000"/>
                </a:solidFill>
              </a:rPr>
              <a:t>))+</a:t>
            </a:r>
            <a:r>
              <a:rPr lang="en-US" dirty="0" err="1">
                <a:solidFill>
                  <a:srgbClr val="FF0000"/>
                </a:solidFill>
              </a:rPr>
              <a:t>geom_histogram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binwidth</a:t>
            </a:r>
            <a:r>
              <a:rPr lang="en-US" dirty="0">
                <a:solidFill>
                  <a:srgbClr val="FF0000"/>
                </a:solidFill>
              </a:rPr>
              <a:t> = 30)+labs(title='distribution of </a:t>
            </a:r>
            <a:r>
              <a:rPr lang="en-US" dirty="0" err="1">
                <a:solidFill>
                  <a:srgbClr val="FF0000"/>
                </a:solidFill>
              </a:rPr>
              <a:t>hp</a:t>
            </a:r>
            <a:r>
              <a:rPr lang="en-US" dirty="0">
                <a:solidFill>
                  <a:srgbClr val="FF0000"/>
                </a:solidFill>
              </a:rPr>
              <a:t>',y='frequency')</a:t>
            </a:r>
          </a:p>
          <a:p>
            <a:endParaRPr lang="en-US" dirty="0"/>
          </a:p>
        </p:txBody>
      </p:sp>
      <p:sp>
        <p:nvSpPr>
          <p:cNvPr id="4" name="AutoShape 2" descr="http://127.0.0.1:33305/graphics/6dc793ed-159d-4864-ada0-c2b0c2ac6aed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http://127.0.0.1:33305/graphics/8f965f63-41c9-4087-8446-0cb4b4f949a8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886200"/>
            <a:ext cx="3962400" cy="2561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455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gplot</a:t>
            </a:r>
            <a:r>
              <a:rPr lang="en-US" dirty="0" smtClean="0"/>
              <a:t> –histogram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plotting </a:t>
            </a:r>
            <a:r>
              <a:rPr lang="en-US" dirty="0"/>
              <a:t>the distribution of </a:t>
            </a:r>
            <a:r>
              <a:rPr lang="en-US" dirty="0" err="1" smtClean="0"/>
              <a:t>hp</a:t>
            </a:r>
            <a:r>
              <a:rPr lang="en-US" dirty="0" smtClean="0"/>
              <a:t> (horse power) – can specify border and fill color</a:t>
            </a:r>
            <a:endParaRPr lang="en-US" dirty="0"/>
          </a:p>
          <a:p>
            <a:pPr marL="0" indent="0">
              <a:buNone/>
            </a:pPr>
            <a:r>
              <a:rPr lang="en-US" sz="2800" dirty="0" err="1">
                <a:solidFill>
                  <a:srgbClr val="FF0000"/>
                </a:solidFill>
              </a:rPr>
              <a:t>ggplot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 err="1">
                <a:solidFill>
                  <a:srgbClr val="FF0000"/>
                </a:solidFill>
              </a:rPr>
              <a:t>mtcars,aes</a:t>
            </a:r>
            <a:r>
              <a:rPr lang="en-US" sz="2800" dirty="0">
                <a:solidFill>
                  <a:srgbClr val="FF0000"/>
                </a:solidFill>
              </a:rPr>
              <a:t>(x=</a:t>
            </a:r>
            <a:r>
              <a:rPr lang="en-US" sz="2800" dirty="0" err="1">
                <a:solidFill>
                  <a:srgbClr val="FF0000"/>
                </a:solidFill>
              </a:rPr>
              <a:t>hp</a:t>
            </a:r>
            <a:r>
              <a:rPr lang="en-US" sz="2800" dirty="0">
                <a:solidFill>
                  <a:srgbClr val="FF0000"/>
                </a:solidFill>
              </a:rPr>
              <a:t>))+</a:t>
            </a:r>
            <a:r>
              <a:rPr lang="en-US" sz="2800" dirty="0" err="1">
                <a:solidFill>
                  <a:srgbClr val="FF0000"/>
                </a:solidFill>
              </a:rPr>
              <a:t>geom_histogram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 err="1">
                <a:solidFill>
                  <a:srgbClr val="FF0000"/>
                </a:solidFill>
              </a:rPr>
              <a:t>binwidth</a:t>
            </a:r>
            <a:r>
              <a:rPr lang="en-US" sz="2800" dirty="0">
                <a:solidFill>
                  <a:srgbClr val="FF0000"/>
                </a:solidFill>
              </a:rPr>
              <a:t> = 30,color='</a:t>
            </a:r>
            <a:r>
              <a:rPr lang="en-US" sz="2800" dirty="0" err="1">
                <a:solidFill>
                  <a:srgbClr val="FF0000"/>
                </a:solidFill>
              </a:rPr>
              <a:t>green',fill</a:t>
            </a:r>
            <a:r>
              <a:rPr lang="en-US" sz="2800" dirty="0">
                <a:solidFill>
                  <a:srgbClr val="FF0000"/>
                </a:solidFill>
              </a:rPr>
              <a:t>='yellow')+labs(title='distribution of </a:t>
            </a:r>
            <a:r>
              <a:rPr lang="en-US" sz="2800" dirty="0" err="1">
                <a:solidFill>
                  <a:srgbClr val="FF0000"/>
                </a:solidFill>
              </a:rPr>
              <a:t>hp</a:t>
            </a:r>
            <a:r>
              <a:rPr lang="en-US" sz="2800" dirty="0">
                <a:solidFill>
                  <a:srgbClr val="FF0000"/>
                </a:solidFill>
              </a:rPr>
              <a:t>',y='frequency')</a:t>
            </a:r>
            <a:endParaRPr lang="en-US" sz="2800" dirty="0"/>
          </a:p>
        </p:txBody>
      </p:sp>
      <p:sp>
        <p:nvSpPr>
          <p:cNvPr id="4" name="AutoShape 2" descr="http://127.0.0.1:33305/graphics/6dc793ed-159d-4864-ada0-c2b0c2ac6aed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http://127.0.0.1:33305/graphics/8f965f63-41c9-4087-8446-0cb4b4f949a8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33132"/>
            <a:ext cx="3810000" cy="246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52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gplot</a:t>
            </a:r>
            <a:r>
              <a:rPr lang="en-US" dirty="0" smtClean="0"/>
              <a:t> –histogram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901" y="1600200"/>
            <a:ext cx="4584698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Faceting – A graph consisting of several plots</a:t>
            </a:r>
          </a:p>
          <a:p>
            <a:r>
              <a:rPr lang="en-US" dirty="0" smtClean="0"/>
              <a:t>plotting </a:t>
            </a:r>
            <a:r>
              <a:rPr lang="en-US" dirty="0"/>
              <a:t>the distribution of </a:t>
            </a:r>
            <a:r>
              <a:rPr lang="en-US" dirty="0" err="1" smtClean="0"/>
              <a:t>hp</a:t>
            </a:r>
            <a:r>
              <a:rPr lang="en-US" dirty="0" smtClean="0"/>
              <a:t> (horse power) based on cylinder values (</a:t>
            </a:r>
            <a:r>
              <a:rPr lang="en-US" dirty="0" err="1" smtClean="0"/>
              <a:t>cyl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ggplot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mtcars,aes</a:t>
            </a:r>
            <a:r>
              <a:rPr lang="en-US" dirty="0">
                <a:solidFill>
                  <a:srgbClr val="FF0000"/>
                </a:solidFill>
              </a:rPr>
              <a:t>(x=</a:t>
            </a:r>
            <a:r>
              <a:rPr lang="en-US" dirty="0" err="1">
                <a:solidFill>
                  <a:srgbClr val="FF0000"/>
                </a:solidFill>
              </a:rPr>
              <a:t>hp</a:t>
            </a:r>
            <a:r>
              <a:rPr lang="en-US" dirty="0" smtClean="0">
                <a:solidFill>
                  <a:srgbClr val="FF0000"/>
                </a:solidFill>
              </a:rPr>
              <a:t>))+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geom_histogram</a:t>
            </a:r>
            <a:r>
              <a:rPr lang="en-US" dirty="0" smtClean="0">
                <a:solidFill>
                  <a:srgbClr val="FF0000"/>
                </a:solidFill>
              </a:rPr>
              <a:t>(fill</a:t>
            </a:r>
            <a:r>
              <a:rPr lang="en-US" dirty="0">
                <a:solidFill>
                  <a:srgbClr val="FF0000"/>
                </a:solidFill>
              </a:rPr>
              <a:t>='</a:t>
            </a:r>
            <a:r>
              <a:rPr lang="en-US" dirty="0" err="1">
                <a:solidFill>
                  <a:srgbClr val="FF0000"/>
                </a:solidFill>
              </a:rPr>
              <a:t>blue',color</a:t>
            </a:r>
            <a:r>
              <a:rPr lang="en-US" dirty="0">
                <a:solidFill>
                  <a:srgbClr val="FF0000"/>
                </a:solidFill>
              </a:rPr>
              <a:t>='white</a:t>
            </a:r>
            <a:r>
              <a:rPr lang="en-US" dirty="0" smtClean="0">
                <a:solidFill>
                  <a:srgbClr val="FF0000"/>
                </a:solidFill>
              </a:rPr>
              <a:t>')+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facet_wrap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cyl_factor,ncol</a:t>
            </a:r>
            <a:r>
              <a:rPr lang="en-US" dirty="0" smtClean="0">
                <a:solidFill>
                  <a:srgbClr val="FF0000"/>
                </a:solidFill>
              </a:rPr>
              <a:t>=1)+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labs(title</a:t>
            </a:r>
            <a:r>
              <a:rPr lang="en-US" dirty="0">
                <a:solidFill>
                  <a:srgbClr val="FF0000"/>
                </a:solidFill>
              </a:rPr>
              <a:t>='distribution of </a:t>
            </a:r>
            <a:r>
              <a:rPr lang="en-US" dirty="0" err="1">
                <a:solidFill>
                  <a:srgbClr val="FF0000"/>
                </a:solidFill>
              </a:rPr>
              <a:t>hp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w.r.t.cylinder',y</a:t>
            </a:r>
            <a:r>
              <a:rPr lang="en-US" dirty="0">
                <a:solidFill>
                  <a:srgbClr val="FF0000"/>
                </a:solidFill>
              </a:rPr>
              <a:t>='frequency')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3733800" cy="4525963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AutoShape 2" descr="http://127.0.0.1:33305/graphics/6dc793ed-159d-4864-ada0-c2b0c2ac6aed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http://127.0.0.1:33305/graphics/8f965f63-41c9-4087-8446-0cb4b4f949a8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99" y="1676400"/>
            <a:ext cx="4289989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645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gplot</a:t>
            </a:r>
            <a:r>
              <a:rPr lang="en-US" dirty="0" smtClean="0"/>
              <a:t> –Kernel density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" y="1524000"/>
            <a:ext cx="8928100" cy="4525963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lotting </a:t>
            </a:r>
            <a:r>
              <a:rPr lang="en-US" dirty="0"/>
              <a:t>the </a:t>
            </a:r>
            <a:r>
              <a:rPr lang="en-US" dirty="0" smtClean="0"/>
              <a:t>kernel density curve of </a:t>
            </a:r>
            <a:r>
              <a:rPr lang="en-US" dirty="0" err="1" smtClean="0"/>
              <a:t>hp</a:t>
            </a:r>
            <a:r>
              <a:rPr lang="en-US" dirty="0" smtClean="0"/>
              <a:t> (horse power) 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FF0000"/>
                </a:solidFill>
              </a:rPr>
              <a:t>ggplot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 err="1">
                <a:solidFill>
                  <a:srgbClr val="FF0000"/>
                </a:solidFill>
              </a:rPr>
              <a:t>mtcars,aes</a:t>
            </a:r>
            <a:r>
              <a:rPr lang="en-US" sz="2800" dirty="0">
                <a:solidFill>
                  <a:srgbClr val="FF0000"/>
                </a:solidFill>
              </a:rPr>
              <a:t>(x=</a:t>
            </a:r>
            <a:r>
              <a:rPr lang="en-US" sz="2800" dirty="0" err="1">
                <a:solidFill>
                  <a:srgbClr val="FF0000"/>
                </a:solidFill>
              </a:rPr>
              <a:t>hp</a:t>
            </a:r>
            <a:r>
              <a:rPr lang="en-US" sz="2800" dirty="0">
                <a:solidFill>
                  <a:srgbClr val="FF0000"/>
                </a:solidFill>
              </a:rPr>
              <a:t>))+</a:t>
            </a:r>
            <a:r>
              <a:rPr lang="en-US" sz="2800" dirty="0" err="1">
                <a:solidFill>
                  <a:srgbClr val="FF0000"/>
                </a:solidFill>
              </a:rPr>
              <a:t>geom_density</a:t>
            </a:r>
            <a:r>
              <a:rPr lang="en-US" sz="2800" dirty="0" smtClean="0">
                <a:solidFill>
                  <a:srgbClr val="FF0000"/>
                </a:solidFill>
              </a:rPr>
              <a:t>()+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labs(x</a:t>
            </a:r>
            <a:r>
              <a:rPr lang="en-US" sz="2800" dirty="0">
                <a:solidFill>
                  <a:srgbClr val="FF0000"/>
                </a:solidFill>
              </a:rPr>
              <a:t>="horse </a:t>
            </a:r>
            <a:r>
              <a:rPr lang="en-US" sz="2800" dirty="0" err="1">
                <a:solidFill>
                  <a:srgbClr val="FF0000"/>
                </a:solidFill>
              </a:rPr>
              <a:t>power",y</a:t>
            </a:r>
            <a:r>
              <a:rPr lang="en-US" sz="2800" dirty="0">
                <a:solidFill>
                  <a:srgbClr val="FF0000"/>
                </a:solidFill>
              </a:rPr>
              <a:t>="</a:t>
            </a:r>
            <a:r>
              <a:rPr lang="en-US" sz="2800" dirty="0" err="1">
                <a:solidFill>
                  <a:srgbClr val="FF0000"/>
                </a:solidFill>
              </a:rPr>
              <a:t>density",title</a:t>
            </a:r>
            <a:r>
              <a:rPr lang="en-US" sz="2800" dirty="0">
                <a:solidFill>
                  <a:srgbClr val="FF0000"/>
                </a:solidFill>
              </a:rPr>
              <a:t>="distribution of </a:t>
            </a:r>
            <a:r>
              <a:rPr lang="en-US" sz="2800" dirty="0" err="1">
                <a:solidFill>
                  <a:srgbClr val="FF0000"/>
                </a:solidFill>
              </a:rPr>
              <a:t>hp</a:t>
            </a:r>
            <a:r>
              <a:rPr lang="en-US" sz="2800" dirty="0">
                <a:solidFill>
                  <a:srgbClr val="FF0000"/>
                </a:solidFill>
              </a:rPr>
              <a:t>")</a:t>
            </a:r>
            <a:endParaRPr lang="en-US" sz="2800" dirty="0"/>
          </a:p>
        </p:txBody>
      </p:sp>
      <p:sp>
        <p:nvSpPr>
          <p:cNvPr id="4" name="AutoShape 2" descr="http://127.0.0.1:33305/graphics/6dc793ed-159d-4864-ada0-c2b0c2ac6aed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http://127.0.0.1:33305/graphics/8f965f63-41c9-4087-8446-0cb4b4f949a8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733800"/>
            <a:ext cx="4800600" cy="310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195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gplot</a:t>
            </a:r>
            <a:r>
              <a:rPr lang="en-US" dirty="0" smtClean="0"/>
              <a:t> –Kernel density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" y="1524000"/>
            <a:ext cx="8928100" cy="4525963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lotting </a:t>
            </a:r>
            <a:r>
              <a:rPr lang="en-US" dirty="0"/>
              <a:t>the </a:t>
            </a:r>
            <a:r>
              <a:rPr lang="en-US" dirty="0" smtClean="0"/>
              <a:t>kernel density curve of </a:t>
            </a:r>
            <a:r>
              <a:rPr lang="en-US" dirty="0" err="1" smtClean="0"/>
              <a:t>hp</a:t>
            </a:r>
            <a:r>
              <a:rPr lang="en-US" dirty="0" smtClean="0"/>
              <a:t> (horse power) – fill with yellow color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FF0000"/>
                </a:solidFill>
              </a:rPr>
              <a:t>ggplot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 err="1">
                <a:solidFill>
                  <a:srgbClr val="FF0000"/>
                </a:solidFill>
              </a:rPr>
              <a:t>mtcars,aes</a:t>
            </a:r>
            <a:r>
              <a:rPr lang="en-US" sz="2800" dirty="0">
                <a:solidFill>
                  <a:srgbClr val="FF0000"/>
                </a:solidFill>
              </a:rPr>
              <a:t>(x=</a:t>
            </a:r>
            <a:r>
              <a:rPr lang="en-US" sz="2800" dirty="0" err="1">
                <a:solidFill>
                  <a:srgbClr val="FF0000"/>
                </a:solidFill>
              </a:rPr>
              <a:t>hp</a:t>
            </a:r>
            <a:r>
              <a:rPr lang="en-US" sz="2800" dirty="0">
                <a:solidFill>
                  <a:srgbClr val="FF0000"/>
                </a:solidFill>
              </a:rPr>
              <a:t>))+</a:t>
            </a:r>
            <a:r>
              <a:rPr lang="en-US" sz="2800" dirty="0" err="1">
                <a:solidFill>
                  <a:srgbClr val="FF0000"/>
                </a:solidFill>
              </a:rPr>
              <a:t>geom_density</a:t>
            </a:r>
            <a:r>
              <a:rPr lang="en-US" sz="2800" dirty="0">
                <a:solidFill>
                  <a:srgbClr val="FF0000"/>
                </a:solidFill>
              </a:rPr>
              <a:t>(fill='</a:t>
            </a:r>
            <a:r>
              <a:rPr lang="en-US" sz="2800" dirty="0" err="1">
                <a:solidFill>
                  <a:srgbClr val="FF0000"/>
                </a:solidFill>
              </a:rPr>
              <a:t>blue',color</a:t>
            </a:r>
            <a:r>
              <a:rPr lang="en-US" sz="2800" dirty="0">
                <a:solidFill>
                  <a:srgbClr val="FF0000"/>
                </a:solidFill>
              </a:rPr>
              <a:t>='red</a:t>
            </a:r>
            <a:r>
              <a:rPr lang="en-US" sz="2800" dirty="0" smtClean="0">
                <a:solidFill>
                  <a:srgbClr val="FF0000"/>
                </a:solidFill>
              </a:rPr>
              <a:t>')+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labs(x</a:t>
            </a:r>
            <a:r>
              <a:rPr lang="en-US" sz="2800" dirty="0">
                <a:solidFill>
                  <a:srgbClr val="FF0000"/>
                </a:solidFill>
              </a:rPr>
              <a:t>="horse </a:t>
            </a:r>
            <a:r>
              <a:rPr lang="en-US" sz="2800" dirty="0" err="1">
                <a:solidFill>
                  <a:srgbClr val="FF0000"/>
                </a:solidFill>
              </a:rPr>
              <a:t>power",y</a:t>
            </a:r>
            <a:r>
              <a:rPr lang="en-US" sz="2800" dirty="0">
                <a:solidFill>
                  <a:srgbClr val="FF0000"/>
                </a:solidFill>
              </a:rPr>
              <a:t>="</a:t>
            </a:r>
            <a:r>
              <a:rPr lang="en-US" sz="2800" dirty="0" err="1">
                <a:solidFill>
                  <a:srgbClr val="FF0000"/>
                </a:solidFill>
              </a:rPr>
              <a:t>density",title</a:t>
            </a:r>
            <a:r>
              <a:rPr lang="en-US" sz="2800" dirty="0">
                <a:solidFill>
                  <a:srgbClr val="FF0000"/>
                </a:solidFill>
              </a:rPr>
              <a:t>="distribution of </a:t>
            </a:r>
            <a:r>
              <a:rPr lang="en-US" sz="2800" dirty="0" err="1">
                <a:solidFill>
                  <a:srgbClr val="FF0000"/>
                </a:solidFill>
              </a:rPr>
              <a:t>hp</a:t>
            </a:r>
            <a:r>
              <a:rPr lang="en-US" sz="2800" dirty="0">
                <a:solidFill>
                  <a:srgbClr val="FF0000"/>
                </a:solidFill>
              </a:rPr>
              <a:t>")</a:t>
            </a:r>
            <a:endParaRPr lang="en-US" sz="2800" dirty="0"/>
          </a:p>
        </p:txBody>
      </p:sp>
      <p:sp>
        <p:nvSpPr>
          <p:cNvPr id="4" name="AutoShape 2" descr="http://127.0.0.1:33305/graphics/6dc793ed-159d-4864-ada0-c2b0c2ac6aed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http://127.0.0.1:33305/graphics/8f965f63-41c9-4087-8446-0cb4b4f949a8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285706"/>
            <a:ext cx="3581400" cy="231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80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ggplot</a:t>
            </a:r>
            <a:r>
              <a:rPr lang="en-US" dirty="0" smtClean="0"/>
              <a:t> – line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Line plot of Days vs. Temp in </a:t>
            </a:r>
            <a:r>
              <a:rPr lang="en-US" dirty="0" err="1" smtClean="0"/>
              <a:t>airquality</a:t>
            </a:r>
            <a:r>
              <a:rPr lang="en-US" dirty="0" smtClean="0"/>
              <a:t> dataset which is read in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endParaRPr lang="en-US" dirty="0" smtClean="0"/>
          </a:p>
          <a:p>
            <a:pPr marL="0" indent="0">
              <a:buNone/>
            </a:pPr>
            <a:r>
              <a:rPr lang="nl-NL" dirty="0">
                <a:solidFill>
                  <a:srgbClr val="FF0000"/>
                </a:solidFill>
              </a:rPr>
              <a:t>dat1 &lt;- dat[sample(nrow(dat),5</a:t>
            </a:r>
            <a:r>
              <a:rPr lang="nl-NL" dirty="0" smtClean="0">
                <a:solidFill>
                  <a:srgbClr val="FF0000"/>
                </a:solidFill>
              </a:rPr>
              <a:t>),] </a:t>
            </a:r>
            <a:r>
              <a:rPr lang="nl-NL" sz="2000" dirty="0" smtClean="0">
                <a:solidFill>
                  <a:srgbClr val="FF0000"/>
                </a:solidFill>
              </a:rPr>
              <a:t> # sampling random 5 rows</a:t>
            </a:r>
            <a:endParaRPr lang="nl-NL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rgbClr val="FF0000"/>
                </a:solidFill>
              </a:rPr>
              <a:t>ggplot(dat1,aes(x=Day,y=Temp))+geom_line()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114800"/>
            <a:ext cx="3810000" cy="246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08658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ggplot</a:t>
            </a:r>
            <a:r>
              <a:rPr lang="en-US" dirty="0" smtClean="0"/>
              <a:t> – line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Line plot of Days vs. Temp in </a:t>
            </a:r>
            <a:r>
              <a:rPr lang="en-US" dirty="0" err="1" smtClean="0"/>
              <a:t>airquality</a:t>
            </a:r>
            <a:r>
              <a:rPr lang="en-US" dirty="0" smtClean="0"/>
              <a:t> dataset which is read in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endParaRPr lang="en-US" dirty="0" smtClean="0"/>
          </a:p>
          <a:p>
            <a:pPr lvl="1"/>
            <a:r>
              <a:rPr lang="en-US" dirty="0" smtClean="0"/>
              <a:t>With varied thickness and color with points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ggplot</a:t>
            </a:r>
            <a:r>
              <a:rPr lang="en-US" dirty="0">
                <a:solidFill>
                  <a:srgbClr val="FF0000"/>
                </a:solidFill>
              </a:rPr>
              <a:t>(dat1,aes(x=</a:t>
            </a:r>
            <a:r>
              <a:rPr lang="en-US" dirty="0" err="1">
                <a:solidFill>
                  <a:srgbClr val="FF0000"/>
                </a:solidFill>
              </a:rPr>
              <a:t>Day,y</a:t>
            </a:r>
            <a:r>
              <a:rPr lang="en-US" dirty="0">
                <a:solidFill>
                  <a:srgbClr val="FF0000"/>
                </a:solidFill>
              </a:rPr>
              <a:t>=Temp))+</a:t>
            </a:r>
            <a:r>
              <a:rPr lang="en-US" dirty="0" err="1">
                <a:solidFill>
                  <a:srgbClr val="FF0000"/>
                </a:solidFill>
              </a:rPr>
              <a:t>geom_line</a:t>
            </a:r>
            <a:r>
              <a:rPr lang="en-US" dirty="0">
                <a:solidFill>
                  <a:srgbClr val="FF0000"/>
                </a:solidFill>
              </a:rPr>
              <a:t>(size=1.5,color='green')+</a:t>
            </a:r>
            <a:r>
              <a:rPr lang="en-US" dirty="0" err="1">
                <a:solidFill>
                  <a:srgbClr val="FF0000"/>
                </a:solidFill>
              </a:rPr>
              <a:t>geom_point</a:t>
            </a:r>
            <a:r>
              <a:rPr lang="en-US" dirty="0">
                <a:solidFill>
                  <a:srgbClr val="FF0000"/>
                </a:solidFill>
              </a:rPr>
              <a:t>(size=1.5,color='red')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357280"/>
            <a:ext cx="3352800" cy="2167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 descr="http://127.0.0.1:33305/graphics/104e4e4f-59f5-46a7-9397-aedbd3d8905d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75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 </a:t>
            </a:r>
            <a:r>
              <a:rPr lang="en-US" b="1" dirty="0"/>
              <a:t>graphics</a:t>
            </a:r>
            <a:r>
              <a:rPr lang="en-US" dirty="0"/>
              <a:t> package is used for plotting </a:t>
            </a:r>
            <a:r>
              <a:rPr lang="en-US" b="1" dirty="0"/>
              <a:t>base </a:t>
            </a:r>
            <a:r>
              <a:rPr lang="en-US" dirty="0"/>
              <a:t>graphs like scatter plot, box plot </a:t>
            </a:r>
            <a:r>
              <a:rPr lang="en-US" dirty="0" smtClean="0"/>
              <a:t>etc.</a:t>
            </a:r>
          </a:p>
          <a:p>
            <a:pPr algn="just"/>
            <a:r>
              <a:rPr lang="en-US" dirty="0"/>
              <a:t>A complete list of functions with help pages can be obtained by typing : 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FF0000"/>
                </a:solidFill>
              </a:rPr>
              <a:t>library(help = "graphics")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69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ggplot</a:t>
            </a:r>
            <a:r>
              <a:rPr lang="en-US" dirty="0" smtClean="0"/>
              <a:t> – box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Box plot showing the summary statistics of miles per gallon (mpg) variable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ggplot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mtcars,aes</a:t>
            </a:r>
            <a:r>
              <a:rPr lang="en-US" dirty="0">
                <a:solidFill>
                  <a:srgbClr val="FF0000"/>
                </a:solidFill>
              </a:rPr>
              <a:t>(x=mpg))+</a:t>
            </a:r>
            <a:r>
              <a:rPr lang="en-US" dirty="0" err="1">
                <a:solidFill>
                  <a:srgbClr val="FF0000"/>
                </a:solidFill>
              </a:rPr>
              <a:t>geom_boxplot</a:t>
            </a:r>
            <a:r>
              <a:rPr lang="en-US" dirty="0">
                <a:solidFill>
                  <a:srgbClr val="FF0000"/>
                </a:solidFill>
              </a:rPr>
              <a:t>()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AutoShape 4" descr="http://127.0.0.1:33305/graphics/104e4e4f-59f5-46a7-9397-aedbd3d8905d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581400"/>
            <a:ext cx="3657600" cy="2364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1493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ggplot</a:t>
            </a:r>
            <a:r>
              <a:rPr lang="en-US" dirty="0" smtClean="0"/>
              <a:t> – box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Box plot showing the summary statistics of miles per gallon (mpg) variable for varied cylinder (</a:t>
            </a:r>
            <a:r>
              <a:rPr lang="en-US" dirty="0" err="1" smtClean="0"/>
              <a:t>cyl</a:t>
            </a:r>
            <a:r>
              <a:rPr lang="en-US" dirty="0" smtClean="0"/>
              <a:t>) values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ggplot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mtcars,aes</a:t>
            </a:r>
            <a:r>
              <a:rPr lang="en-US" dirty="0">
                <a:solidFill>
                  <a:srgbClr val="FF0000"/>
                </a:solidFill>
              </a:rPr>
              <a:t>(x=</a:t>
            </a:r>
            <a:r>
              <a:rPr lang="en-US" dirty="0" err="1">
                <a:solidFill>
                  <a:srgbClr val="FF0000"/>
                </a:solidFill>
              </a:rPr>
              <a:t>cyl_factor,y</a:t>
            </a:r>
            <a:r>
              <a:rPr lang="en-US" dirty="0">
                <a:solidFill>
                  <a:srgbClr val="FF0000"/>
                </a:solidFill>
              </a:rPr>
              <a:t>=mpg))+</a:t>
            </a:r>
            <a:r>
              <a:rPr lang="en-US" dirty="0" err="1">
                <a:solidFill>
                  <a:srgbClr val="FF0000"/>
                </a:solidFill>
              </a:rPr>
              <a:t>geom_boxplot</a:t>
            </a:r>
            <a:r>
              <a:rPr lang="en-US" dirty="0">
                <a:solidFill>
                  <a:srgbClr val="FF0000"/>
                </a:solidFill>
              </a:rPr>
              <a:t>()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AutoShape 4" descr="http://127.0.0.1:33305/graphics/104e4e4f-59f5-46a7-9397-aedbd3d8905d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471" y="3967162"/>
            <a:ext cx="3764744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11680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towardsdatascience.com/a-guide-to-data-visualisation-in-r-for-beginners-ef6d41a34174#c517</a:t>
            </a:r>
            <a:endParaRPr lang="en-US" dirty="0" smtClean="0"/>
          </a:p>
          <a:p>
            <a:r>
              <a:rPr lang="en-US" dirty="0"/>
              <a:t>https://rkabacoff.github.io/datavis/Univariate.html#categorical</a:t>
            </a:r>
          </a:p>
          <a:p>
            <a:r>
              <a:rPr lang="en-US" dirty="0" smtClean="0"/>
              <a:t>https</a:t>
            </a:r>
            <a:r>
              <a:rPr lang="en-US" dirty="0"/>
              <a:t>://www.analyticsvidhya.com/blog/2015/07/guide-data-visualization-r/</a:t>
            </a:r>
          </a:p>
          <a:p>
            <a:r>
              <a:rPr lang="en-US" dirty="0" smtClean="0"/>
              <a:t>https</a:t>
            </a:r>
            <a:r>
              <a:rPr lang="en-US" dirty="0"/>
              <a:t>://intellipaat.com/blog/tutorial/r-programming/data-visualization-in-r/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2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smtClean="0"/>
              <a:t>plot()</a:t>
            </a:r>
            <a:r>
              <a:rPr lang="en-US" dirty="0"/>
              <a:t> function is a kind of a generic function for plotting of </a:t>
            </a:r>
            <a:r>
              <a:rPr lang="en-US" b="1" dirty="0"/>
              <a:t>R</a:t>
            </a:r>
            <a:r>
              <a:rPr lang="en-US" dirty="0"/>
              <a:t> objects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plot(</a:t>
            </a:r>
            <a:r>
              <a:rPr lang="en-US" dirty="0" err="1" smtClean="0">
                <a:solidFill>
                  <a:srgbClr val="FF0000"/>
                </a:solidFill>
              </a:rPr>
              <a:t>dat$Ozone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AutoShape 2" descr="http://127.0.0.1:33305/graphics/plot_zoom_png?width=502&amp;height=535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://127.0.0.1:33305/graphics/plot_zoom_png?width=502&amp;height=535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://127.0.0.1:33305/graphics/plot_zoom_png?width=502&amp;height=535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76600"/>
            <a:ext cx="4095750" cy="337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19800" y="48006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1D scatter plot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529902" y="4966278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12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8229600" cy="5211763"/>
          </a:xfrm>
        </p:spPr>
        <p:txBody>
          <a:bodyPr/>
          <a:lstStyle/>
          <a:p>
            <a:pPr algn="just"/>
            <a:r>
              <a:rPr lang="en-US" dirty="0" smtClean="0"/>
              <a:t>Used to get relationship between two variables</a:t>
            </a:r>
          </a:p>
          <a:p>
            <a:pPr lvl="1" algn="just"/>
            <a:r>
              <a:rPr lang="en-US" dirty="0" smtClean="0"/>
              <a:t>To </a:t>
            </a:r>
            <a:r>
              <a:rPr lang="en-US" dirty="0"/>
              <a:t>study the relationship </a:t>
            </a:r>
            <a:r>
              <a:rPr lang="en-US" dirty="0" smtClean="0"/>
              <a:t>between the Ozone and Wind values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plot(</a:t>
            </a:r>
            <a:r>
              <a:rPr lang="en-US" dirty="0" err="1" smtClean="0">
                <a:solidFill>
                  <a:srgbClr val="FF0000"/>
                </a:solidFill>
              </a:rPr>
              <a:t>dat$Ozone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dat$Wind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2050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76600"/>
            <a:ext cx="3409431" cy="339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0" y="482542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Negative Correlation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844102" y="49911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57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Scatter plot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32618"/>
            <a:ext cx="8229600" cy="4525963"/>
          </a:xfrm>
        </p:spPr>
        <p:txBody>
          <a:bodyPr/>
          <a:lstStyle/>
          <a:p>
            <a:pPr algn="just"/>
            <a:r>
              <a:rPr lang="en-US" dirty="0" smtClean="0"/>
              <a:t>When plot </a:t>
            </a:r>
            <a:r>
              <a:rPr lang="en-US" dirty="0"/>
              <a:t>command </a:t>
            </a:r>
            <a:r>
              <a:rPr lang="en-US" dirty="0" smtClean="0"/>
              <a:t>is used with </a:t>
            </a:r>
            <a:r>
              <a:rPr lang="en-US" dirty="0"/>
              <a:t>the entire </a:t>
            </a:r>
            <a:r>
              <a:rPr lang="en-US" dirty="0" smtClean="0"/>
              <a:t>dataset, </a:t>
            </a:r>
            <a:r>
              <a:rPr lang="en-US" dirty="0"/>
              <a:t>a matrix of scatterplots </a:t>
            </a:r>
            <a:r>
              <a:rPr lang="en-US" dirty="0" smtClean="0"/>
              <a:t>is obtained which </a:t>
            </a:r>
            <a:r>
              <a:rPr lang="en-US" dirty="0"/>
              <a:t>is a correlation matrix of all the columns.</a:t>
            </a:r>
          </a:p>
        </p:txBody>
      </p:sp>
      <p:pic>
        <p:nvPicPr>
          <p:cNvPr id="3074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057400"/>
            <a:ext cx="4064480" cy="409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0" y="2590800"/>
            <a:ext cx="220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Ozone and Wind -Negative Correlation</a:t>
            </a:r>
          </a:p>
          <a:p>
            <a:endParaRPr lang="en-US" dirty="0"/>
          </a:p>
          <a:p>
            <a:r>
              <a:rPr lang="en-US" dirty="0" smtClean="0"/>
              <a:t>Ozone and Temperature – Positive Correlation</a:t>
            </a:r>
          </a:p>
          <a:p>
            <a:endParaRPr lang="en-US" dirty="0"/>
          </a:p>
          <a:p>
            <a:r>
              <a:rPr lang="en-US" dirty="0" smtClean="0"/>
              <a:t>Wind and Temperature – Negative Correlation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368102" y="2756478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77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rgument in plot()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type argument</a:t>
            </a:r>
          </a:p>
          <a:p>
            <a:pPr lvl="1"/>
            <a:r>
              <a:rPr lang="en-US" dirty="0" smtClean="0"/>
              <a:t>Take </a:t>
            </a:r>
            <a:r>
              <a:rPr lang="en-US" dirty="0"/>
              <a:t>in values like </a:t>
            </a:r>
            <a:r>
              <a:rPr lang="en-US" b="1" dirty="0"/>
              <a:t>p: points</a:t>
            </a:r>
            <a:r>
              <a:rPr lang="en-US" dirty="0"/>
              <a:t>, </a:t>
            </a:r>
            <a:r>
              <a:rPr lang="en-US" b="1" dirty="0"/>
              <a:t>l: </a:t>
            </a:r>
            <a:r>
              <a:rPr lang="en-US" b="1" dirty="0" err="1"/>
              <a:t>lines</a:t>
            </a:r>
            <a:r>
              <a:rPr lang="en-US" dirty="0" err="1"/>
              <a:t>,</a:t>
            </a:r>
            <a:r>
              <a:rPr lang="en-US" b="1" dirty="0" err="1"/>
              <a:t>b</a:t>
            </a:r>
            <a:r>
              <a:rPr lang="en-US" b="1" dirty="0"/>
              <a:t>: both</a:t>
            </a:r>
            <a:r>
              <a:rPr lang="en-US" dirty="0"/>
              <a:t> etc. This decides the shape of the output graph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h:high density lines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737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in plot() –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Titles &amp; Labels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ain</a:t>
            </a:r>
            <a:r>
              <a:rPr lang="en-US" dirty="0" smtClean="0"/>
              <a:t> argument – Title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 err="1" smtClean="0">
                <a:solidFill>
                  <a:srgbClr val="FF0000"/>
                </a:solidFill>
              </a:rPr>
              <a:t>lab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ylab</a:t>
            </a:r>
            <a:r>
              <a:rPr lang="en-US" dirty="0" smtClean="0"/>
              <a:t> </a:t>
            </a:r>
            <a:r>
              <a:rPr lang="en-US" dirty="0" err="1" smtClean="0"/>
              <a:t>argurments</a:t>
            </a:r>
            <a:r>
              <a:rPr lang="en-US" dirty="0" smtClean="0"/>
              <a:t>– x-axis &amp; y-axis label respectively</a:t>
            </a:r>
            <a:endParaRPr lang="en-US" dirty="0"/>
          </a:p>
        </p:txBody>
      </p:sp>
      <p:sp>
        <p:nvSpPr>
          <p:cNvPr id="4" name="AutoShape 2" descr="http://127.0.0.1:33305/graphics/9eeeb564-5890-4458-9c8f-993d48260e15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://127.0.0.1:33305/graphics/9eeeb564-5890-4458-9c8f-993d48260e15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3810000"/>
            <a:ext cx="49815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21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D940B2AF795F4298C3D969AD2C9996" ma:contentTypeVersion="2" ma:contentTypeDescription="Create a new document." ma:contentTypeScope="" ma:versionID="6d7beaefe6c93e4e5e43d630bc8ce823">
  <xsd:schema xmlns:xsd="http://www.w3.org/2001/XMLSchema" xmlns:xs="http://www.w3.org/2001/XMLSchema" xmlns:p="http://schemas.microsoft.com/office/2006/metadata/properties" xmlns:ns2="66f7533b-2aca-4fa3-936a-96781d27d276" targetNamespace="http://schemas.microsoft.com/office/2006/metadata/properties" ma:root="true" ma:fieldsID="31f92106ae13eb84d22986e5fd1c086a" ns2:_="">
    <xsd:import namespace="66f7533b-2aca-4fa3-936a-96781d27d2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f7533b-2aca-4fa3-936a-96781d27d2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6AA29F-FD3F-43B2-8B78-9FAC9AE702F8}"/>
</file>

<file path=customXml/itemProps2.xml><?xml version="1.0" encoding="utf-8"?>
<ds:datastoreItem xmlns:ds="http://schemas.openxmlformats.org/officeDocument/2006/customXml" ds:itemID="{522BBC1E-EB94-4857-B995-DC4B5AEDAC48}"/>
</file>

<file path=customXml/itemProps3.xml><?xml version="1.0" encoding="utf-8"?>
<ds:datastoreItem xmlns:ds="http://schemas.openxmlformats.org/officeDocument/2006/customXml" ds:itemID="{AF3A3EF0-5558-4526-A29F-2BC395E2F9CC}"/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1173</Words>
  <Application>Microsoft Office PowerPoint</Application>
  <PresentationFormat>On-screen Show (4:3)</PresentationFormat>
  <Paragraphs>181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Visualization in R</vt:lpstr>
      <vt:lpstr>Data Visualization</vt:lpstr>
      <vt:lpstr>Data Visualization in R</vt:lpstr>
      <vt:lpstr>Basic plots</vt:lpstr>
      <vt:lpstr>plot()</vt:lpstr>
      <vt:lpstr>Scatter plot</vt:lpstr>
      <vt:lpstr>Scatter plot (contd.)</vt:lpstr>
      <vt:lpstr>Argument in plot()</vt:lpstr>
      <vt:lpstr>Argument in plot() – (contd.)</vt:lpstr>
      <vt:lpstr>Bar plot</vt:lpstr>
      <vt:lpstr>Bar plot (contd.)</vt:lpstr>
      <vt:lpstr>Histogram</vt:lpstr>
      <vt:lpstr>Box plot</vt:lpstr>
      <vt:lpstr>Box plot (Contd.)</vt:lpstr>
      <vt:lpstr>Grid of charts</vt:lpstr>
      <vt:lpstr>Grid of charts (contd.)</vt:lpstr>
      <vt:lpstr>Lattice Graphs</vt:lpstr>
      <vt:lpstr>Lattice Graphs (contd.)</vt:lpstr>
      <vt:lpstr>Lattice Graphs (contd.)</vt:lpstr>
      <vt:lpstr>Lattice Graphs (contd.)</vt:lpstr>
      <vt:lpstr>ggplot()</vt:lpstr>
      <vt:lpstr>ggplot() –scatter plot</vt:lpstr>
      <vt:lpstr>ggplot() –scatter plot (contd.)</vt:lpstr>
      <vt:lpstr>ggplot() –scatter plot (contd.)</vt:lpstr>
      <vt:lpstr>ggplot() –scatter plot (contd.)</vt:lpstr>
      <vt:lpstr>ggplot() –scatter plot (contd.)</vt:lpstr>
      <vt:lpstr>ggplot() –scatter plot</vt:lpstr>
      <vt:lpstr>ggplot –bar plot</vt:lpstr>
      <vt:lpstr>ggplot –bar plot</vt:lpstr>
      <vt:lpstr>ggplot –bar plot – 2 variables</vt:lpstr>
      <vt:lpstr>ggplot –histogram</vt:lpstr>
      <vt:lpstr>ggplot –histogram</vt:lpstr>
      <vt:lpstr>ggplot –histogram</vt:lpstr>
      <vt:lpstr>ggplot –histogram</vt:lpstr>
      <vt:lpstr>ggplot –histogram</vt:lpstr>
      <vt:lpstr>ggplot –Kernel density curve</vt:lpstr>
      <vt:lpstr>ggplot –Kernel density curve</vt:lpstr>
      <vt:lpstr>ggplot – line plot</vt:lpstr>
      <vt:lpstr>ggplot – line plot</vt:lpstr>
      <vt:lpstr>ggplot – box plot</vt:lpstr>
      <vt:lpstr>ggplot – box plot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in R</dc:title>
  <dc:creator>Windows User</dc:creator>
  <cp:lastModifiedBy>Windows User</cp:lastModifiedBy>
  <cp:revision>32</cp:revision>
  <dcterms:created xsi:type="dcterms:W3CDTF">2020-08-18T23:29:50Z</dcterms:created>
  <dcterms:modified xsi:type="dcterms:W3CDTF">2020-08-19T14:44:01Z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0x01010046D940B2AF795F4298C3D969AD2C9996</vt:lpwstr>
  </property>
</Properties>
</file>