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7" r:id="rId22"/>
    <p:sldId id="278" r:id="rId23"/>
    <p:sldId id="279" r:id="rId24"/>
    <p:sldId id="280" r:id="rId25"/>
    <p:sldId id="282" r:id="rId26"/>
    <p:sldId id="281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6173-1980-4271-B186-C4FA3ABF98A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3560-6719-4E94-A233-8B7E8F91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9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6173-1980-4271-B186-C4FA3ABF98A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3560-6719-4E94-A233-8B7E8F91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6173-1980-4271-B186-C4FA3ABF98A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3560-6719-4E94-A233-8B7E8F91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2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6173-1980-4271-B186-C4FA3ABF98A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3560-6719-4E94-A233-8B7E8F91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9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6173-1980-4271-B186-C4FA3ABF98A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3560-6719-4E94-A233-8B7E8F91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7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6173-1980-4271-B186-C4FA3ABF98A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3560-6719-4E94-A233-8B7E8F91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6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6173-1980-4271-B186-C4FA3ABF98A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3560-6719-4E94-A233-8B7E8F91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8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6173-1980-4271-B186-C4FA3ABF98A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3560-6719-4E94-A233-8B7E8F91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6173-1980-4271-B186-C4FA3ABF98A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3560-6719-4E94-A233-8B7E8F91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6173-1980-4271-B186-C4FA3ABF98A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3560-6719-4E94-A233-8B7E8F91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6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6173-1980-4271-B186-C4FA3ABF98A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3560-6719-4E94-A233-8B7E8F91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4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E6173-1980-4271-B186-C4FA3ABF98A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33560-6719-4E94-A233-8B7E8F91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6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.ethz.ch/R-manual/R-devel/library/lattice/html/Lattic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a-guide-to-data-visualisation-in-r-for-beginners-ef6d41a34174#c51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Visualization in 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1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67369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Data </a:t>
            </a:r>
            <a:r>
              <a:rPr lang="en-US" dirty="0"/>
              <a:t>is represented in the form of rectangular bars </a:t>
            </a:r>
            <a:endParaRPr lang="en-US" dirty="0" smtClean="0"/>
          </a:p>
          <a:p>
            <a:pPr algn="just"/>
            <a:r>
              <a:rPr lang="en-US" dirty="0" smtClean="0"/>
              <a:t>Length </a:t>
            </a:r>
            <a:r>
              <a:rPr lang="en-US" dirty="0"/>
              <a:t>of the bar is proportional to the value of the </a:t>
            </a:r>
            <a:r>
              <a:rPr lang="en-US" dirty="0" smtClean="0"/>
              <a:t>variable</a:t>
            </a:r>
          </a:p>
          <a:p>
            <a:pPr lvl="1" algn="just"/>
            <a:r>
              <a:rPr lang="en-US" dirty="0" err="1" smtClean="0">
                <a:solidFill>
                  <a:srgbClr val="FF0000"/>
                </a:solidFill>
              </a:rPr>
              <a:t>barplot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dat$Ozone</a:t>
            </a:r>
            <a:r>
              <a:rPr lang="en-US" dirty="0" smtClean="0">
                <a:solidFill>
                  <a:srgbClr val="FF0000"/>
                </a:solidFill>
              </a:rPr>
              <a:t>, main = 'Ozone levels', </a:t>
            </a:r>
            <a:r>
              <a:rPr lang="en-US" dirty="0" err="1" smtClean="0">
                <a:solidFill>
                  <a:srgbClr val="FF0000"/>
                </a:solidFill>
              </a:rPr>
              <a:t>ylab</a:t>
            </a:r>
            <a:r>
              <a:rPr lang="en-US" dirty="0" smtClean="0">
                <a:solidFill>
                  <a:srgbClr val="FF0000"/>
                </a:solidFill>
              </a:rPr>
              <a:t> = 'ozone value')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4038600"/>
            <a:ext cx="49815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85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plot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Both horizontal, as well as a vertical bar chart, can be generated by tweaking the </a:t>
            </a:r>
            <a:r>
              <a:rPr lang="en-US" b="1" dirty="0" err="1" smtClean="0"/>
              <a:t>horiz</a:t>
            </a:r>
            <a:r>
              <a:rPr lang="en-US" b="1" dirty="0" smtClean="0"/>
              <a:t> </a:t>
            </a:r>
            <a:r>
              <a:rPr lang="en-US" dirty="0" smtClean="0"/>
              <a:t>parameter.</a:t>
            </a:r>
          </a:p>
          <a:p>
            <a:pPr marL="0" indent="0" algn="just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barplot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dat$Ozone</a:t>
            </a:r>
            <a:r>
              <a:rPr lang="en-US" dirty="0" smtClean="0">
                <a:solidFill>
                  <a:srgbClr val="FF0000"/>
                </a:solidFill>
              </a:rPr>
              <a:t>, main = 'Ozone levels', </a:t>
            </a:r>
            <a:r>
              <a:rPr lang="en-US" dirty="0" err="1" smtClean="0">
                <a:solidFill>
                  <a:srgbClr val="FF0000"/>
                </a:solidFill>
              </a:rPr>
              <a:t>xlab</a:t>
            </a:r>
            <a:r>
              <a:rPr lang="en-US" dirty="0" smtClean="0">
                <a:solidFill>
                  <a:srgbClr val="FF0000"/>
                </a:solidFill>
              </a:rPr>
              <a:t> = 'ozone value',</a:t>
            </a:r>
            <a:r>
              <a:rPr lang="en-US" dirty="0" err="1" smtClean="0">
                <a:solidFill>
                  <a:srgbClr val="FF0000"/>
                </a:solidFill>
              </a:rPr>
              <a:t>horiz</a:t>
            </a:r>
            <a:r>
              <a:rPr lang="en-US" dirty="0" smtClean="0">
                <a:solidFill>
                  <a:srgbClr val="FF0000"/>
                </a:solidFill>
              </a:rPr>
              <a:t> = TRUE)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62400"/>
            <a:ext cx="49815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01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epresents the frequencies of values of a variable bucketed into ranges</a:t>
            </a:r>
          </a:p>
          <a:p>
            <a:r>
              <a:rPr lang="en-US" dirty="0"/>
              <a:t>S</a:t>
            </a:r>
            <a:r>
              <a:rPr lang="en-US" dirty="0" smtClean="0"/>
              <a:t>imilar </a:t>
            </a:r>
            <a:r>
              <a:rPr lang="en-US" dirty="0"/>
              <a:t>to a bar chart except that it groups values into continuous </a:t>
            </a:r>
            <a:r>
              <a:rPr lang="en-US" dirty="0" smtClean="0"/>
              <a:t>ranges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hist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dat$Solar.R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AutoShape 2" descr="http://127.0.0.1:33305/graphics/cc9b48e3-90bf-4a49-8a4c-6791070b89b6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182382"/>
            <a:ext cx="49815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97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Displays the descriptive statistics graphically in the form of quartiles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boxplot(</a:t>
            </a:r>
            <a:r>
              <a:rPr lang="en-US" dirty="0" err="1" smtClean="0">
                <a:solidFill>
                  <a:srgbClr val="FF0000"/>
                </a:solidFill>
              </a:rPr>
              <a:t>dat$Ozone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AutoShape 2" descr="http://127.0.0.1:33305/graphics/plot_zoom_png?width=502&amp;height=535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2590800"/>
            <a:ext cx="3533775" cy="376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1" y="5985302"/>
            <a:ext cx="883919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summary(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dat$Ozone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Min. 1st Qu. Median Mean 3rd Qu. Max.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1.0   18.0    31.0  42.1  62.0   168.0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8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box plot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boxplot(</a:t>
            </a:r>
            <a:r>
              <a:rPr lang="en-US" dirty="0" err="1" smtClean="0">
                <a:solidFill>
                  <a:srgbClr val="FF0000"/>
                </a:solidFill>
              </a:rPr>
              <a:t>dat</a:t>
            </a:r>
            <a:r>
              <a:rPr lang="en-US" dirty="0" smtClean="0">
                <a:solidFill>
                  <a:srgbClr val="FF0000"/>
                </a:solidFill>
              </a:rPr>
              <a:t>[,1:4],main='multiple box plot')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AutoShape 2" descr="http://127.0.0.1:33305/graphics/ca3a0147-a49a-4169-89f2-6a5f0824e01b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0"/>
            <a:ext cx="49815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0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of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Enables plotting multiple charts at once</a:t>
            </a:r>
          </a:p>
          <a:p>
            <a:pPr algn="just"/>
            <a:r>
              <a:rPr lang="en-US" dirty="0"/>
              <a:t>For drawing a grid, the first argument should specify certain attributes </a:t>
            </a:r>
            <a:r>
              <a:rPr lang="en-US" dirty="0" smtClean="0"/>
              <a:t>like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the margin of the </a:t>
            </a:r>
            <a:r>
              <a:rPr lang="en-US" dirty="0" smtClean="0"/>
              <a:t>grid(mar)</a:t>
            </a:r>
          </a:p>
          <a:p>
            <a:pPr lvl="1" algn="just"/>
            <a:r>
              <a:rPr lang="en-US" dirty="0" smtClean="0"/>
              <a:t>no </a:t>
            </a:r>
            <a:r>
              <a:rPr lang="en-US" dirty="0"/>
              <a:t>of rows and columns(</a:t>
            </a:r>
            <a:r>
              <a:rPr lang="en-US" dirty="0" err="1" smtClean="0"/>
              <a:t>mfrow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whether a border is to be included(</a:t>
            </a:r>
            <a:r>
              <a:rPr lang="en-US" dirty="0" err="1" smtClean="0"/>
              <a:t>bty</a:t>
            </a:r>
            <a:r>
              <a:rPr lang="en-US" dirty="0"/>
              <a:t>) </a:t>
            </a:r>
            <a:r>
              <a:rPr lang="en-US" dirty="0" smtClean="0"/>
              <a:t>and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position of the labels(</a:t>
            </a:r>
            <a:r>
              <a:rPr lang="en-US" dirty="0" smtClean="0"/>
              <a:t>las</a:t>
            </a:r>
            <a:r>
              <a:rPr lang="en-US" dirty="0"/>
              <a:t>: 1 for horizontal, </a:t>
            </a:r>
            <a:r>
              <a:rPr lang="en-US" dirty="0" smtClean="0"/>
              <a:t>las</a:t>
            </a:r>
            <a:r>
              <a:rPr lang="en-US" dirty="0"/>
              <a:t>: 0 for vertical).</a:t>
            </a:r>
          </a:p>
        </p:txBody>
      </p:sp>
    </p:spTree>
    <p:extLst>
      <p:ext uri="{BB962C8B-B14F-4D97-AF65-F5344CB8AC3E}">
        <p14:creationId xmlns:p14="http://schemas.microsoft.com/office/powerpoint/2010/main" val="466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of charts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1676400"/>
            <a:ext cx="6553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par(</a:t>
            </a:r>
            <a:r>
              <a:rPr lang="en-US" dirty="0" err="1" smtClean="0"/>
              <a:t>mfrow</a:t>
            </a:r>
            <a:r>
              <a:rPr lang="en-US" dirty="0" smtClean="0"/>
              <a:t>=c(2,3),mar=c(2,5,2,1),las=1, </a:t>
            </a:r>
            <a:r>
              <a:rPr lang="en-US" dirty="0" err="1" smtClean="0"/>
              <a:t>bty</a:t>
            </a:r>
            <a:r>
              <a:rPr lang="en-US" dirty="0" smtClean="0"/>
              <a:t>=‘n')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dat$Ozone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dat$Ozone,dat$Wind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dat$Ozone,type</a:t>
            </a:r>
            <a:r>
              <a:rPr lang="en-US" dirty="0" smtClean="0"/>
              <a:t> ='l')</a:t>
            </a:r>
          </a:p>
          <a:p>
            <a:r>
              <a:rPr lang="en-US" dirty="0" err="1" smtClean="0"/>
              <a:t>barplot</a:t>
            </a:r>
            <a:r>
              <a:rPr lang="en-US" dirty="0" smtClean="0"/>
              <a:t>(</a:t>
            </a:r>
            <a:r>
              <a:rPr lang="en-US" dirty="0" err="1" smtClean="0"/>
              <a:t>dat$Ozone</a:t>
            </a:r>
            <a:r>
              <a:rPr lang="en-US" dirty="0" smtClean="0"/>
              <a:t>, main = 'Ozone levels', </a:t>
            </a:r>
            <a:r>
              <a:rPr lang="en-US" dirty="0" err="1" smtClean="0"/>
              <a:t>ylab</a:t>
            </a:r>
            <a:r>
              <a:rPr lang="en-US" dirty="0" smtClean="0"/>
              <a:t> = 'ozone value')</a:t>
            </a:r>
          </a:p>
          <a:p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dat$Solar.R</a:t>
            </a:r>
            <a:r>
              <a:rPr lang="en-US" dirty="0" smtClean="0"/>
              <a:t>)</a:t>
            </a:r>
          </a:p>
          <a:p>
            <a:r>
              <a:rPr lang="en-US" dirty="0" smtClean="0"/>
              <a:t>boxplot(</a:t>
            </a:r>
            <a:r>
              <a:rPr lang="en-US" dirty="0" err="1" smtClean="0"/>
              <a:t>dat$Ozone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657600"/>
            <a:ext cx="49815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46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hlinkClick r:id="rId2"/>
              </a:rPr>
              <a:t>Lattice</a:t>
            </a:r>
            <a:r>
              <a:rPr lang="en-US" dirty="0"/>
              <a:t> package </a:t>
            </a:r>
            <a:r>
              <a:rPr lang="en-US" dirty="0" smtClean="0"/>
              <a:t>is </a:t>
            </a:r>
            <a:r>
              <a:rPr lang="en-US" dirty="0"/>
              <a:t>used to visualize multivariate data. </a:t>
            </a:r>
            <a:endParaRPr lang="en-US" dirty="0" smtClean="0"/>
          </a:p>
          <a:p>
            <a:pPr algn="just"/>
            <a:r>
              <a:rPr lang="en-US" dirty="0" smtClean="0"/>
              <a:t>Lattice </a:t>
            </a:r>
            <a:r>
              <a:rPr lang="en-US" dirty="0"/>
              <a:t>enables the use of </a:t>
            </a:r>
            <a:r>
              <a:rPr lang="en-US" i="1" dirty="0"/>
              <a:t>t</a:t>
            </a:r>
            <a:r>
              <a:rPr lang="en-US" b="1" i="1" dirty="0"/>
              <a:t>rellis graphs</a:t>
            </a:r>
            <a:r>
              <a:rPr lang="en-US" dirty="0"/>
              <a:t>. </a:t>
            </a:r>
            <a:endParaRPr lang="en-US" dirty="0" smtClean="0"/>
          </a:p>
          <a:p>
            <a:pPr algn="just"/>
            <a:r>
              <a:rPr lang="en-US" dirty="0"/>
              <a:t>Trellis graphs exhibit the relationship between variables which are dependent on one or more variables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library(lattice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2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 </a:t>
            </a:r>
            <a:r>
              <a:rPr lang="en-US" dirty="0" smtClean="0"/>
              <a:t>Graphs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density plot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densityplot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dat$Ozone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442" y="3276600"/>
            <a:ext cx="49815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52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 </a:t>
            </a:r>
            <a:r>
              <a:rPr lang="en-US" dirty="0" smtClean="0"/>
              <a:t>Graphs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scatter plot matrix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splom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dat</a:t>
            </a:r>
            <a:r>
              <a:rPr lang="en-US" dirty="0">
                <a:solidFill>
                  <a:srgbClr val="FF0000"/>
                </a:solidFill>
              </a:rPr>
              <a:t>[c(1,3,4)])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3048000"/>
            <a:ext cx="49815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Data visualization is a technique used for the graphical representation of data. </a:t>
            </a:r>
            <a:endParaRPr lang="en-US" dirty="0" smtClean="0"/>
          </a:p>
          <a:p>
            <a:pPr lvl="1" algn="just"/>
            <a:r>
              <a:rPr lang="en-US" dirty="0" err="1" smtClean="0"/>
              <a:t>Eg</a:t>
            </a:r>
            <a:r>
              <a:rPr lang="en-US" dirty="0" smtClean="0"/>
              <a:t>. scatter </a:t>
            </a:r>
            <a:r>
              <a:rPr lang="en-US" dirty="0"/>
              <a:t>plots, charts, graphs, histograms, maps, etc., </a:t>
            </a:r>
            <a:endParaRPr lang="en-US" dirty="0" smtClean="0"/>
          </a:p>
          <a:p>
            <a:pPr algn="just"/>
            <a:r>
              <a:rPr lang="en-US" dirty="0" smtClean="0"/>
              <a:t>Make </a:t>
            </a:r>
            <a:r>
              <a:rPr lang="en-US" dirty="0"/>
              <a:t>our data more </a:t>
            </a:r>
            <a:r>
              <a:rPr lang="en-US" dirty="0" smtClean="0"/>
              <a:t>understandable </a:t>
            </a:r>
          </a:p>
          <a:p>
            <a:pPr algn="just"/>
            <a:r>
              <a:rPr lang="en-US" dirty="0" smtClean="0"/>
              <a:t>Makes </a:t>
            </a:r>
            <a:r>
              <a:rPr lang="en-US" dirty="0"/>
              <a:t>it easy to recognize patterns, trends, and exceptions in our data. </a:t>
            </a:r>
            <a:endParaRPr lang="en-US" dirty="0" smtClean="0"/>
          </a:p>
          <a:p>
            <a:pPr algn="just"/>
            <a:r>
              <a:rPr lang="en-US" dirty="0" smtClean="0"/>
              <a:t>Enables </a:t>
            </a:r>
            <a:r>
              <a:rPr lang="en-US" dirty="0"/>
              <a:t>us to convey information and results in a quick and visual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9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 </a:t>
            </a:r>
            <a:r>
              <a:rPr lang="en-US" dirty="0" smtClean="0"/>
              <a:t>Graphs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scatter plot depicting the combination of 2 factors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xyplot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mpg~wt|cyl_factor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en-US" sz="2000" dirty="0" err="1">
                <a:solidFill>
                  <a:srgbClr val="FF0000"/>
                </a:solidFill>
              </a:rPr>
              <a:t>gear_factor</a:t>
            </a:r>
            <a:r>
              <a:rPr lang="en-US" sz="2000" dirty="0">
                <a:solidFill>
                  <a:srgbClr val="FF0000"/>
                </a:solidFill>
              </a:rPr>
              <a:t>,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main="Scatterplots : Cylinders and Gears",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</a:t>
            </a:r>
            <a:r>
              <a:rPr lang="en-US" sz="2000" dirty="0" err="1">
                <a:solidFill>
                  <a:srgbClr val="FF0000"/>
                </a:solidFill>
              </a:rPr>
              <a:t>ylab</a:t>
            </a:r>
            <a:r>
              <a:rPr lang="en-US" sz="2000" dirty="0">
                <a:solidFill>
                  <a:srgbClr val="FF0000"/>
                </a:solidFill>
              </a:rPr>
              <a:t>="Miles/Gallon", </a:t>
            </a:r>
            <a:r>
              <a:rPr lang="en-US" sz="2000" dirty="0" err="1">
                <a:solidFill>
                  <a:srgbClr val="FF0000"/>
                </a:solidFill>
              </a:rPr>
              <a:t>xlab</a:t>
            </a:r>
            <a:r>
              <a:rPr lang="en-US" sz="2000" dirty="0">
                <a:solidFill>
                  <a:srgbClr val="FF0000"/>
                </a:solidFill>
              </a:rPr>
              <a:t>="Weight of Car")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743200"/>
            <a:ext cx="3503491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4272677"/>
            <a:ext cx="525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 smtClean="0">
                <a:solidFill>
                  <a:srgbClr val="FF0000"/>
                </a:solidFill>
              </a:rPr>
              <a:t>preprocessing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unique(gear)</a:t>
            </a:r>
          </a:p>
          <a:p>
            <a:r>
              <a:rPr lang="en-US" dirty="0" err="1">
                <a:solidFill>
                  <a:srgbClr val="FF0000"/>
                </a:solidFill>
              </a:rPr>
              <a:t>gear_factor</a:t>
            </a:r>
            <a:r>
              <a:rPr lang="en-US" dirty="0">
                <a:solidFill>
                  <a:srgbClr val="FF0000"/>
                </a:solidFill>
              </a:rPr>
              <a:t>&lt;-factor(</a:t>
            </a:r>
            <a:r>
              <a:rPr lang="en-US" dirty="0" err="1">
                <a:solidFill>
                  <a:srgbClr val="FF0000"/>
                </a:solidFill>
              </a:rPr>
              <a:t>gear,levels</a:t>
            </a:r>
            <a:r>
              <a:rPr lang="en-US" dirty="0">
                <a:solidFill>
                  <a:srgbClr val="FF0000"/>
                </a:solidFill>
              </a:rPr>
              <a:t>=c(3,4,5),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labels=c("3gears","4gears","5gears"))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unique(</a:t>
            </a:r>
            <a:r>
              <a:rPr lang="en-US" dirty="0" err="1">
                <a:solidFill>
                  <a:srgbClr val="FF0000"/>
                </a:solidFill>
              </a:rPr>
              <a:t>cyl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 err="1">
                <a:solidFill>
                  <a:srgbClr val="FF0000"/>
                </a:solidFill>
              </a:rPr>
              <a:t>cyl_factor</a:t>
            </a:r>
            <a:r>
              <a:rPr lang="en-US" dirty="0">
                <a:solidFill>
                  <a:srgbClr val="FF0000"/>
                </a:solidFill>
              </a:rPr>
              <a:t> &lt;-factor(</a:t>
            </a:r>
            <a:r>
              <a:rPr lang="en-US" dirty="0" err="1">
                <a:solidFill>
                  <a:srgbClr val="FF0000"/>
                </a:solidFill>
              </a:rPr>
              <a:t>cyl,levels</a:t>
            </a:r>
            <a:r>
              <a:rPr lang="en-US" dirty="0">
                <a:solidFill>
                  <a:srgbClr val="FF0000"/>
                </a:solidFill>
              </a:rPr>
              <a:t>=c(4,6,8),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labels=c("4cyl","6cyl","8cyl"))</a:t>
            </a:r>
          </a:p>
        </p:txBody>
      </p:sp>
    </p:spTree>
    <p:extLst>
      <p:ext uri="{BB962C8B-B14F-4D97-AF65-F5344CB8AC3E}">
        <p14:creationId xmlns:p14="http://schemas.microsoft.com/office/powerpoint/2010/main" val="423168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gplot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Stands for </a:t>
            </a:r>
            <a:r>
              <a:rPr lang="en-US" b="1" dirty="0" smtClean="0"/>
              <a:t>grammar of graphics</a:t>
            </a:r>
          </a:p>
          <a:p>
            <a:pPr algn="just"/>
            <a:r>
              <a:rPr lang="en-US" dirty="0" smtClean="0"/>
              <a:t>Introduced by </a:t>
            </a:r>
            <a:r>
              <a:rPr lang="en-US" b="1" dirty="0"/>
              <a:t>Hadley Wickham, Winston </a:t>
            </a:r>
            <a:r>
              <a:rPr lang="en-US" b="1" dirty="0" smtClean="0"/>
              <a:t>Chang </a:t>
            </a:r>
            <a:r>
              <a:rPr lang="en-US" dirty="0" smtClean="0"/>
              <a:t>in the year 2007.</a:t>
            </a:r>
          </a:p>
          <a:p>
            <a:pPr algn="just"/>
            <a:r>
              <a:rPr lang="en-US" dirty="0" smtClean="0"/>
              <a:t>Used for creating elegant and more sophisticated visualization with little code</a:t>
            </a:r>
          </a:p>
          <a:p>
            <a:pPr algn="just"/>
            <a:r>
              <a:rPr lang="en-US" dirty="0" smtClean="0"/>
              <a:t>Builds graph in layers</a:t>
            </a:r>
          </a:p>
          <a:p>
            <a:pPr lvl="1" algn="just"/>
            <a:r>
              <a:rPr lang="en-US" dirty="0"/>
              <a:t>build a </a:t>
            </a:r>
            <a:r>
              <a:rPr lang="en-US" dirty="0" err="1"/>
              <a:t>a</a:t>
            </a:r>
            <a:r>
              <a:rPr lang="en-US" dirty="0"/>
              <a:t> complex graph by starting with a simple graph and adding additional elements, one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15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 smtClean="0"/>
              <a:t>()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752600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library(ggplot2)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ggplot</a:t>
            </a:r>
            <a:r>
              <a:rPr lang="en-US" sz="2400" dirty="0">
                <a:solidFill>
                  <a:srgbClr val="FF0000"/>
                </a:solidFill>
              </a:rPr>
              <a:t>(data = </a:t>
            </a:r>
            <a:r>
              <a:rPr lang="en-US" sz="2400" dirty="0" err="1">
                <a:solidFill>
                  <a:srgbClr val="FF0000"/>
                </a:solidFill>
              </a:rPr>
              <a:t>mtcars</a:t>
            </a:r>
            <a:r>
              <a:rPr lang="en-US" sz="24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   mapping = </a:t>
            </a:r>
            <a:r>
              <a:rPr lang="en-US" sz="2400" dirty="0" err="1" smtClean="0">
                <a:solidFill>
                  <a:srgbClr val="FF0000"/>
                </a:solidFill>
              </a:rPr>
              <a:t>aes</a:t>
            </a:r>
            <a:r>
              <a:rPr lang="en-US" sz="2400" dirty="0" smtClean="0">
                <a:solidFill>
                  <a:srgbClr val="FF0000"/>
                </a:solidFill>
              </a:rPr>
              <a:t>(x=</a:t>
            </a:r>
            <a:r>
              <a:rPr lang="en-US" sz="2400" dirty="0" err="1" smtClean="0">
                <a:solidFill>
                  <a:srgbClr val="FF0000"/>
                </a:solidFill>
              </a:rPr>
              <a:t>wt,y</a:t>
            </a:r>
            <a:r>
              <a:rPr lang="en-US" sz="2400" dirty="0" smtClean="0">
                <a:solidFill>
                  <a:srgbClr val="FF0000"/>
                </a:solidFill>
              </a:rPr>
              <a:t>=mpg</a:t>
            </a:r>
            <a:r>
              <a:rPr lang="en-US" sz="2400" dirty="0">
                <a:solidFill>
                  <a:srgbClr val="FF0000"/>
                </a:solidFill>
              </a:rPr>
              <a:t>))+</a:t>
            </a:r>
            <a:r>
              <a:rPr lang="en-US" sz="2400" dirty="0" err="1">
                <a:solidFill>
                  <a:srgbClr val="FF0000"/>
                </a:solidFill>
              </a:rPr>
              <a:t>geom_point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24200"/>
            <a:ext cx="5257800" cy="33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172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()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the plot with factor variable using color </a:t>
            </a:r>
            <a:r>
              <a:rPr lang="en-US" dirty="0" err="1" smtClean="0"/>
              <a:t>paramerter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3667250"/>
            <a:ext cx="4274004" cy="2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2662535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ggplot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mtcars,aes</a:t>
            </a:r>
            <a:r>
              <a:rPr lang="en-US" sz="2400" dirty="0">
                <a:solidFill>
                  <a:srgbClr val="FF0000"/>
                </a:solidFill>
              </a:rPr>
              <a:t>(x=</a:t>
            </a:r>
            <a:r>
              <a:rPr lang="en-US" sz="2400" dirty="0" err="1">
                <a:solidFill>
                  <a:srgbClr val="FF0000"/>
                </a:solidFill>
              </a:rPr>
              <a:t>wt,y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mpg,color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gear_factor</a:t>
            </a:r>
            <a:r>
              <a:rPr lang="en-US" sz="2400" dirty="0">
                <a:solidFill>
                  <a:srgbClr val="FF0000"/>
                </a:solidFill>
              </a:rPr>
              <a:t>))+</a:t>
            </a:r>
            <a:r>
              <a:rPr lang="en-US" sz="2400" dirty="0" err="1">
                <a:solidFill>
                  <a:srgbClr val="FF0000"/>
                </a:solidFill>
              </a:rPr>
              <a:t>geom_point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04157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ggplot</a:t>
            </a:r>
            <a:r>
              <a:rPr lang="en-US" dirty="0" smtClean="0"/>
              <a:t>()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the plot with factor variable using size </a:t>
            </a:r>
            <a:r>
              <a:rPr lang="en-US" dirty="0" err="1" smtClean="0"/>
              <a:t>paramerter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662535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ggplot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mtcars,aes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wt,mpg,size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qsec</a:t>
            </a:r>
            <a:r>
              <a:rPr lang="en-US" sz="2400" dirty="0">
                <a:solidFill>
                  <a:srgbClr val="FF0000"/>
                </a:solidFill>
              </a:rPr>
              <a:t>))+</a:t>
            </a:r>
            <a:r>
              <a:rPr lang="en-US" sz="2400" dirty="0" err="1">
                <a:solidFill>
                  <a:srgbClr val="FF0000"/>
                </a:solidFill>
              </a:rPr>
              <a:t>geom_point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442162"/>
            <a:ext cx="3228975" cy="344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609600" y="4262734"/>
            <a:ext cx="449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The value of </a:t>
            </a:r>
            <a:r>
              <a:rPr lang="en-US" sz="1600" dirty="0" err="1" smtClean="0"/>
              <a:t>qsec</a:t>
            </a:r>
            <a:r>
              <a:rPr lang="en-US" sz="1600" dirty="0" smtClean="0"/>
              <a:t> indicates the acceleration which decides the size of the points</a:t>
            </a:r>
          </a:p>
        </p:txBody>
      </p:sp>
    </p:spTree>
    <p:extLst>
      <p:ext uri="{BB962C8B-B14F-4D97-AF65-F5344CB8AC3E}">
        <p14:creationId xmlns:p14="http://schemas.microsoft.com/office/powerpoint/2010/main" val="946200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ggplot</a:t>
            </a:r>
            <a:r>
              <a:rPr lang="en-US" dirty="0" smtClean="0"/>
              <a:t>()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Differentiating the data with both shape and color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662535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ggplot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mtcars,aes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wt,mpg,shape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gear_factor</a:t>
            </a:r>
            <a:r>
              <a:rPr lang="en-US" sz="2400" dirty="0">
                <a:solidFill>
                  <a:srgbClr val="FF0000"/>
                </a:solidFill>
              </a:rPr>
              <a:t>))+</a:t>
            </a:r>
            <a:r>
              <a:rPr lang="en-US" sz="2400" dirty="0" err="1">
                <a:solidFill>
                  <a:srgbClr val="FF0000"/>
                </a:solidFill>
              </a:rPr>
              <a:t>geom_point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aes</a:t>
            </a:r>
            <a:r>
              <a:rPr lang="en-US" sz="2400" dirty="0">
                <a:solidFill>
                  <a:srgbClr val="FF0000"/>
                </a:solidFill>
              </a:rPr>
              <a:t>(color=</a:t>
            </a:r>
            <a:r>
              <a:rPr lang="en-US" sz="2400" dirty="0" err="1">
                <a:solidFill>
                  <a:srgbClr val="FF0000"/>
                </a:solidFill>
              </a:rPr>
              <a:t>gear_factor</a:t>
            </a:r>
            <a:r>
              <a:rPr lang="en-US" sz="2400" dirty="0">
                <a:solidFill>
                  <a:srgbClr val="FF0000"/>
                </a:solidFill>
              </a:rPr>
              <a:t>),size=4)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43263"/>
            <a:ext cx="3677771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042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()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layers</a:t>
            </a:r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931" y="1676400"/>
            <a:ext cx="4464269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2286000"/>
            <a:ext cx="4648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ggplot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mtcars,aes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wt,mpg,shape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gear_factor</a:t>
            </a:r>
            <a:r>
              <a:rPr lang="en-US" dirty="0">
                <a:solidFill>
                  <a:srgbClr val="FF0000"/>
                </a:solidFill>
              </a:rPr>
              <a:t>))+</a:t>
            </a:r>
            <a:r>
              <a:rPr lang="en-US" dirty="0" err="1">
                <a:solidFill>
                  <a:srgbClr val="FF0000"/>
                </a:solidFill>
              </a:rPr>
              <a:t>geom_point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aes</a:t>
            </a:r>
            <a:r>
              <a:rPr lang="en-US" dirty="0">
                <a:solidFill>
                  <a:srgbClr val="FF0000"/>
                </a:solidFill>
              </a:rPr>
              <a:t>(color=</a:t>
            </a:r>
            <a:r>
              <a:rPr lang="en-US" dirty="0" err="1">
                <a:solidFill>
                  <a:srgbClr val="FF0000"/>
                </a:solidFill>
              </a:rPr>
              <a:t>gear_factor</a:t>
            </a:r>
            <a:r>
              <a:rPr lang="en-US" dirty="0">
                <a:solidFill>
                  <a:srgbClr val="FF0000"/>
                </a:solidFill>
              </a:rPr>
              <a:t>),size=4</a:t>
            </a:r>
            <a:r>
              <a:rPr lang="en-US" dirty="0" smtClean="0">
                <a:solidFill>
                  <a:srgbClr val="FF0000"/>
                </a:solidFill>
              </a:rPr>
              <a:t>) +</a:t>
            </a:r>
            <a:r>
              <a:rPr lang="en-US" dirty="0" err="1">
                <a:solidFill>
                  <a:srgbClr val="FF0000"/>
                </a:solidFill>
              </a:rPr>
              <a:t>geom_point</a:t>
            </a:r>
            <a:r>
              <a:rPr lang="en-US" dirty="0">
                <a:solidFill>
                  <a:srgbClr val="FF0000"/>
                </a:solidFill>
              </a:rPr>
              <a:t>(color='grey90',size=1.5)</a:t>
            </a:r>
          </a:p>
        </p:txBody>
      </p:sp>
    </p:spTree>
    <p:extLst>
      <p:ext uri="{BB962C8B-B14F-4D97-AF65-F5344CB8AC3E}">
        <p14:creationId xmlns:p14="http://schemas.microsoft.com/office/powerpoint/2010/main" val="2739451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towardsdatascience.com/a-guide-to-data-visualisation-in-r-for-beginners-ef6d41a34174#c517</a:t>
            </a:r>
            <a:endParaRPr lang="en-US" dirty="0" smtClean="0"/>
          </a:p>
          <a:p>
            <a:r>
              <a:rPr lang="en-US" dirty="0"/>
              <a:t>https://rkabacoff.github.io/datavis/Univariate.html#categorical</a:t>
            </a:r>
          </a:p>
          <a:p>
            <a:r>
              <a:rPr lang="en-US" dirty="0" smtClean="0"/>
              <a:t>https</a:t>
            </a:r>
            <a:r>
              <a:rPr lang="en-US" dirty="0"/>
              <a:t>://www.analyticsvidhya.com/blog/2015/07/guide-data-visualization-r/</a:t>
            </a:r>
          </a:p>
          <a:p>
            <a:r>
              <a:rPr lang="en-US" dirty="0" smtClean="0"/>
              <a:t>https</a:t>
            </a:r>
            <a:r>
              <a:rPr lang="en-US" dirty="0"/>
              <a:t>://intellipaat.com/blog/tutorial/r-programming/data-visualization-in-r/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2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Visualization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Graphics</a:t>
            </a:r>
          </a:p>
          <a:p>
            <a:r>
              <a:rPr lang="en-US" dirty="0"/>
              <a:t>Grid Graphics</a:t>
            </a:r>
          </a:p>
          <a:p>
            <a:r>
              <a:rPr lang="en-US" dirty="0"/>
              <a:t>Lattice Graphics</a:t>
            </a:r>
          </a:p>
          <a:p>
            <a:r>
              <a:rPr lang="en-US" dirty="0"/>
              <a:t>ggplot2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9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 </a:t>
            </a:r>
            <a:r>
              <a:rPr lang="en-US" b="1" dirty="0"/>
              <a:t>graphics</a:t>
            </a:r>
            <a:r>
              <a:rPr lang="en-US" dirty="0"/>
              <a:t> package is used for plotting </a:t>
            </a:r>
            <a:r>
              <a:rPr lang="en-US" b="1" dirty="0"/>
              <a:t>base </a:t>
            </a:r>
            <a:r>
              <a:rPr lang="en-US" dirty="0"/>
              <a:t>graphs like scatter plot, box plot </a:t>
            </a:r>
            <a:r>
              <a:rPr lang="en-US" dirty="0" smtClean="0"/>
              <a:t>etc.</a:t>
            </a:r>
          </a:p>
          <a:p>
            <a:pPr algn="just"/>
            <a:r>
              <a:rPr lang="en-US" dirty="0"/>
              <a:t>A complete list of functions with help pages can be obtained by typing : 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library(help = "graphics")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69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/>
              <a:t>plot()</a:t>
            </a:r>
            <a:r>
              <a:rPr lang="en-US" dirty="0"/>
              <a:t> function is a kind of a generic function for plotting of </a:t>
            </a:r>
            <a:r>
              <a:rPr lang="en-US" b="1" dirty="0"/>
              <a:t>R</a:t>
            </a:r>
            <a:r>
              <a:rPr lang="en-US" dirty="0"/>
              <a:t> objects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plot(</a:t>
            </a:r>
            <a:r>
              <a:rPr lang="en-US" dirty="0" err="1" smtClean="0">
                <a:solidFill>
                  <a:srgbClr val="FF0000"/>
                </a:solidFill>
              </a:rPr>
              <a:t>dat$Ozone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AutoShape 2" descr="http://127.0.0.1:33305/graphics/plot_zoom_png?width=502&amp;height=535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://127.0.0.1:33305/graphics/plot_zoom_png?width=502&amp;height=53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://127.0.0.1:33305/graphics/plot_zoom_png?width=502&amp;height=535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76600"/>
            <a:ext cx="4095750" cy="337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19800" y="48006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1D scatter plot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529902" y="496627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1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229600" cy="5211763"/>
          </a:xfrm>
        </p:spPr>
        <p:txBody>
          <a:bodyPr/>
          <a:lstStyle/>
          <a:p>
            <a:pPr algn="just"/>
            <a:r>
              <a:rPr lang="en-US" dirty="0" smtClean="0"/>
              <a:t>Used to get relationship between two variables</a:t>
            </a:r>
          </a:p>
          <a:p>
            <a:pPr lvl="1" algn="just"/>
            <a:r>
              <a:rPr lang="en-US" dirty="0" smtClean="0"/>
              <a:t>To </a:t>
            </a:r>
            <a:r>
              <a:rPr lang="en-US" dirty="0"/>
              <a:t>study the relationship </a:t>
            </a:r>
            <a:r>
              <a:rPr lang="en-US" dirty="0" smtClean="0"/>
              <a:t>between the Ozone and Wind values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plot(</a:t>
            </a:r>
            <a:r>
              <a:rPr lang="en-US" dirty="0" err="1" smtClean="0">
                <a:solidFill>
                  <a:srgbClr val="FF0000"/>
                </a:solidFill>
              </a:rPr>
              <a:t>dat$Ozone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dat$Wind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2050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76600"/>
            <a:ext cx="3409431" cy="339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0" y="482542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 Correlation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44102" y="49911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57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Scatter plot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32618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When plot </a:t>
            </a:r>
            <a:r>
              <a:rPr lang="en-US" dirty="0"/>
              <a:t>command </a:t>
            </a:r>
            <a:r>
              <a:rPr lang="en-US" dirty="0" smtClean="0"/>
              <a:t>is used with </a:t>
            </a:r>
            <a:r>
              <a:rPr lang="en-US" dirty="0"/>
              <a:t>the entire </a:t>
            </a:r>
            <a:r>
              <a:rPr lang="en-US" dirty="0" smtClean="0"/>
              <a:t>dataset, </a:t>
            </a:r>
            <a:r>
              <a:rPr lang="en-US" dirty="0"/>
              <a:t>a matrix of scatterplots </a:t>
            </a:r>
            <a:r>
              <a:rPr lang="en-US" dirty="0" smtClean="0"/>
              <a:t>is obtained which </a:t>
            </a:r>
            <a:r>
              <a:rPr lang="en-US" dirty="0"/>
              <a:t>is a correlation matrix of all the columns.</a:t>
            </a:r>
          </a:p>
        </p:txBody>
      </p:sp>
      <p:pic>
        <p:nvPicPr>
          <p:cNvPr id="3074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57400"/>
            <a:ext cx="4064480" cy="409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0" y="2590800"/>
            <a:ext cx="220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Ozone and Wind -Negative Correlation</a:t>
            </a:r>
          </a:p>
          <a:p>
            <a:endParaRPr lang="en-US" dirty="0"/>
          </a:p>
          <a:p>
            <a:r>
              <a:rPr lang="en-US" dirty="0" smtClean="0"/>
              <a:t>Ozone and Temperature – Positive Correlation</a:t>
            </a:r>
          </a:p>
          <a:p>
            <a:endParaRPr lang="en-US" dirty="0"/>
          </a:p>
          <a:p>
            <a:r>
              <a:rPr lang="en-US" dirty="0" smtClean="0"/>
              <a:t>Wind and Temperature – Negative Correlation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368102" y="275647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77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rgument in plot()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type argument</a:t>
            </a:r>
          </a:p>
          <a:p>
            <a:pPr lvl="1"/>
            <a:r>
              <a:rPr lang="en-US" dirty="0" smtClean="0"/>
              <a:t>Take </a:t>
            </a:r>
            <a:r>
              <a:rPr lang="en-US" dirty="0"/>
              <a:t>in values like </a:t>
            </a:r>
            <a:r>
              <a:rPr lang="en-US" b="1" dirty="0"/>
              <a:t>p: points</a:t>
            </a:r>
            <a:r>
              <a:rPr lang="en-US" dirty="0"/>
              <a:t>, </a:t>
            </a:r>
            <a:r>
              <a:rPr lang="en-US" b="1" dirty="0"/>
              <a:t>l: </a:t>
            </a:r>
            <a:r>
              <a:rPr lang="en-US" b="1" dirty="0" err="1"/>
              <a:t>lines</a:t>
            </a:r>
            <a:r>
              <a:rPr lang="en-US" dirty="0" err="1"/>
              <a:t>,</a:t>
            </a:r>
            <a:r>
              <a:rPr lang="en-US" b="1" dirty="0" err="1"/>
              <a:t>b</a:t>
            </a:r>
            <a:r>
              <a:rPr lang="en-US" b="1" dirty="0"/>
              <a:t>: both</a:t>
            </a:r>
            <a:r>
              <a:rPr lang="en-US" dirty="0"/>
              <a:t> etc. This decides the shape of the output graph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h:high density lines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73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in plot() –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Titles &amp; Labels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ain</a:t>
            </a:r>
            <a:r>
              <a:rPr lang="en-US" dirty="0" smtClean="0"/>
              <a:t> argument – Title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 smtClean="0">
                <a:solidFill>
                  <a:srgbClr val="FF0000"/>
                </a:solidFill>
              </a:rPr>
              <a:t>lab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ylab</a:t>
            </a:r>
            <a:r>
              <a:rPr lang="en-US" dirty="0" smtClean="0"/>
              <a:t> </a:t>
            </a:r>
            <a:r>
              <a:rPr lang="en-US" dirty="0" err="1" smtClean="0"/>
              <a:t>argurments</a:t>
            </a:r>
            <a:r>
              <a:rPr lang="en-US" dirty="0" smtClean="0"/>
              <a:t>– x-axis &amp; y-axis label respectively</a:t>
            </a:r>
            <a:endParaRPr lang="en-US" dirty="0"/>
          </a:p>
        </p:txBody>
      </p:sp>
      <p:sp>
        <p:nvSpPr>
          <p:cNvPr id="4" name="AutoShape 2" descr="http://127.0.0.1:33305/graphics/9eeeb564-5890-4458-9c8f-993d48260e15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://127.0.0.1:33305/graphics/9eeeb564-5890-4458-9c8f-993d48260e15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3810000"/>
            <a:ext cx="49815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2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661B3CB062740A55E3692B4550571" ma:contentTypeVersion="2" ma:contentTypeDescription="Create a new document." ma:contentTypeScope="" ma:versionID="9e9d165b2d989aa50ea122261023004b">
  <xsd:schema xmlns:xsd="http://www.w3.org/2001/XMLSchema" xmlns:xs="http://www.w3.org/2001/XMLSchema" xmlns:p="http://schemas.microsoft.com/office/2006/metadata/properties" xmlns:ns2="db3e6aa3-c3ab-4085-b48c-48c1029bcebf" targetNamespace="http://schemas.microsoft.com/office/2006/metadata/properties" ma:root="true" ma:fieldsID="fde14eea98cdd70d066e161079bfb48d" ns2:_="">
    <xsd:import namespace="db3e6aa3-c3ab-4085-b48c-48c1029bce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3e6aa3-c3ab-4085-b48c-48c1029bce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A4CDCA-F56B-489E-99BF-F0F7A12422E7}"/>
</file>

<file path=customXml/itemProps2.xml><?xml version="1.0" encoding="utf-8"?>
<ds:datastoreItem xmlns:ds="http://schemas.openxmlformats.org/officeDocument/2006/customXml" ds:itemID="{0DB9F9E5-D7A8-4A6C-9129-80E7FD0793B7}"/>
</file>

<file path=customXml/itemProps3.xml><?xml version="1.0" encoding="utf-8"?>
<ds:datastoreItem xmlns:ds="http://schemas.openxmlformats.org/officeDocument/2006/customXml" ds:itemID="{37D3D172-75BF-4FA0-B6CA-3CAC9DB1AB08}"/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687</Words>
  <Application>Microsoft Office PowerPoint</Application>
  <PresentationFormat>On-screen Show (4:3)</PresentationFormat>
  <Paragraphs>127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Visualization in R</vt:lpstr>
      <vt:lpstr>Data Visualization</vt:lpstr>
      <vt:lpstr>Data Visualization in R</vt:lpstr>
      <vt:lpstr>Basic plots</vt:lpstr>
      <vt:lpstr>plot()</vt:lpstr>
      <vt:lpstr>Scatter plot</vt:lpstr>
      <vt:lpstr>Scatter plot (contd.)</vt:lpstr>
      <vt:lpstr>Argument in plot()</vt:lpstr>
      <vt:lpstr>Argument in plot() – (contd.)</vt:lpstr>
      <vt:lpstr>Bar plot</vt:lpstr>
      <vt:lpstr>Bar plot (contd.)</vt:lpstr>
      <vt:lpstr>Histogram</vt:lpstr>
      <vt:lpstr>Box plot</vt:lpstr>
      <vt:lpstr>Box plot (Contd.)</vt:lpstr>
      <vt:lpstr>Grid of charts</vt:lpstr>
      <vt:lpstr>Grid of charts (contd.)</vt:lpstr>
      <vt:lpstr>Lattice Graphs</vt:lpstr>
      <vt:lpstr>Lattice Graphs (contd.)</vt:lpstr>
      <vt:lpstr>Lattice Graphs (contd.)</vt:lpstr>
      <vt:lpstr>Lattice Graphs (contd.)</vt:lpstr>
      <vt:lpstr>ggplot()</vt:lpstr>
      <vt:lpstr>ggplot() (contd.)</vt:lpstr>
      <vt:lpstr>ggplot() (contd.)</vt:lpstr>
      <vt:lpstr>ggplot() (contd.)</vt:lpstr>
      <vt:lpstr>ggplot() (contd.)</vt:lpstr>
      <vt:lpstr>ggplot() (contd.)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in R</dc:title>
  <dc:creator>Windows User</dc:creator>
  <cp:lastModifiedBy>Windows User</cp:lastModifiedBy>
  <cp:revision>21</cp:revision>
  <dcterms:created xsi:type="dcterms:W3CDTF">2020-08-18T23:29:50Z</dcterms:created>
  <dcterms:modified xsi:type="dcterms:W3CDTF">2020-08-19T08:02:39Z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0x010100F45661B3CB062740A55E3692B4550571</vt:lpwstr>
  </property>
</Properties>
</file>