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0" r:id="rId5"/>
    <p:sldId id="261" r:id="rId6"/>
    <p:sldId id="263" r:id="rId7"/>
    <p:sldId id="266"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368"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DD0F5-100C-4836-8F28-16369B8CF4C7}"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295459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DD0F5-100C-4836-8F28-16369B8CF4C7}"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304447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11DD0F5-100C-4836-8F28-16369B8CF4C7}"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2702374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11DD0F5-100C-4836-8F28-16369B8CF4C7}"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2368050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DD0F5-100C-4836-8F28-16369B8CF4C7}"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859275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DD0F5-100C-4836-8F28-16369B8CF4C7}"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76830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DD0F5-100C-4836-8F28-16369B8CF4C7}"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359524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DD0F5-100C-4836-8F28-16369B8CF4C7}"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402036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DD0F5-100C-4836-8F28-16369B8CF4C7}"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202718210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DD0F5-100C-4836-8F28-16369B8CF4C7}"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163299214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DD0F5-100C-4836-8F28-16369B8CF4C7}"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269188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DD0F5-100C-4836-8F28-16369B8CF4C7}"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21786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DD0F5-100C-4836-8F28-16369B8CF4C7}"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99826160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11DD0F5-100C-4836-8F28-16369B8CF4C7}" type="datetimeFigureOut">
              <a:rPr lang="en-US" smtClean="0"/>
              <a:t>4/26/2020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1636F830-567D-4206-AAEE-4E69B6640A67}" type="slidenum">
              <a:rPr lang="en-US" smtClean="0"/>
              <a:t>‹#›</a:t>
            </a:fld>
            <a:endParaRPr lang="en-US"/>
          </a:p>
        </p:txBody>
      </p:sp>
    </p:spTree>
    <p:extLst>
      <p:ext uri="{BB962C8B-B14F-4D97-AF65-F5344CB8AC3E}">
        <p14:creationId xmlns:p14="http://schemas.microsoft.com/office/powerpoint/2010/main" val="290428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11DD0F5-100C-4836-8F28-16369B8CF4C7}" type="datetimeFigureOut">
              <a:rPr lang="en-US" smtClean="0"/>
              <a:t>4/26/2020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636F830-567D-4206-AAEE-4E69B6640A67}" type="slidenum">
              <a:rPr lang="en-US" smtClean="0"/>
              <a:t>‹#›</a:t>
            </a:fld>
            <a:endParaRPr lang="en-US"/>
          </a:p>
        </p:txBody>
      </p:sp>
    </p:spTree>
    <p:extLst>
      <p:ext uri="{BB962C8B-B14F-4D97-AF65-F5344CB8AC3E}">
        <p14:creationId xmlns:p14="http://schemas.microsoft.com/office/powerpoint/2010/main" val="1690498594"/>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FB41-3F41-49BE-8C72-0D096FF4F14A}"/>
              </a:ext>
            </a:extLst>
          </p:cNvPr>
          <p:cNvSpPr>
            <a:spLocks noGrp="1"/>
          </p:cNvSpPr>
          <p:nvPr>
            <p:ph type="ctrTitle"/>
          </p:nvPr>
        </p:nvSpPr>
        <p:spPr>
          <a:xfrm>
            <a:off x="1448499" y="2590436"/>
            <a:ext cx="9144000" cy="1377556"/>
          </a:xfrm>
        </p:spPr>
        <p:txBody>
          <a:bodyPr>
            <a:noAutofit/>
          </a:bodyPr>
          <a:lstStyle/>
          <a:p>
            <a:pPr algn="ctr"/>
            <a:r>
              <a:rPr lang="en-US" sz="4400" dirty="0"/>
              <a:t>PREDICTING THE OCCURRENCE OF DIABETES IN PREGNANT WOMEN</a:t>
            </a:r>
            <a:br>
              <a:rPr lang="en-US" sz="4400" dirty="0"/>
            </a:br>
            <a:endParaRPr lang="en-US" sz="4400" dirty="0"/>
          </a:p>
        </p:txBody>
      </p:sp>
      <p:sp>
        <p:nvSpPr>
          <p:cNvPr id="3" name="Subtitle 2">
            <a:extLst>
              <a:ext uri="{FF2B5EF4-FFF2-40B4-BE49-F238E27FC236}">
                <a16:creationId xmlns:a16="http://schemas.microsoft.com/office/drawing/2014/main" id="{DE5B4EB9-349B-4457-A492-46C7322016B5}"/>
              </a:ext>
            </a:extLst>
          </p:cNvPr>
          <p:cNvSpPr>
            <a:spLocks noGrp="1"/>
          </p:cNvSpPr>
          <p:nvPr>
            <p:ph type="subTitle" idx="1"/>
          </p:nvPr>
        </p:nvSpPr>
        <p:spPr/>
        <p:txBody>
          <a:bodyPr>
            <a:noAutofit/>
          </a:bodyPr>
          <a:lstStyle/>
          <a:p>
            <a:r>
              <a:rPr lang="en-US" sz="2000" dirty="0"/>
              <a:t>Harini-18BCE1010</a:t>
            </a:r>
            <a:br>
              <a:rPr lang="en-US" sz="2000" dirty="0"/>
            </a:br>
            <a:r>
              <a:rPr lang="en-US" sz="2000" dirty="0"/>
              <a:t>      Shraddha-18BCE1070</a:t>
            </a:r>
            <a:br>
              <a:rPr lang="en-US" sz="2000" dirty="0"/>
            </a:br>
            <a:r>
              <a:rPr lang="en-US" sz="2000" dirty="0"/>
              <a:t>Aanya-18BCE1067</a:t>
            </a:r>
          </a:p>
        </p:txBody>
      </p:sp>
    </p:spTree>
    <p:extLst>
      <p:ext uri="{BB962C8B-B14F-4D97-AF65-F5344CB8AC3E}">
        <p14:creationId xmlns:p14="http://schemas.microsoft.com/office/powerpoint/2010/main" val="152635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A852-D62B-41C9-9701-B21B83921014}"/>
              </a:ext>
            </a:extLst>
          </p:cNvPr>
          <p:cNvSpPr>
            <a:spLocks noGrp="1"/>
          </p:cNvSpPr>
          <p:nvPr>
            <p:ph type="title"/>
          </p:nvPr>
        </p:nvSpPr>
        <p:spPr/>
        <p:txBody>
          <a:bodyPr>
            <a:normAutofit fontScale="90000"/>
          </a:bodyPr>
          <a:lstStyle/>
          <a:p>
            <a:r>
              <a:rPr lang="en-US" sz="6000" b="1" dirty="0"/>
              <a:t>Outcome</a:t>
            </a:r>
            <a:endParaRPr lang="en-US" sz="6000" dirty="0"/>
          </a:p>
        </p:txBody>
      </p:sp>
      <p:sp>
        <p:nvSpPr>
          <p:cNvPr id="3" name="Content Placeholder 2">
            <a:extLst>
              <a:ext uri="{FF2B5EF4-FFF2-40B4-BE49-F238E27FC236}">
                <a16:creationId xmlns:a16="http://schemas.microsoft.com/office/drawing/2014/main" id="{B6297FC5-A0C4-4B00-9845-A1D7E1548784}"/>
              </a:ext>
            </a:extLst>
          </p:cNvPr>
          <p:cNvSpPr>
            <a:spLocks noGrp="1"/>
          </p:cNvSpPr>
          <p:nvPr>
            <p:ph idx="1"/>
          </p:nvPr>
        </p:nvSpPr>
        <p:spPr/>
        <p:txBody>
          <a:bodyPr>
            <a:normAutofit/>
          </a:bodyPr>
          <a:lstStyle/>
          <a:p>
            <a:r>
              <a:rPr lang="en-US" sz="3200" dirty="0"/>
              <a:t>Based on accuracy score and visualization </a:t>
            </a:r>
            <a:r>
              <a:rPr lang="en-US" sz="3200" dirty="0" err="1"/>
              <a:t>output,the</a:t>
            </a:r>
            <a:r>
              <a:rPr lang="en-US" sz="3200" dirty="0"/>
              <a:t> best prediction model is determined.</a:t>
            </a:r>
          </a:p>
          <a:p>
            <a:r>
              <a:rPr lang="en-US" sz="3200" dirty="0"/>
              <a:t>In this case the best prediction model is Random Forest with an accuracy score of 80.73%.</a:t>
            </a:r>
          </a:p>
          <a:p>
            <a:endParaRPr lang="en-US" sz="3200" dirty="0"/>
          </a:p>
        </p:txBody>
      </p:sp>
    </p:spTree>
    <p:extLst>
      <p:ext uri="{BB962C8B-B14F-4D97-AF65-F5344CB8AC3E}">
        <p14:creationId xmlns:p14="http://schemas.microsoft.com/office/powerpoint/2010/main" val="330055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3FDCA-4B9C-4098-9849-29F813EE62AB}"/>
              </a:ext>
            </a:extLst>
          </p:cNvPr>
          <p:cNvSpPr>
            <a:spLocks noGrp="1"/>
          </p:cNvSpPr>
          <p:nvPr>
            <p:ph type="title"/>
          </p:nvPr>
        </p:nvSpPr>
        <p:spPr/>
        <p:txBody>
          <a:bodyPr/>
          <a:lstStyle/>
          <a:p>
            <a:r>
              <a:rPr lang="en-US" b="1" dirty="0"/>
              <a:t>        </a:t>
            </a:r>
            <a:r>
              <a:rPr lang="en-US" sz="6000" b="1" dirty="0"/>
              <a:t>Title</a:t>
            </a:r>
          </a:p>
        </p:txBody>
      </p:sp>
      <p:sp>
        <p:nvSpPr>
          <p:cNvPr id="3" name="Content Placeholder 2">
            <a:extLst>
              <a:ext uri="{FF2B5EF4-FFF2-40B4-BE49-F238E27FC236}">
                <a16:creationId xmlns:a16="http://schemas.microsoft.com/office/drawing/2014/main" id="{BDBD8ED3-0E72-4354-A922-003FD8462E97}"/>
              </a:ext>
            </a:extLst>
          </p:cNvPr>
          <p:cNvSpPr>
            <a:spLocks noGrp="1"/>
          </p:cNvSpPr>
          <p:nvPr>
            <p:ph idx="1"/>
          </p:nvPr>
        </p:nvSpPr>
        <p:spPr/>
        <p:txBody>
          <a:bodyPr>
            <a:normAutofit/>
          </a:bodyPr>
          <a:lstStyle/>
          <a:p>
            <a:r>
              <a:rPr lang="en-US" sz="4000" dirty="0"/>
              <a:t>   </a:t>
            </a:r>
            <a:r>
              <a:rPr lang="en-US" sz="4000" dirty="0" err="1"/>
              <a:t>Visualising</a:t>
            </a:r>
            <a:r>
              <a:rPr lang="en-US" sz="4000" dirty="0"/>
              <a:t> occurrence of diabetes.</a:t>
            </a:r>
          </a:p>
          <a:p>
            <a:endParaRPr lang="en-US" sz="4000" dirty="0"/>
          </a:p>
        </p:txBody>
      </p:sp>
    </p:spTree>
    <p:extLst>
      <p:ext uri="{BB962C8B-B14F-4D97-AF65-F5344CB8AC3E}">
        <p14:creationId xmlns:p14="http://schemas.microsoft.com/office/powerpoint/2010/main" val="427399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5FFA-831E-4524-AE83-520A2F9E3D72}"/>
              </a:ext>
            </a:extLst>
          </p:cNvPr>
          <p:cNvSpPr>
            <a:spLocks noGrp="1"/>
          </p:cNvSpPr>
          <p:nvPr>
            <p:ph type="title"/>
          </p:nvPr>
        </p:nvSpPr>
        <p:spPr/>
        <p:txBody>
          <a:bodyPr>
            <a:normAutofit fontScale="90000"/>
          </a:bodyPr>
          <a:lstStyle/>
          <a:p>
            <a:r>
              <a:rPr lang="en-US" sz="6000" b="1" dirty="0"/>
              <a:t>    Objective</a:t>
            </a:r>
            <a:endParaRPr lang="en-US" sz="6000" dirty="0"/>
          </a:p>
        </p:txBody>
      </p:sp>
      <p:sp>
        <p:nvSpPr>
          <p:cNvPr id="3" name="Content Placeholder 2">
            <a:extLst>
              <a:ext uri="{FF2B5EF4-FFF2-40B4-BE49-F238E27FC236}">
                <a16:creationId xmlns:a16="http://schemas.microsoft.com/office/drawing/2014/main" id="{B05918A9-7F03-42CF-918B-009E357EEDC4}"/>
              </a:ext>
            </a:extLst>
          </p:cNvPr>
          <p:cNvSpPr>
            <a:spLocks noGrp="1"/>
          </p:cNvSpPr>
          <p:nvPr>
            <p:ph idx="1"/>
          </p:nvPr>
        </p:nvSpPr>
        <p:spPr/>
        <p:txBody>
          <a:bodyPr>
            <a:normAutofit/>
          </a:bodyPr>
          <a:lstStyle/>
          <a:p>
            <a:r>
              <a:rPr lang="en-US" sz="3600" dirty="0"/>
              <a:t>   To visualize and compare different prediction models to predict occurrence of diabetes in pregnant women.</a:t>
            </a:r>
          </a:p>
          <a:p>
            <a:endParaRPr lang="en-US" sz="3600" dirty="0"/>
          </a:p>
        </p:txBody>
      </p:sp>
    </p:spTree>
    <p:extLst>
      <p:ext uri="{BB962C8B-B14F-4D97-AF65-F5344CB8AC3E}">
        <p14:creationId xmlns:p14="http://schemas.microsoft.com/office/powerpoint/2010/main" val="47984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30F0-C4FD-4B49-9331-B81080AD306A}"/>
              </a:ext>
            </a:extLst>
          </p:cNvPr>
          <p:cNvSpPr>
            <a:spLocks noGrp="1"/>
          </p:cNvSpPr>
          <p:nvPr>
            <p:ph type="title"/>
          </p:nvPr>
        </p:nvSpPr>
        <p:spPr>
          <a:xfrm>
            <a:off x="838200" y="604007"/>
            <a:ext cx="10515600" cy="1086681"/>
          </a:xfrm>
        </p:spPr>
        <p:txBody>
          <a:bodyPr>
            <a:noAutofit/>
          </a:bodyPr>
          <a:lstStyle/>
          <a:p>
            <a:r>
              <a:rPr lang="en-US" sz="5400" b="1" dirty="0"/>
              <a:t>Problem definition</a:t>
            </a:r>
            <a:br>
              <a:rPr lang="en-US" sz="5400" dirty="0"/>
            </a:br>
            <a:endParaRPr lang="en-US" sz="5400" dirty="0"/>
          </a:p>
        </p:txBody>
      </p:sp>
      <p:sp>
        <p:nvSpPr>
          <p:cNvPr id="3" name="Content Placeholder 2">
            <a:extLst>
              <a:ext uri="{FF2B5EF4-FFF2-40B4-BE49-F238E27FC236}">
                <a16:creationId xmlns:a16="http://schemas.microsoft.com/office/drawing/2014/main" id="{98052A7F-C09F-468E-8D57-9CF0CBCF6E1D}"/>
              </a:ext>
            </a:extLst>
          </p:cNvPr>
          <p:cNvSpPr>
            <a:spLocks noGrp="1"/>
          </p:cNvSpPr>
          <p:nvPr>
            <p:ph idx="1"/>
          </p:nvPr>
        </p:nvSpPr>
        <p:spPr/>
        <p:txBody>
          <a:bodyPr/>
          <a:lstStyle/>
          <a:p>
            <a:r>
              <a:rPr lang="en-US" dirty="0"/>
              <a:t>Diabetes is a problem that lot of pregnant women are facing so we are collecting the data based on previous occurrences and applying different prediction models on </a:t>
            </a:r>
            <a:r>
              <a:rPr lang="en-US" dirty="0" err="1"/>
              <a:t>it.There</a:t>
            </a:r>
            <a:r>
              <a:rPr lang="en-US" dirty="0"/>
              <a:t> are many factors that may cause the occurrence of diabetes like </a:t>
            </a:r>
            <a:r>
              <a:rPr lang="en-US" dirty="0" err="1"/>
              <a:t>no.of</a:t>
            </a:r>
            <a:r>
              <a:rPr lang="en-US" dirty="0"/>
              <a:t> </a:t>
            </a:r>
            <a:r>
              <a:rPr lang="en-US" dirty="0" err="1"/>
              <a:t>pregnancies,blood</a:t>
            </a:r>
            <a:r>
              <a:rPr lang="en-US" dirty="0"/>
              <a:t> </a:t>
            </a:r>
            <a:r>
              <a:rPr lang="en-US" dirty="0" err="1"/>
              <a:t>pressure,glucose</a:t>
            </a:r>
            <a:r>
              <a:rPr lang="en-US" dirty="0"/>
              <a:t> ,BMI and </a:t>
            </a:r>
            <a:r>
              <a:rPr lang="en-US" dirty="0" err="1"/>
              <a:t>age.A</a:t>
            </a:r>
            <a:r>
              <a:rPr lang="en-US" dirty="0"/>
              <a:t> comparison of the accuracies of the different prediction models is also done to find the most apt model for the dataset.</a:t>
            </a:r>
          </a:p>
          <a:p>
            <a:endParaRPr lang="en-US" dirty="0"/>
          </a:p>
        </p:txBody>
      </p:sp>
    </p:spTree>
    <p:extLst>
      <p:ext uri="{BB962C8B-B14F-4D97-AF65-F5344CB8AC3E}">
        <p14:creationId xmlns:p14="http://schemas.microsoft.com/office/powerpoint/2010/main" val="111560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3BA1-0D24-4995-85CB-E61D2B5109CF}"/>
              </a:ext>
            </a:extLst>
          </p:cNvPr>
          <p:cNvSpPr>
            <a:spLocks noGrp="1"/>
          </p:cNvSpPr>
          <p:nvPr>
            <p:ph type="title"/>
          </p:nvPr>
        </p:nvSpPr>
        <p:spPr/>
        <p:txBody>
          <a:bodyPr/>
          <a:lstStyle/>
          <a:p>
            <a:r>
              <a:rPr lang="en-US" b="1" dirty="0"/>
              <a:t>Techniques</a:t>
            </a:r>
            <a:endParaRPr lang="en-US" dirty="0"/>
          </a:p>
        </p:txBody>
      </p:sp>
      <p:sp>
        <p:nvSpPr>
          <p:cNvPr id="3" name="Content Placeholder 2">
            <a:extLst>
              <a:ext uri="{FF2B5EF4-FFF2-40B4-BE49-F238E27FC236}">
                <a16:creationId xmlns:a16="http://schemas.microsoft.com/office/drawing/2014/main" id="{7DA66CBD-B5C6-4179-A1A3-465F38D6B1D5}"/>
              </a:ext>
            </a:extLst>
          </p:cNvPr>
          <p:cNvSpPr>
            <a:spLocks noGrp="1"/>
          </p:cNvSpPr>
          <p:nvPr>
            <p:ph idx="1"/>
          </p:nvPr>
        </p:nvSpPr>
        <p:spPr>
          <a:xfrm>
            <a:off x="838200" y="2239861"/>
            <a:ext cx="10515600" cy="4337108"/>
          </a:xfrm>
        </p:spPr>
        <p:txBody>
          <a:bodyPr>
            <a:normAutofit/>
          </a:bodyPr>
          <a:lstStyle/>
          <a:p>
            <a:r>
              <a:rPr lang="en-US" dirty="0"/>
              <a:t>Python is used for the project.</a:t>
            </a:r>
          </a:p>
          <a:p>
            <a:pPr lvl="0"/>
            <a:r>
              <a:rPr lang="en-US" dirty="0"/>
              <a:t>Plotting techniques- For </a:t>
            </a:r>
            <a:r>
              <a:rPr lang="en-US" dirty="0" err="1"/>
              <a:t>plotting,use</a:t>
            </a:r>
            <a:r>
              <a:rPr lang="en-US" dirty="0"/>
              <a:t> library named </a:t>
            </a:r>
            <a:r>
              <a:rPr lang="en-US" dirty="0" err="1"/>
              <a:t>matplotlib.Histogram</a:t>
            </a:r>
            <a:r>
              <a:rPr lang="en-US" dirty="0"/>
              <a:t> and </a:t>
            </a:r>
            <a:r>
              <a:rPr lang="en-US" dirty="0" err="1"/>
              <a:t>barplot</a:t>
            </a:r>
            <a:r>
              <a:rPr lang="en-US" dirty="0"/>
              <a:t> will be used.</a:t>
            </a:r>
          </a:p>
          <a:p>
            <a:pPr lvl="0"/>
            <a:r>
              <a:rPr lang="en-US" dirty="0"/>
              <a:t> Data cleaning techniques- For the records that have 0 or </a:t>
            </a:r>
            <a:r>
              <a:rPr lang="en-US" dirty="0" err="1"/>
              <a:t>NaN</a:t>
            </a:r>
            <a:r>
              <a:rPr lang="en-US" dirty="0"/>
              <a:t>(where they have no meaning) , we will replace it by the median of that particular column.</a:t>
            </a:r>
          </a:p>
          <a:p>
            <a:pPr lvl="0"/>
            <a:r>
              <a:rPr lang="en-US" dirty="0"/>
              <a:t>Data splitting- Split data using stratify function ,which splits the data based on a particular column value ,ensuring that the outcome doesn’t vary every time the code is run.</a:t>
            </a:r>
          </a:p>
          <a:p>
            <a:pPr lvl="0"/>
            <a:r>
              <a:rPr lang="en-US" dirty="0"/>
              <a:t>Training and testing- Here we compare multiple classification algorithms such as </a:t>
            </a:r>
            <a:r>
              <a:rPr lang="en-US" dirty="0" err="1"/>
              <a:t>KNN,Naïve</a:t>
            </a:r>
            <a:r>
              <a:rPr lang="en-US" dirty="0"/>
              <a:t> Bayes and Logistic regression model.</a:t>
            </a:r>
          </a:p>
          <a:p>
            <a:pPr marL="0" indent="0">
              <a:buNone/>
            </a:pPr>
            <a:endParaRPr lang="en-US" dirty="0"/>
          </a:p>
        </p:txBody>
      </p:sp>
    </p:spTree>
    <p:extLst>
      <p:ext uri="{BB962C8B-B14F-4D97-AF65-F5344CB8AC3E}">
        <p14:creationId xmlns:p14="http://schemas.microsoft.com/office/powerpoint/2010/main" val="20358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2F42-BEBF-4B98-8ACA-41AC6A28F65C}"/>
              </a:ext>
            </a:extLst>
          </p:cNvPr>
          <p:cNvSpPr>
            <a:spLocks noGrp="1"/>
          </p:cNvSpPr>
          <p:nvPr>
            <p:ph type="title"/>
          </p:nvPr>
        </p:nvSpPr>
        <p:spPr/>
        <p:txBody>
          <a:bodyPr/>
          <a:lstStyle/>
          <a:p>
            <a:r>
              <a:rPr lang="en-US" dirty="0"/>
              <a:t>Visual Outputs: Feature Comparisons</a:t>
            </a:r>
            <a:endParaRPr lang="en-IN" dirty="0"/>
          </a:p>
        </p:txBody>
      </p:sp>
      <p:pic>
        <p:nvPicPr>
          <p:cNvPr id="29" name="Content Placeholder 28">
            <a:extLst>
              <a:ext uri="{FF2B5EF4-FFF2-40B4-BE49-F238E27FC236}">
                <a16:creationId xmlns:a16="http://schemas.microsoft.com/office/drawing/2014/main" id="{B9EA5B26-FA82-40D1-B28F-2E4E3083D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770" y="2528699"/>
            <a:ext cx="3090524" cy="2293749"/>
          </a:xfrm>
        </p:spPr>
      </p:pic>
      <p:pic>
        <p:nvPicPr>
          <p:cNvPr id="31" name="Picture 30">
            <a:extLst>
              <a:ext uri="{FF2B5EF4-FFF2-40B4-BE49-F238E27FC236}">
                <a16:creationId xmlns:a16="http://schemas.microsoft.com/office/drawing/2014/main" id="{56B72397-FE00-46C4-815E-415F98F0F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999" y="2465773"/>
            <a:ext cx="4681778" cy="2419599"/>
          </a:xfrm>
          <a:prstGeom prst="rect">
            <a:avLst/>
          </a:prstGeom>
        </p:spPr>
      </p:pic>
      <p:pic>
        <p:nvPicPr>
          <p:cNvPr id="33" name="Picture 32">
            <a:extLst>
              <a:ext uri="{FF2B5EF4-FFF2-40B4-BE49-F238E27FC236}">
                <a16:creationId xmlns:a16="http://schemas.microsoft.com/office/drawing/2014/main" id="{0F88AC3D-C240-40D6-8987-C8A75ABF8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6132" y="2432217"/>
            <a:ext cx="3377275" cy="2506571"/>
          </a:xfrm>
          <a:prstGeom prst="rect">
            <a:avLst/>
          </a:prstGeom>
        </p:spPr>
      </p:pic>
    </p:spTree>
    <p:extLst>
      <p:ext uri="{BB962C8B-B14F-4D97-AF65-F5344CB8AC3E}">
        <p14:creationId xmlns:p14="http://schemas.microsoft.com/office/powerpoint/2010/main" val="31232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207D-23F9-46F7-B887-775ED86FDC3E}"/>
              </a:ext>
            </a:extLst>
          </p:cNvPr>
          <p:cNvSpPr>
            <a:spLocks noGrp="1"/>
          </p:cNvSpPr>
          <p:nvPr>
            <p:ph type="title"/>
          </p:nvPr>
        </p:nvSpPr>
        <p:spPr/>
        <p:txBody>
          <a:bodyPr/>
          <a:lstStyle/>
          <a:p>
            <a:r>
              <a:rPr lang="en-US" dirty="0"/>
              <a:t>Models Used</a:t>
            </a:r>
            <a:endParaRPr lang="en-IN" dirty="0"/>
          </a:p>
        </p:txBody>
      </p:sp>
      <p:sp>
        <p:nvSpPr>
          <p:cNvPr id="3" name="Content Placeholder 2">
            <a:extLst>
              <a:ext uri="{FF2B5EF4-FFF2-40B4-BE49-F238E27FC236}">
                <a16:creationId xmlns:a16="http://schemas.microsoft.com/office/drawing/2014/main" id="{F37BFBC3-EBEC-450F-8AEE-EE6F1F608AD6}"/>
              </a:ext>
            </a:extLst>
          </p:cNvPr>
          <p:cNvSpPr>
            <a:spLocks noGrp="1"/>
          </p:cNvSpPr>
          <p:nvPr>
            <p:ph idx="1"/>
          </p:nvPr>
        </p:nvSpPr>
        <p:spPr>
          <a:xfrm>
            <a:off x="729981" y="2427817"/>
            <a:ext cx="10554574" cy="4430183"/>
          </a:xfrm>
        </p:spPr>
        <p:txBody>
          <a:bodyPr>
            <a:normAutofit fontScale="92500" lnSpcReduction="10000"/>
          </a:bodyPr>
          <a:lstStyle/>
          <a:p>
            <a:r>
              <a:rPr lang="en-US" dirty="0"/>
              <a:t>KNN model:  The K-nearest neighbors (KNN) algorithm is a type of supervised machine learning algorithms. It is a lazy learning algorithm and  it uses all of the data for training while classifying a new data point or instance.</a:t>
            </a:r>
          </a:p>
          <a:p>
            <a:r>
              <a:rPr lang="en-US" dirty="0"/>
              <a:t> Naïve Bayes:  This model makes use of Bayes theorem finding the probability of an event occurring given the probability of another event that has already occurred.</a:t>
            </a:r>
          </a:p>
          <a:p>
            <a:r>
              <a:rPr lang="en-US" dirty="0"/>
              <a:t> Logistic Regression:  It is basically a supervised classification algorithm used to assign observations to a discrete set of classes ,it assumes  a linear relationship between the input variables and the output.</a:t>
            </a:r>
          </a:p>
          <a:p>
            <a:r>
              <a:rPr lang="en-IN" dirty="0"/>
              <a:t>Decision Tree: </a:t>
            </a:r>
            <a:r>
              <a:rPr lang="en-US" dirty="0"/>
              <a:t>Decision Tree algorithm belongs to the family of supervised learning algorithms. Unlike other supervised learning algorithms, decision tree algorithm can be used for solving regression and classification problems too. The general motive of using Decision Tree is to create a training model which can use to predict class or value of target variables by learning decision rules inferred from prior data(training data).</a:t>
            </a:r>
          </a:p>
          <a:p>
            <a:r>
              <a:rPr lang="en-IN" dirty="0"/>
              <a:t>Random Forest: </a:t>
            </a:r>
            <a:r>
              <a:rPr lang="en-US" dirty="0"/>
              <a:t>Random forest, like its name implies, consists of a large number of individual decision trees that operate as an ensemble. Each individual tree in the random forest spits out a class prediction and the class with the most votes becomes our model’s prediction</a:t>
            </a:r>
            <a:endParaRPr lang="en-IN" dirty="0"/>
          </a:p>
          <a:p>
            <a:endParaRPr lang="en-US" dirty="0"/>
          </a:p>
          <a:p>
            <a:endParaRPr lang="en-IN" dirty="0"/>
          </a:p>
        </p:txBody>
      </p:sp>
    </p:spTree>
    <p:extLst>
      <p:ext uri="{BB962C8B-B14F-4D97-AF65-F5344CB8AC3E}">
        <p14:creationId xmlns:p14="http://schemas.microsoft.com/office/powerpoint/2010/main" val="356515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92AE-828B-407A-8712-3E3563790715}"/>
              </a:ext>
            </a:extLst>
          </p:cNvPr>
          <p:cNvSpPr>
            <a:spLocks noGrp="1"/>
          </p:cNvSpPr>
          <p:nvPr>
            <p:ph type="title"/>
          </p:nvPr>
        </p:nvSpPr>
        <p:spPr/>
        <p:txBody>
          <a:bodyPr/>
          <a:lstStyle/>
          <a:p>
            <a:r>
              <a:rPr lang="en-US" dirty="0"/>
              <a:t>Visual Output: Feature Comparisons</a:t>
            </a:r>
            <a:endParaRPr lang="en-IN" dirty="0"/>
          </a:p>
        </p:txBody>
      </p:sp>
      <p:pic>
        <p:nvPicPr>
          <p:cNvPr id="17" name="Picture 16">
            <a:extLst>
              <a:ext uri="{FF2B5EF4-FFF2-40B4-BE49-F238E27FC236}">
                <a16:creationId xmlns:a16="http://schemas.microsoft.com/office/drawing/2014/main" id="{EDF825A2-C29B-473D-AAC5-147970D18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944" y="2356724"/>
            <a:ext cx="4737838" cy="3516364"/>
          </a:xfrm>
          <a:prstGeom prst="rect">
            <a:avLst/>
          </a:prstGeom>
        </p:spPr>
      </p:pic>
      <p:pic>
        <p:nvPicPr>
          <p:cNvPr id="21" name="Content Placeholder 20">
            <a:extLst>
              <a:ext uri="{FF2B5EF4-FFF2-40B4-BE49-F238E27FC236}">
                <a16:creationId xmlns:a16="http://schemas.microsoft.com/office/drawing/2014/main" id="{A8377C80-E797-4BF7-9DE2-AB33F5C505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252" y="2562255"/>
            <a:ext cx="6115021" cy="3133869"/>
          </a:xfrm>
        </p:spPr>
      </p:pic>
    </p:spTree>
    <p:extLst>
      <p:ext uri="{BB962C8B-B14F-4D97-AF65-F5344CB8AC3E}">
        <p14:creationId xmlns:p14="http://schemas.microsoft.com/office/powerpoint/2010/main" val="342710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7BFA-F988-4039-A8D4-49B8A32C6A4C}"/>
              </a:ext>
            </a:extLst>
          </p:cNvPr>
          <p:cNvSpPr>
            <a:spLocks noGrp="1"/>
          </p:cNvSpPr>
          <p:nvPr>
            <p:ph type="title"/>
          </p:nvPr>
        </p:nvSpPr>
        <p:spPr/>
        <p:txBody>
          <a:bodyPr/>
          <a:lstStyle/>
          <a:p>
            <a:r>
              <a:rPr lang="en-US" dirty="0"/>
              <a:t>Visual Output: Model Accuracy</a:t>
            </a:r>
            <a:endParaRPr lang="en-IN" dirty="0"/>
          </a:p>
        </p:txBody>
      </p:sp>
      <p:pic>
        <p:nvPicPr>
          <p:cNvPr id="5" name="Content Placeholder 4">
            <a:extLst>
              <a:ext uri="{FF2B5EF4-FFF2-40B4-BE49-F238E27FC236}">
                <a16:creationId xmlns:a16="http://schemas.microsoft.com/office/drawing/2014/main" id="{4523AA57-DA12-43CA-ADEA-9F1179FC7D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092" y="2263816"/>
            <a:ext cx="5675152" cy="4212027"/>
          </a:xfrm>
        </p:spPr>
      </p:pic>
    </p:spTree>
    <p:extLst>
      <p:ext uri="{BB962C8B-B14F-4D97-AF65-F5344CB8AC3E}">
        <p14:creationId xmlns:p14="http://schemas.microsoft.com/office/powerpoint/2010/main" val="2968918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16</TotalTime>
  <Words>509</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PREDICTING THE OCCURRENCE OF DIABETES IN PREGNANT WOMEN </vt:lpstr>
      <vt:lpstr>        Title</vt:lpstr>
      <vt:lpstr>    Objective</vt:lpstr>
      <vt:lpstr>Problem definition </vt:lpstr>
      <vt:lpstr>Techniques</vt:lpstr>
      <vt:lpstr>Visual Outputs: Feature Comparisons</vt:lpstr>
      <vt:lpstr>Models Used</vt:lpstr>
      <vt:lpstr>Visual Output: Feature Comparisons</vt:lpstr>
      <vt:lpstr>Visual Output: Model Accuracy</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VISUALISATION PROJECT </dc:title>
  <dc:creator>Aanya Jain</dc:creator>
  <cp:lastModifiedBy>Harini R</cp:lastModifiedBy>
  <cp:revision>4</cp:revision>
  <dcterms:created xsi:type="dcterms:W3CDTF">2019-12-10T06:28:46Z</dcterms:created>
  <dcterms:modified xsi:type="dcterms:W3CDTF">2020-04-26T13:30:05Z</dcterms:modified>
</cp:coreProperties>
</file>