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2" r:id="rId6"/>
    <p:sldId id="270" r:id="rId7"/>
    <p:sldId id="271" r:id="rId8"/>
    <p:sldId id="272" r:id="rId9"/>
    <p:sldId id="273" r:id="rId10"/>
    <p:sldId id="274" r:id="rId11"/>
    <p:sldId id="275" r:id="rId12"/>
    <p:sldId id="265" r:id="rId13"/>
    <p:sldId id="266" r:id="rId14"/>
    <p:sldId id="267" r:id="rId15"/>
    <p:sldId id="268" r:id="rId16"/>
    <p:sldId id="269" r:id="rId17"/>
    <p:sldId id="263" r:id="rId18"/>
    <p:sldId id="264"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1" d="100"/>
          <a:sy n="101" d="100"/>
        </p:scale>
        <p:origin x="419"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A3781-580E-40DB-98A9-1575404E9DFF}"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7199E-87F1-408C-86FC-FBD830045206}" type="slidenum">
              <a:rPr lang="en-IN" smtClean="0"/>
              <a:t>‹#›</a:t>
            </a:fld>
            <a:endParaRPr lang="en-IN"/>
          </a:p>
        </p:txBody>
      </p:sp>
    </p:spTree>
    <p:extLst>
      <p:ext uri="{BB962C8B-B14F-4D97-AF65-F5344CB8AC3E}">
        <p14:creationId xmlns:p14="http://schemas.microsoft.com/office/powerpoint/2010/main" val="32495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11D7FBDC-FBC2-4916-95FC-969067DEDBB8}" type="datetimeFigureOut">
              <a:rPr lang="en-IN" smtClean="0"/>
              <a:t>15-10-2020</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9BD3897-9BA8-4BBA-80E7-B45097296B49}"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3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FBDC-FBC2-4916-95FC-969067DEDBB8}"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11033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FBDC-FBC2-4916-95FC-969067DEDBB8}"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283094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7FBDC-FBC2-4916-95FC-969067DEDBB8}"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260166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7FBDC-FBC2-4916-95FC-969067DEDBB8}"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3897-9BA8-4BBA-80E7-B45097296B49}"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3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7FBDC-FBC2-4916-95FC-969067DEDBB8}"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215665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7FBDC-FBC2-4916-95FC-969067DEDBB8}" type="datetimeFigureOut">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65981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7FBDC-FBC2-4916-95FC-969067DEDBB8}" type="datetimeFigureOut">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12848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7FBDC-FBC2-4916-95FC-969067DEDBB8}" type="datetimeFigureOut">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427649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7FBDC-FBC2-4916-95FC-969067DEDBB8}"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265600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7FBDC-FBC2-4916-95FC-969067DEDBB8}"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3897-9BA8-4BBA-80E7-B45097296B49}" type="slidenum">
              <a:rPr lang="en-IN" smtClean="0"/>
              <a:t>‹#›</a:t>
            </a:fld>
            <a:endParaRPr lang="en-IN"/>
          </a:p>
        </p:txBody>
      </p:sp>
    </p:spTree>
    <p:extLst>
      <p:ext uri="{BB962C8B-B14F-4D97-AF65-F5344CB8AC3E}">
        <p14:creationId xmlns:p14="http://schemas.microsoft.com/office/powerpoint/2010/main" val="204644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1D7FBDC-FBC2-4916-95FC-969067DEDBB8}" type="datetimeFigureOut">
              <a:rPr lang="en-IN" smtClean="0"/>
              <a:t>15-10-2020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9BD3897-9BA8-4BBA-80E7-B45097296B49}" type="slidenum">
              <a:rPr lang="en-IN" smtClean="0"/>
              <a:t>‹#›</a:t>
            </a:fld>
            <a:endParaRPr lang="en-IN"/>
          </a:p>
        </p:txBody>
      </p:sp>
    </p:spTree>
    <p:extLst>
      <p:ext uri="{BB962C8B-B14F-4D97-AF65-F5344CB8AC3E}">
        <p14:creationId xmlns:p14="http://schemas.microsoft.com/office/powerpoint/2010/main" val="2728641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D4DC-F0CB-4179-BDCF-293ED9FF531E}"/>
              </a:ext>
            </a:extLst>
          </p:cNvPr>
          <p:cNvSpPr>
            <a:spLocks noGrp="1"/>
          </p:cNvSpPr>
          <p:nvPr>
            <p:ph type="ctrTitle"/>
          </p:nvPr>
        </p:nvSpPr>
        <p:spPr>
          <a:xfrm>
            <a:off x="1144711" y="1122363"/>
            <a:ext cx="9902577" cy="2345635"/>
          </a:xfrm>
        </p:spPr>
        <p:txBody>
          <a:bodyPr>
            <a:noAutofit/>
          </a:bodyPr>
          <a:lstStyle/>
          <a:p>
            <a:r>
              <a:rPr lang="en-IN" sz="4800" b="1" dirty="0">
                <a:solidFill>
                  <a:schemeClr val="tx1"/>
                </a:solidFill>
                <a:effectLst>
                  <a:outerShdw blurRad="38100" dist="38100" dir="2700000" algn="tl">
                    <a:srgbClr val="000000">
                      <a:alpha val="43137"/>
                    </a:srgbClr>
                  </a:outerShdw>
                </a:effectLst>
              </a:rPr>
              <a:t>Optimizing Fake News Detection using ML through Parallelization</a:t>
            </a:r>
          </a:p>
        </p:txBody>
      </p:sp>
      <p:sp>
        <p:nvSpPr>
          <p:cNvPr id="3" name="Subtitle 2">
            <a:extLst>
              <a:ext uri="{FF2B5EF4-FFF2-40B4-BE49-F238E27FC236}">
                <a16:creationId xmlns:a16="http://schemas.microsoft.com/office/drawing/2014/main" id="{57F91B5D-77B1-420D-9333-BFF294DD16DE}"/>
              </a:ext>
            </a:extLst>
          </p:cNvPr>
          <p:cNvSpPr>
            <a:spLocks noGrp="1"/>
          </p:cNvSpPr>
          <p:nvPr>
            <p:ph type="subTitle" idx="1"/>
          </p:nvPr>
        </p:nvSpPr>
        <p:spPr>
          <a:xfrm>
            <a:off x="1524000" y="4079875"/>
            <a:ext cx="9144000" cy="1655762"/>
          </a:xfrm>
        </p:spPr>
        <p:txBody>
          <a:bodyPr>
            <a:normAutofit fontScale="92500" lnSpcReduction="20000"/>
          </a:bodyPr>
          <a:lstStyle/>
          <a:p>
            <a:r>
              <a:rPr lang="en-IN" sz="3000" b="1" dirty="0">
                <a:solidFill>
                  <a:schemeClr val="tx1"/>
                </a:solidFill>
              </a:rPr>
              <a:t>Review 2 – Parallel and Distributed Computing (CSE4001)</a:t>
            </a:r>
          </a:p>
          <a:p>
            <a:r>
              <a:rPr lang="en-IN" dirty="0">
                <a:solidFill>
                  <a:schemeClr val="tx1"/>
                </a:solidFill>
              </a:rPr>
              <a:t>Submitted by:</a:t>
            </a:r>
          </a:p>
          <a:p>
            <a:r>
              <a:rPr lang="en-IN" dirty="0">
                <a:solidFill>
                  <a:schemeClr val="tx1"/>
                </a:solidFill>
              </a:rPr>
              <a:t>R. Harini (18BCE1010)</a:t>
            </a:r>
          </a:p>
          <a:p>
            <a:r>
              <a:rPr lang="en-IN" dirty="0">
                <a:solidFill>
                  <a:schemeClr val="tx1"/>
                </a:solidFill>
              </a:rPr>
              <a:t>Ria Elizabeth Ranju (18BCE1354)</a:t>
            </a:r>
            <a:endParaRPr lang="en-IN" dirty="0"/>
          </a:p>
        </p:txBody>
      </p:sp>
    </p:spTree>
    <p:extLst>
      <p:ext uri="{BB962C8B-B14F-4D97-AF65-F5344CB8AC3E}">
        <p14:creationId xmlns:p14="http://schemas.microsoft.com/office/powerpoint/2010/main" val="351679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0182-3956-45D8-92FE-6EFEC004F639}"/>
              </a:ext>
            </a:extLst>
          </p:cNvPr>
          <p:cNvSpPr>
            <a:spLocks noGrp="1"/>
          </p:cNvSpPr>
          <p:nvPr>
            <p:ph type="title"/>
          </p:nvPr>
        </p:nvSpPr>
        <p:spPr/>
        <p:txBody>
          <a:bodyPr/>
          <a:lstStyle/>
          <a:p>
            <a:r>
              <a:rPr lang="en-IN" dirty="0"/>
              <a:t>Trigram Analysis</a:t>
            </a:r>
          </a:p>
        </p:txBody>
      </p:sp>
      <p:pic>
        <p:nvPicPr>
          <p:cNvPr id="5122" name="Picture 2">
            <a:extLst>
              <a:ext uri="{FF2B5EF4-FFF2-40B4-BE49-F238E27FC236}">
                <a16:creationId xmlns:a16="http://schemas.microsoft.com/office/drawing/2014/main" id="{3328BE56-0B8F-488F-BF3E-6DE0711652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003" y="2057400"/>
            <a:ext cx="861465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0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6490-B769-421C-9A3C-AAF6C8167998}"/>
              </a:ext>
            </a:extLst>
          </p:cNvPr>
          <p:cNvSpPr>
            <a:spLocks noGrp="1"/>
          </p:cNvSpPr>
          <p:nvPr>
            <p:ph type="title"/>
          </p:nvPr>
        </p:nvSpPr>
        <p:spPr/>
        <p:txBody>
          <a:bodyPr/>
          <a:lstStyle/>
          <a:p>
            <a:r>
              <a:rPr lang="en-US" dirty="0"/>
              <a:t>Training the Model</a:t>
            </a:r>
            <a:endParaRPr lang="en-IN" dirty="0"/>
          </a:p>
        </p:txBody>
      </p:sp>
      <p:pic>
        <p:nvPicPr>
          <p:cNvPr id="4" name="Picture 3">
            <a:extLst>
              <a:ext uri="{FF2B5EF4-FFF2-40B4-BE49-F238E27FC236}">
                <a16:creationId xmlns:a16="http://schemas.microsoft.com/office/drawing/2014/main" id="{9D3DE82E-3FB9-4B76-B10D-4360E255C0BE}"/>
              </a:ext>
            </a:extLst>
          </p:cNvPr>
          <p:cNvPicPr>
            <a:picLocks noChangeAspect="1"/>
          </p:cNvPicPr>
          <p:nvPr/>
        </p:nvPicPr>
        <p:blipFill>
          <a:blip r:embed="rId2"/>
          <a:stretch>
            <a:fillRect/>
          </a:stretch>
        </p:blipFill>
        <p:spPr>
          <a:xfrm>
            <a:off x="511079" y="2311211"/>
            <a:ext cx="5630553" cy="3373280"/>
          </a:xfrm>
          <a:prstGeom prst="rect">
            <a:avLst/>
          </a:prstGeom>
        </p:spPr>
      </p:pic>
      <p:pic>
        <p:nvPicPr>
          <p:cNvPr id="5" name="Picture 4">
            <a:extLst>
              <a:ext uri="{FF2B5EF4-FFF2-40B4-BE49-F238E27FC236}">
                <a16:creationId xmlns:a16="http://schemas.microsoft.com/office/drawing/2014/main" id="{7216C0FC-A9A6-4D3F-AC1E-D6A2A84F0D4C}"/>
              </a:ext>
            </a:extLst>
          </p:cNvPr>
          <p:cNvPicPr>
            <a:picLocks noChangeAspect="1"/>
          </p:cNvPicPr>
          <p:nvPr/>
        </p:nvPicPr>
        <p:blipFill>
          <a:blip r:embed="rId3"/>
          <a:stretch>
            <a:fillRect/>
          </a:stretch>
        </p:blipFill>
        <p:spPr>
          <a:xfrm>
            <a:off x="6320180" y="2393203"/>
            <a:ext cx="5304782" cy="3291288"/>
          </a:xfrm>
          <a:prstGeom prst="rect">
            <a:avLst/>
          </a:prstGeom>
        </p:spPr>
      </p:pic>
      <p:sp>
        <p:nvSpPr>
          <p:cNvPr id="6" name="TextBox 5">
            <a:extLst>
              <a:ext uri="{FF2B5EF4-FFF2-40B4-BE49-F238E27FC236}">
                <a16:creationId xmlns:a16="http://schemas.microsoft.com/office/drawing/2014/main" id="{AE87A89C-254F-4B42-BEC0-7838466E84A3}"/>
              </a:ext>
            </a:extLst>
          </p:cNvPr>
          <p:cNvSpPr txBox="1"/>
          <p:nvPr/>
        </p:nvSpPr>
        <p:spPr>
          <a:xfrm>
            <a:off x="2772561" y="5750653"/>
            <a:ext cx="953081" cy="369332"/>
          </a:xfrm>
          <a:prstGeom prst="rect">
            <a:avLst/>
          </a:prstGeom>
          <a:noFill/>
        </p:spPr>
        <p:txBody>
          <a:bodyPr wrap="none" rtlCol="0">
            <a:spAutoFit/>
          </a:bodyPr>
          <a:lstStyle/>
          <a:p>
            <a:r>
              <a:rPr lang="en-US" dirty="0"/>
              <a:t>On GPU</a:t>
            </a:r>
            <a:endParaRPr lang="en-IN" dirty="0"/>
          </a:p>
        </p:txBody>
      </p:sp>
      <p:sp>
        <p:nvSpPr>
          <p:cNvPr id="7" name="TextBox 6">
            <a:extLst>
              <a:ext uri="{FF2B5EF4-FFF2-40B4-BE49-F238E27FC236}">
                <a16:creationId xmlns:a16="http://schemas.microsoft.com/office/drawing/2014/main" id="{66631688-D78F-4A16-92BC-F5E5A0D37976}"/>
              </a:ext>
            </a:extLst>
          </p:cNvPr>
          <p:cNvSpPr txBox="1"/>
          <p:nvPr/>
        </p:nvSpPr>
        <p:spPr>
          <a:xfrm>
            <a:off x="8741329" y="5742402"/>
            <a:ext cx="935449" cy="369332"/>
          </a:xfrm>
          <a:prstGeom prst="rect">
            <a:avLst/>
          </a:prstGeom>
          <a:noFill/>
        </p:spPr>
        <p:txBody>
          <a:bodyPr wrap="none" rtlCol="0">
            <a:spAutoFit/>
          </a:bodyPr>
          <a:lstStyle/>
          <a:p>
            <a:r>
              <a:rPr lang="en-US" dirty="0"/>
              <a:t>On CPU</a:t>
            </a:r>
            <a:endParaRPr lang="en-IN" dirty="0"/>
          </a:p>
        </p:txBody>
      </p:sp>
    </p:spTree>
    <p:extLst>
      <p:ext uri="{BB962C8B-B14F-4D97-AF65-F5344CB8AC3E}">
        <p14:creationId xmlns:p14="http://schemas.microsoft.com/office/powerpoint/2010/main" val="252463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CDD6-12CF-4B7C-A96F-4EC249C98334}"/>
              </a:ext>
            </a:extLst>
          </p:cNvPr>
          <p:cNvSpPr>
            <a:spLocks noGrp="1"/>
          </p:cNvSpPr>
          <p:nvPr>
            <p:ph type="title"/>
          </p:nvPr>
        </p:nvSpPr>
        <p:spPr/>
        <p:txBody>
          <a:bodyPr/>
          <a:lstStyle/>
          <a:p>
            <a:r>
              <a:rPr lang="en-IN" dirty="0"/>
              <a:t>Implementation (Without GPU)</a:t>
            </a:r>
          </a:p>
        </p:txBody>
      </p:sp>
      <p:pic>
        <p:nvPicPr>
          <p:cNvPr id="1026" name="Picture 2">
            <a:extLst>
              <a:ext uri="{FF2B5EF4-FFF2-40B4-BE49-F238E27FC236}">
                <a16:creationId xmlns:a16="http://schemas.microsoft.com/office/drawing/2014/main" id="{17A47FE6-FC5A-4539-B092-0B3DC86C04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919" y="2057399"/>
            <a:ext cx="7889733" cy="408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58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C7A4-A6CF-498F-BBFA-639277D56D2A}"/>
              </a:ext>
            </a:extLst>
          </p:cNvPr>
          <p:cNvSpPr>
            <a:spLocks noGrp="1"/>
          </p:cNvSpPr>
          <p:nvPr>
            <p:ph type="title"/>
          </p:nvPr>
        </p:nvSpPr>
        <p:spPr/>
        <p:txBody>
          <a:bodyPr/>
          <a:lstStyle/>
          <a:p>
            <a:r>
              <a:rPr lang="en-IN" dirty="0"/>
              <a:t>Implementation (Without GPU)</a:t>
            </a:r>
          </a:p>
        </p:txBody>
      </p:sp>
      <p:pic>
        <p:nvPicPr>
          <p:cNvPr id="2050" name="Picture 2">
            <a:extLst>
              <a:ext uri="{FF2B5EF4-FFF2-40B4-BE49-F238E27FC236}">
                <a16:creationId xmlns:a16="http://schemas.microsoft.com/office/drawing/2014/main" id="{98845DC7-7C3E-49D1-BCC7-2A2699EFDA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6655" y="2057400"/>
            <a:ext cx="4045353"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8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8374-3623-404E-8527-754ECBA381A9}"/>
              </a:ext>
            </a:extLst>
          </p:cNvPr>
          <p:cNvSpPr>
            <a:spLocks noGrp="1"/>
          </p:cNvSpPr>
          <p:nvPr>
            <p:ph type="title"/>
          </p:nvPr>
        </p:nvSpPr>
        <p:spPr/>
        <p:txBody>
          <a:bodyPr/>
          <a:lstStyle/>
          <a:p>
            <a:r>
              <a:rPr lang="en-IN" dirty="0"/>
              <a:t>Implementation (With GPU)</a:t>
            </a:r>
          </a:p>
        </p:txBody>
      </p:sp>
      <p:pic>
        <p:nvPicPr>
          <p:cNvPr id="3074" name="Picture 2">
            <a:extLst>
              <a:ext uri="{FF2B5EF4-FFF2-40B4-BE49-F238E27FC236}">
                <a16:creationId xmlns:a16="http://schemas.microsoft.com/office/drawing/2014/main" id="{5BE4D346-14CA-45E2-8AC3-B0605A6159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8577" y="2057400"/>
            <a:ext cx="782150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94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0385-F565-45FD-837A-3AFCD1521BAE}"/>
              </a:ext>
            </a:extLst>
          </p:cNvPr>
          <p:cNvSpPr>
            <a:spLocks noGrp="1"/>
          </p:cNvSpPr>
          <p:nvPr>
            <p:ph type="title"/>
          </p:nvPr>
        </p:nvSpPr>
        <p:spPr/>
        <p:txBody>
          <a:bodyPr/>
          <a:lstStyle/>
          <a:p>
            <a:r>
              <a:rPr lang="en-IN" dirty="0"/>
              <a:t>Implementation (With GPU)</a:t>
            </a:r>
          </a:p>
        </p:txBody>
      </p:sp>
      <p:pic>
        <p:nvPicPr>
          <p:cNvPr id="4098" name="Picture 2">
            <a:extLst>
              <a:ext uri="{FF2B5EF4-FFF2-40B4-BE49-F238E27FC236}">
                <a16:creationId xmlns:a16="http://schemas.microsoft.com/office/drawing/2014/main" id="{163D4A6F-CA93-460A-8BA3-CFCF28B316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6720" y="2057400"/>
            <a:ext cx="400522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0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B6E3-436C-4A8E-A859-47A5E31E0317}"/>
              </a:ext>
            </a:extLst>
          </p:cNvPr>
          <p:cNvSpPr>
            <a:spLocks noGrp="1"/>
          </p:cNvSpPr>
          <p:nvPr>
            <p:ph type="title"/>
          </p:nvPr>
        </p:nvSpPr>
        <p:spPr/>
        <p:txBody>
          <a:bodyPr/>
          <a:lstStyle/>
          <a:p>
            <a:r>
              <a:rPr lang="en-IN" dirty="0"/>
              <a:t>Implementation (Naïve Bayes)</a:t>
            </a:r>
          </a:p>
        </p:txBody>
      </p:sp>
      <p:pic>
        <p:nvPicPr>
          <p:cNvPr id="5" name="Content Placeholder 4">
            <a:extLst>
              <a:ext uri="{FF2B5EF4-FFF2-40B4-BE49-F238E27FC236}">
                <a16:creationId xmlns:a16="http://schemas.microsoft.com/office/drawing/2014/main" id="{FD783BF8-6DBF-4FDF-8E20-493E38CFE74B}"/>
              </a:ext>
            </a:extLst>
          </p:cNvPr>
          <p:cNvPicPr>
            <a:picLocks noGrp="1" noChangeAspect="1"/>
          </p:cNvPicPr>
          <p:nvPr>
            <p:ph idx="1"/>
          </p:nvPr>
        </p:nvPicPr>
        <p:blipFill rotWithShape="1">
          <a:blip r:embed="rId2"/>
          <a:srcRect l="8169" t="37325" r="8997" b="23298"/>
          <a:stretch/>
        </p:blipFill>
        <p:spPr>
          <a:xfrm>
            <a:off x="1462056" y="2214934"/>
            <a:ext cx="9267887" cy="2908522"/>
          </a:xfrm>
          <a:ln>
            <a:solidFill>
              <a:schemeClr val="tx1"/>
            </a:solidFill>
          </a:ln>
        </p:spPr>
      </p:pic>
    </p:spTree>
    <p:extLst>
      <p:ext uri="{BB962C8B-B14F-4D97-AF65-F5344CB8AC3E}">
        <p14:creationId xmlns:p14="http://schemas.microsoft.com/office/powerpoint/2010/main" val="48578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B80B-67AC-4123-B403-F4179FC0A85E}"/>
              </a:ext>
            </a:extLst>
          </p:cNvPr>
          <p:cNvSpPr>
            <a:spLocks noGrp="1"/>
          </p:cNvSpPr>
          <p:nvPr>
            <p:ph type="title"/>
          </p:nvPr>
        </p:nvSpPr>
        <p:spPr/>
        <p:txBody>
          <a:bodyPr/>
          <a:lstStyle/>
          <a:p>
            <a:r>
              <a:rPr lang="en-US" dirty="0"/>
              <a:t>Performance Analysis (CPU vs GPU)</a:t>
            </a:r>
            <a:endParaRPr lang="en-IN" dirty="0"/>
          </a:p>
        </p:txBody>
      </p:sp>
      <p:graphicFrame>
        <p:nvGraphicFramePr>
          <p:cNvPr id="4" name="Table 4">
            <a:extLst>
              <a:ext uri="{FF2B5EF4-FFF2-40B4-BE49-F238E27FC236}">
                <a16:creationId xmlns:a16="http://schemas.microsoft.com/office/drawing/2014/main" id="{0ED4BE2E-2C81-4E0E-9C6C-B23B389B2D66}"/>
              </a:ext>
            </a:extLst>
          </p:cNvPr>
          <p:cNvGraphicFramePr>
            <a:graphicFrameLocks noGrp="1"/>
          </p:cNvGraphicFramePr>
          <p:nvPr>
            <p:ph idx="1"/>
            <p:extLst>
              <p:ext uri="{D42A27DB-BD31-4B8C-83A1-F6EECF244321}">
                <p14:modId xmlns:p14="http://schemas.microsoft.com/office/powerpoint/2010/main" val="1619187146"/>
              </p:ext>
            </p:extLst>
          </p:nvPr>
        </p:nvGraphicFramePr>
        <p:xfrm>
          <a:off x="1058917" y="2290732"/>
          <a:ext cx="10074166" cy="2601309"/>
        </p:xfrm>
        <a:graphic>
          <a:graphicData uri="http://schemas.openxmlformats.org/drawingml/2006/table">
            <a:tbl>
              <a:tblPr firstRow="1" bandRow="1">
                <a:tableStyleId>{5C22544A-7EE6-4342-B048-85BDC9FD1C3A}</a:tableStyleId>
              </a:tblPr>
              <a:tblGrid>
                <a:gridCol w="5037083">
                  <a:extLst>
                    <a:ext uri="{9D8B030D-6E8A-4147-A177-3AD203B41FA5}">
                      <a16:colId xmlns:a16="http://schemas.microsoft.com/office/drawing/2014/main" val="2039577246"/>
                    </a:ext>
                  </a:extLst>
                </a:gridCol>
                <a:gridCol w="5037083">
                  <a:extLst>
                    <a:ext uri="{9D8B030D-6E8A-4147-A177-3AD203B41FA5}">
                      <a16:colId xmlns:a16="http://schemas.microsoft.com/office/drawing/2014/main" val="2453712535"/>
                    </a:ext>
                  </a:extLst>
                </a:gridCol>
              </a:tblGrid>
              <a:tr h="867103">
                <a:tc>
                  <a:txBody>
                    <a:bodyPr/>
                    <a:lstStyle/>
                    <a:p>
                      <a:r>
                        <a:rPr lang="en-US" dirty="0"/>
                        <a:t>Device Used</a:t>
                      </a:r>
                      <a:endParaRPr lang="en-IN" dirty="0"/>
                    </a:p>
                  </a:txBody>
                  <a:tcPr/>
                </a:tc>
                <a:tc>
                  <a:txBody>
                    <a:bodyPr/>
                    <a:lstStyle/>
                    <a:p>
                      <a:r>
                        <a:rPr lang="en-US" dirty="0"/>
                        <a:t>Time Taken for Training</a:t>
                      </a:r>
                      <a:endParaRPr lang="en-IN" dirty="0"/>
                    </a:p>
                  </a:txBody>
                  <a:tcPr/>
                </a:tc>
                <a:extLst>
                  <a:ext uri="{0D108BD9-81ED-4DB2-BD59-A6C34878D82A}">
                    <a16:rowId xmlns:a16="http://schemas.microsoft.com/office/drawing/2014/main" val="1243563943"/>
                  </a:ext>
                </a:extLst>
              </a:tr>
              <a:tr h="867103">
                <a:tc>
                  <a:txBody>
                    <a:bodyPr/>
                    <a:lstStyle/>
                    <a:p>
                      <a:r>
                        <a:rPr lang="en-US" dirty="0"/>
                        <a:t>GPU (Nvidia GeForce)</a:t>
                      </a:r>
                      <a:endParaRPr lang="en-IN" dirty="0"/>
                    </a:p>
                  </a:txBody>
                  <a:tcPr/>
                </a:tc>
                <a:tc>
                  <a:txBody>
                    <a:bodyPr/>
                    <a:lstStyle/>
                    <a:p>
                      <a:r>
                        <a:rPr lang="en-US" dirty="0"/>
                        <a:t>879 seconds (14.65 minutes)</a:t>
                      </a:r>
                      <a:endParaRPr lang="en-IN" dirty="0"/>
                    </a:p>
                  </a:txBody>
                  <a:tcPr/>
                </a:tc>
                <a:extLst>
                  <a:ext uri="{0D108BD9-81ED-4DB2-BD59-A6C34878D82A}">
                    <a16:rowId xmlns:a16="http://schemas.microsoft.com/office/drawing/2014/main" val="726707382"/>
                  </a:ext>
                </a:extLst>
              </a:tr>
              <a:tr h="867103">
                <a:tc>
                  <a:txBody>
                    <a:bodyPr/>
                    <a:lstStyle/>
                    <a:p>
                      <a:r>
                        <a:rPr lang="en-US" dirty="0"/>
                        <a:t>CPU (Intel Core)</a:t>
                      </a:r>
                      <a:endParaRPr lang="en-IN" dirty="0"/>
                    </a:p>
                  </a:txBody>
                  <a:tcPr/>
                </a:tc>
                <a:tc>
                  <a:txBody>
                    <a:bodyPr/>
                    <a:lstStyle/>
                    <a:p>
                      <a:r>
                        <a:rPr lang="en-US" dirty="0"/>
                        <a:t>3700 seconds (61.67 minutes)</a:t>
                      </a:r>
                      <a:endParaRPr lang="en-IN" dirty="0"/>
                    </a:p>
                  </a:txBody>
                  <a:tcPr/>
                </a:tc>
                <a:extLst>
                  <a:ext uri="{0D108BD9-81ED-4DB2-BD59-A6C34878D82A}">
                    <a16:rowId xmlns:a16="http://schemas.microsoft.com/office/drawing/2014/main" val="4136593970"/>
                  </a:ext>
                </a:extLst>
              </a:tr>
            </a:tbl>
          </a:graphicData>
        </a:graphic>
      </p:graphicFrame>
    </p:spTree>
    <p:extLst>
      <p:ext uri="{BB962C8B-B14F-4D97-AF65-F5344CB8AC3E}">
        <p14:creationId xmlns:p14="http://schemas.microsoft.com/office/powerpoint/2010/main" val="4938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7B7D-B023-4915-88C4-EB03CA96B6FF}"/>
              </a:ext>
            </a:extLst>
          </p:cNvPr>
          <p:cNvSpPr>
            <a:spLocks noGrp="1"/>
          </p:cNvSpPr>
          <p:nvPr>
            <p:ph type="title"/>
          </p:nvPr>
        </p:nvSpPr>
        <p:spPr/>
        <p:txBody>
          <a:bodyPr/>
          <a:lstStyle/>
          <a:p>
            <a:r>
              <a:rPr lang="en-US" dirty="0"/>
              <a:t>Accuracy Analysis</a:t>
            </a:r>
            <a:endParaRPr lang="en-IN" dirty="0"/>
          </a:p>
        </p:txBody>
      </p:sp>
      <p:graphicFrame>
        <p:nvGraphicFramePr>
          <p:cNvPr id="4" name="Table 4">
            <a:extLst>
              <a:ext uri="{FF2B5EF4-FFF2-40B4-BE49-F238E27FC236}">
                <a16:creationId xmlns:a16="http://schemas.microsoft.com/office/drawing/2014/main" id="{9E7CB99E-9A3A-443F-9FB0-9972EE18C116}"/>
              </a:ext>
            </a:extLst>
          </p:cNvPr>
          <p:cNvGraphicFramePr>
            <a:graphicFrameLocks noGrp="1"/>
          </p:cNvGraphicFramePr>
          <p:nvPr>
            <p:ph idx="1"/>
            <p:extLst>
              <p:ext uri="{D42A27DB-BD31-4B8C-83A1-F6EECF244321}">
                <p14:modId xmlns:p14="http://schemas.microsoft.com/office/powerpoint/2010/main" val="2168970818"/>
              </p:ext>
            </p:extLst>
          </p:nvPr>
        </p:nvGraphicFramePr>
        <p:xfrm>
          <a:off x="1137284" y="2427364"/>
          <a:ext cx="9872662" cy="2601312"/>
        </p:xfrm>
        <a:graphic>
          <a:graphicData uri="http://schemas.openxmlformats.org/drawingml/2006/table">
            <a:tbl>
              <a:tblPr firstRow="1" bandRow="1">
                <a:tableStyleId>{5C22544A-7EE6-4342-B048-85BDC9FD1C3A}</a:tableStyleId>
              </a:tblPr>
              <a:tblGrid>
                <a:gridCol w="4936331">
                  <a:extLst>
                    <a:ext uri="{9D8B030D-6E8A-4147-A177-3AD203B41FA5}">
                      <a16:colId xmlns:a16="http://schemas.microsoft.com/office/drawing/2014/main" val="2026954737"/>
                    </a:ext>
                  </a:extLst>
                </a:gridCol>
                <a:gridCol w="4936331">
                  <a:extLst>
                    <a:ext uri="{9D8B030D-6E8A-4147-A177-3AD203B41FA5}">
                      <a16:colId xmlns:a16="http://schemas.microsoft.com/office/drawing/2014/main" val="1866644572"/>
                    </a:ext>
                  </a:extLst>
                </a:gridCol>
              </a:tblGrid>
              <a:tr h="867104">
                <a:tc>
                  <a:txBody>
                    <a:bodyPr/>
                    <a:lstStyle/>
                    <a:p>
                      <a:r>
                        <a:rPr lang="en-US" dirty="0"/>
                        <a:t>Model</a:t>
                      </a:r>
                      <a:endParaRPr lang="en-IN" dirty="0"/>
                    </a:p>
                  </a:txBody>
                  <a:tcPr/>
                </a:tc>
                <a:tc>
                  <a:txBody>
                    <a:bodyPr/>
                    <a:lstStyle/>
                    <a:p>
                      <a:r>
                        <a:rPr lang="en-US" dirty="0"/>
                        <a:t>Accuracy level</a:t>
                      </a:r>
                      <a:endParaRPr lang="en-IN" dirty="0"/>
                    </a:p>
                  </a:txBody>
                  <a:tcPr/>
                </a:tc>
                <a:extLst>
                  <a:ext uri="{0D108BD9-81ED-4DB2-BD59-A6C34878D82A}">
                    <a16:rowId xmlns:a16="http://schemas.microsoft.com/office/drawing/2014/main" val="2595362363"/>
                  </a:ext>
                </a:extLst>
              </a:tr>
              <a:tr h="867104">
                <a:tc>
                  <a:txBody>
                    <a:bodyPr/>
                    <a:lstStyle/>
                    <a:p>
                      <a:r>
                        <a:rPr lang="en-US" dirty="0"/>
                        <a:t>Naïve Bayes Model</a:t>
                      </a:r>
                      <a:endParaRPr lang="en-IN" dirty="0"/>
                    </a:p>
                  </a:txBody>
                  <a:tcPr/>
                </a:tc>
                <a:tc>
                  <a:txBody>
                    <a:bodyPr/>
                    <a:lstStyle/>
                    <a:p>
                      <a:r>
                        <a:rPr lang="en-US" dirty="0"/>
                        <a:t>94 %</a:t>
                      </a:r>
                      <a:endParaRPr lang="en-IN" dirty="0"/>
                    </a:p>
                  </a:txBody>
                  <a:tcPr/>
                </a:tc>
                <a:extLst>
                  <a:ext uri="{0D108BD9-81ED-4DB2-BD59-A6C34878D82A}">
                    <a16:rowId xmlns:a16="http://schemas.microsoft.com/office/drawing/2014/main" val="1268034790"/>
                  </a:ext>
                </a:extLst>
              </a:tr>
              <a:tr h="867104">
                <a:tc>
                  <a:txBody>
                    <a:bodyPr/>
                    <a:lstStyle/>
                    <a:p>
                      <a:r>
                        <a:rPr lang="en-US" dirty="0"/>
                        <a:t>Neural Network (LSTMs)</a:t>
                      </a:r>
                      <a:endParaRPr lang="en-IN" dirty="0"/>
                    </a:p>
                  </a:txBody>
                  <a:tcPr/>
                </a:tc>
                <a:tc>
                  <a:txBody>
                    <a:bodyPr/>
                    <a:lstStyle/>
                    <a:p>
                      <a:r>
                        <a:rPr lang="en-US" dirty="0"/>
                        <a:t>99.87%</a:t>
                      </a:r>
                      <a:endParaRPr lang="en-IN" dirty="0"/>
                    </a:p>
                  </a:txBody>
                  <a:tcPr/>
                </a:tc>
                <a:extLst>
                  <a:ext uri="{0D108BD9-81ED-4DB2-BD59-A6C34878D82A}">
                    <a16:rowId xmlns:a16="http://schemas.microsoft.com/office/drawing/2014/main" val="1563618245"/>
                  </a:ext>
                </a:extLst>
              </a:tr>
            </a:tbl>
          </a:graphicData>
        </a:graphic>
      </p:graphicFrame>
    </p:spTree>
    <p:extLst>
      <p:ext uri="{BB962C8B-B14F-4D97-AF65-F5344CB8AC3E}">
        <p14:creationId xmlns:p14="http://schemas.microsoft.com/office/powerpoint/2010/main" val="93821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89D0-3743-45D6-B902-08C9698D3B87}"/>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E3BC7BF5-8778-4743-9D4F-0CE8C7F4F197}"/>
              </a:ext>
            </a:extLst>
          </p:cNvPr>
          <p:cNvSpPr>
            <a:spLocks noGrp="1"/>
          </p:cNvSpPr>
          <p:nvPr>
            <p:ph idx="1"/>
          </p:nvPr>
        </p:nvSpPr>
        <p:spPr>
          <a:xfrm>
            <a:off x="838200" y="2127629"/>
            <a:ext cx="10515600" cy="3265350"/>
          </a:xfrm>
        </p:spPr>
        <p:txBody>
          <a:bodyPr>
            <a:normAutofit/>
          </a:bodyPr>
          <a:lstStyle/>
          <a:p>
            <a:r>
              <a:rPr lang="en-IN" sz="1800" dirty="0">
                <a:solidFill>
                  <a:schemeClr val="tx1"/>
                </a:solidFill>
                <a:latin typeface="Arial" panose="020B0604020202020204" pitchFamily="34" charset="0"/>
                <a:cs typeface="Arial" panose="020B0604020202020204" pitchFamily="34" charset="0"/>
              </a:rPr>
              <a:t>Development of the elementary code to perform the application, applying the most appropriate NLP and ML techniques – Harini</a:t>
            </a:r>
          </a:p>
          <a:p>
            <a:r>
              <a:rPr lang="en-IN" sz="1800" dirty="0">
                <a:solidFill>
                  <a:schemeClr val="tx1"/>
                </a:solidFill>
                <a:latin typeface="Arial" panose="020B0604020202020204" pitchFamily="34" charset="0"/>
                <a:cs typeface="Arial" panose="020B0604020202020204" pitchFamily="34" charset="0"/>
              </a:rPr>
              <a:t>Applying the most appropriate NLP and ML techniques, parallelizing the code and evaluating performance - Ria</a:t>
            </a:r>
          </a:p>
        </p:txBody>
      </p:sp>
    </p:spTree>
    <p:extLst>
      <p:ext uri="{BB962C8B-B14F-4D97-AF65-F5344CB8AC3E}">
        <p14:creationId xmlns:p14="http://schemas.microsoft.com/office/powerpoint/2010/main" val="322496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5DE4-09BD-49D3-9215-46F8ED32BAA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9DE4E6F-59F9-4FD4-B909-F479D93819C4}"/>
              </a:ext>
            </a:extLst>
          </p:cNvPr>
          <p:cNvSpPr>
            <a:spLocks noGrp="1"/>
          </p:cNvSpPr>
          <p:nvPr>
            <p:ph idx="1"/>
          </p:nvPr>
        </p:nvSpPr>
        <p:spPr/>
        <p:txBody>
          <a:bodyPr/>
          <a:lstStyle/>
          <a:p>
            <a:r>
              <a:rPr lang="en-IN" sz="2000" dirty="0">
                <a:solidFill>
                  <a:srgbClr val="000000"/>
                </a:solidFill>
                <a:latin typeface="Arial" panose="020B0604020202020204" pitchFamily="34" charset="0"/>
                <a:ea typeface="Times New Roman" panose="02020603050405020304" pitchFamily="18" charset="0"/>
              </a:rPr>
              <a:t>Classify a news article as fake or not through the application of suitable ML models.</a:t>
            </a:r>
          </a:p>
          <a:p>
            <a:r>
              <a:rPr lang="en-IN" sz="2000" dirty="0">
                <a:solidFill>
                  <a:srgbClr val="000000"/>
                </a:solidFill>
                <a:effectLst/>
                <a:latin typeface="Arial" panose="020B0604020202020204" pitchFamily="34" charset="0"/>
                <a:ea typeface="Times New Roman" panose="02020603050405020304" pitchFamily="18" charset="0"/>
              </a:rPr>
              <a:t>Using appropriate NLP techniques to extract impactful keywords that can determine the credibility of an article.</a:t>
            </a:r>
          </a:p>
          <a:p>
            <a:r>
              <a:rPr lang="en-IN" sz="2000" dirty="0">
                <a:solidFill>
                  <a:srgbClr val="000000"/>
                </a:solidFill>
                <a:effectLst/>
                <a:latin typeface="Arial" panose="020B0604020202020204" pitchFamily="34" charset="0"/>
                <a:ea typeface="Times New Roman" panose="02020603050405020304" pitchFamily="18" charset="0"/>
              </a:rPr>
              <a:t>Apply parallelization to improve the performance of the normal code.</a:t>
            </a:r>
          </a:p>
          <a:p>
            <a:r>
              <a:rPr lang="en-IN" sz="2000" dirty="0">
                <a:solidFill>
                  <a:srgbClr val="000000"/>
                </a:solidFill>
                <a:effectLst/>
                <a:latin typeface="Arial" panose="020B0604020202020204" pitchFamily="34" charset="0"/>
                <a:ea typeface="Times New Roman" panose="02020603050405020304" pitchFamily="18" charset="0"/>
              </a:rPr>
              <a:t>Evaluate the improvement of the performance in terms of metrics such as execution time.</a:t>
            </a:r>
          </a:p>
          <a:p>
            <a:endParaRPr lang="en-IN" sz="2000" dirty="0">
              <a:solidFill>
                <a:srgbClr val="000000"/>
              </a:solidFill>
              <a:effectLst/>
              <a:latin typeface="Arial" panose="020B06040202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0053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4B5BC-B1AF-4081-9F30-2E712B213654}"/>
              </a:ext>
            </a:extLst>
          </p:cNvPr>
          <p:cNvSpPr>
            <a:spLocks noGrp="1"/>
          </p:cNvSpPr>
          <p:nvPr>
            <p:ph type="title"/>
          </p:nvPr>
        </p:nvSpPr>
        <p:spPr>
          <a:xfrm>
            <a:off x="838200" y="2766218"/>
            <a:ext cx="10515600" cy="1325563"/>
          </a:xfrm>
        </p:spPr>
        <p:txBody>
          <a:bodyPr/>
          <a:lstStyle/>
          <a:p>
            <a:pPr algn="ctr"/>
            <a:r>
              <a:rPr lang="en-IN" i="1" dirty="0">
                <a:solidFill>
                  <a:schemeClr val="tx1"/>
                </a:solidFill>
              </a:rPr>
              <a:t>Thank you!</a:t>
            </a:r>
          </a:p>
        </p:txBody>
      </p:sp>
    </p:spTree>
    <p:extLst>
      <p:ext uri="{BB962C8B-B14F-4D97-AF65-F5344CB8AC3E}">
        <p14:creationId xmlns:p14="http://schemas.microsoft.com/office/powerpoint/2010/main" val="377110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6C78-E8E7-40AD-8635-1B6990F29A62}"/>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9E3E9F03-476F-4B24-9628-05EB8B232A45}"/>
              </a:ext>
            </a:extLst>
          </p:cNvPr>
          <p:cNvSpPr>
            <a:spLocks noGrp="1"/>
          </p:cNvSpPr>
          <p:nvPr>
            <p:ph idx="1"/>
          </p:nvPr>
        </p:nvSpPr>
        <p:spPr/>
        <p:txBody>
          <a:bodyPr>
            <a:normAutofit lnSpcReduction="10000"/>
          </a:bodyPr>
          <a:lstStyle/>
          <a:p>
            <a:pPr>
              <a:lnSpc>
                <a:spcPct val="107000"/>
              </a:lnSpc>
              <a:spcBef>
                <a:spcPts val="1200"/>
              </a:spcBef>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Fake news and hoaxes have been spreading like wildfire ever since the beginning of the Internet. Fake news, also known as junk news, pseudo-news, alternative facts or hoax news, is “a form of news consisting of deliberate disinformation or hoaxes spread via traditional news media (print and broadcast) or online social media”.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Bef>
                <a:spcPts val="1200"/>
              </a:spcBef>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It’s common knowledge that fake news attracts many reads due to its obscure and controversial content. This is exploited by the media on social media platforms to get those clicks which in turn increase their ad revenue. Due to the trend of people relying on social media for news, there are worries that such content could influence audiences unable to distinguish truth from fact or news from propaganda. For example, Fake news is now being used as a means to spread political propaganda during elections</a:t>
            </a:r>
            <a:r>
              <a:rPr lang="en-IN" sz="1800" dirty="0">
                <a:solidFill>
                  <a:srgbClr val="1E2328"/>
                </a:solidFill>
                <a:effectLst/>
                <a:latin typeface="Arial" panose="020B0604020202020204" pitchFamily="34" charset="0"/>
                <a:ea typeface="Times New Roman" panose="02020603050405020304" pitchFamily="18" charset="0"/>
                <a:cs typeface="Latha" panose="020B0604020202020204" pitchFamily="34" charset="0"/>
              </a:rPr>
              <a:t> which may lead to voters base the choice of their vote on the wrong information. </a:t>
            </a:r>
            <a:r>
              <a:rPr lang="en-IN" sz="1800" dirty="0">
                <a:solidFill>
                  <a:srgbClr val="000000"/>
                </a:solidFill>
                <a:latin typeface="Arial" panose="020B0604020202020204" pitchFamily="34" charset="0"/>
                <a:ea typeface="Times New Roman" panose="02020603050405020304" pitchFamily="18" charset="0"/>
                <a:cs typeface="Latha" panose="020B0604020202020204" pitchFamily="34" charset="0"/>
              </a:rPr>
              <a:t>This</a:t>
            </a: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 project aims to classify the fake from real to stop the spread of misinformation.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13747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1052-90A6-41CD-A60F-FD88D94C8929}"/>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6BF1A7E4-3208-46BC-9E0B-0A3DE64961FB}"/>
              </a:ext>
            </a:extLst>
          </p:cNvPr>
          <p:cNvSpPr>
            <a:spLocks noGrp="1"/>
          </p:cNvSpPr>
          <p:nvPr>
            <p:ph idx="1"/>
          </p:nvPr>
        </p:nvSpPr>
        <p:spPr/>
        <p:txBody>
          <a:bodyPr/>
          <a:lstStyle/>
          <a:p>
            <a:pPr>
              <a:lnSpc>
                <a:spcPct val="107000"/>
              </a:lnSpc>
              <a:spcBef>
                <a:spcPts val="1200"/>
              </a:spcBef>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We started with applying some basic Natural Language Processing techniques such as eliminating stop words, lemmatization and POS tagging. </a:t>
            </a:r>
          </a:p>
          <a:p>
            <a:pPr>
              <a:lnSpc>
                <a:spcPct val="107000"/>
              </a:lnSpc>
              <a:spcBef>
                <a:spcPts val="1200"/>
              </a:spcBef>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Through the usage of any of the Machine Learning algorithms such as Naive Bayes and Deep Learning algorithms such as LSTMs, we will determine whether the given news is fake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Bef>
                <a:spcPts val="1200"/>
              </a:spcBef>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Once we </a:t>
            </a:r>
            <a:r>
              <a:rPr lang="en-IN" sz="1800" dirty="0">
                <a:solidFill>
                  <a:srgbClr val="000000"/>
                </a:solidFill>
                <a:latin typeface="Arial" panose="020B0604020202020204" pitchFamily="34" charset="0"/>
                <a:ea typeface="Times New Roman" panose="02020603050405020304" pitchFamily="18" charset="0"/>
                <a:cs typeface="Latha" panose="020B0604020202020204" pitchFamily="34" charset="0"/>
              </a:rPr>
              <a:t>were</a:t>
            </a: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 done creating the model, we </a:t>
            </a:r>
            <a:r>
              <a:rPr lang="en-IN" sz="1800" dirty="0">
                <a:solidFill>
                  <a:srgbClr val="000000"/>
                </a:solidFill>
                <a:latin typeface="Arial" panose="020B0604020202020204" pitchFamily="34" charset="0"/>
                <a:ea typeface="Times New Roman" panose="02020603050405020304" pitchFamily="18" charset="0"/>
                <a:cs typeface="Latha" panose="020B0604020202020204" pitchFamily="34" charset="0"/>
              </a:rPr>
              <a:t>trained</a:t>
            </a: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 train the neural network on CPU and GPU which uses multiple threads to parallelise the training.</a:t>
            </a:r>
          </a:p>
          <a:p>
            <a:pPr>
              <a:lnSpc>
                <a:spcPct val="107000"/>
              </a:lnSpc>
              <a:spcBef>
                <a:spcPts val="1200"/>
              </a:spcBef>
              <a:spcAft>
                <a:spcPts val="1200"/>
              </a:spcAft>
            </a:pPr>
            <a:r>
              <a:rPr lang="en-IN" sz="1800" dirty="0">
                <a:solidFill>
                  <a:srgbClr val="000000"/>
                </a:solidFill>
                <a:latin typeface="Arial" panose="020B0604020202020204" pitchFamily="34" charset="0"/>
                <a:ea typeface="Times New Roman" panose="02020603050405020304" pitchFamily="18" charset="0"/>
                <a:cs typeface="Latha" panose="020B0604020202020204" pitchFamily="34" charset="0"/>
              </a:rPr>
              <a:t>The final step is to </a:t>
            </a:r>
            <a:r>
              <a:rPr lang="en-IN"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analyse the improvement in the performance of the models prior to and after parallelization.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76309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03FD-37AD-478A-BE14-6D51B6DA4E3C}"/>
              </a:ext>
            </a:extLst>
          </p:cNvPr>
          <p:cNvSpPr>
            <a:spLocks noGrp="1"/>
          </p:cNvSpPr>
          <p:nvPr>
            <p:ph type="title"/>
          </p:nvPr>
        </p:nvSpPr>
        <p:spPr/>
        <p:txBody>
          <a:bodyPr/>
          <a:lstStyle/>
          <a:p>
            <a:r>
              <a:rPr lang="en-US" dirty="0"/>
              <a:t>Parallelization Techniques</a:t>
            </a:r>
            <a:endParaRPr lang="en-IN" dirty="0"/>
          </a:p>
        </p:txBody>
      </p:sp>
      <p:sp>
        <p:nvSpPr>
          <p:cNvPr id="3" name="Content Placeholder 2">
            <a:extLst>
              <a:ext uri="{FF2B5EF4-FFF2-40B4-BE49-F238E27FC236}">
                <a16:creationId xmlns:a16="http://schemas.microsoft.com/office/drawing/2014/main" id="{4E84D958-0EBE-4637-B386-FDFB3FB82399}"/>
              </a:ext>
            </a:extLst>
          </p:cNvPr>
          <p:cNvSpPr>
            <a:spLocks noGrp="1"/>
          </p:cNvSpPr>
          <p:nvPr>
            <p:ph idx="1"/>
          </p:nvPr>
        </p:nvSpPr>
        <p:spPr/>
        <p:txBody>
          <a:bodyPr>
            <a:normAutofit fontScale="92500" lnSpcReduction="10000"/>
          </a:bodyPr>
          <a:lstStyle/>
          <a:p>
            <a:r>
              <a:rPr lang="en-US" b="1" dirty="0"/>
              <a:t>Vectorization:</a:t>
            </a:r>
            <a:r>
              <a:rPr lang="en-US" dirty="0"/>
              <a:t> </a:t>
            </a:r>
            <a:r>
              <a:rPr lang="en-US" dirty="0">
                <a:solidFill>
                  <a:schemeClr val="tx1"/>
                </a:solidFill>
              </a:rPr>
              <a:t>One of the most common ways of parallelizing ML models comes from matrix multiplication done during forward and back propagation. </a:t>
            </a:r>
          </a:p>
          <a:p>
            <a:r>
              <a:rPr lang="en-US" dirty="0">
                <a:solidFill>
                  <a:schemeClr val="tx1"/>
                </a:solidFill>
              </a:rPr>
              <a:t>Therefore, we replaced the </a:t>
            </a:r>
            <a:r>
              <a:rPr lang="en-US" b="1" dirty="0">
                <a:solidFill>
                  <a:schemeClr val="tx1"/>
                </a:solidFill>
              </a:rPr>
              <a:t>for loops</a:t>
            </a:r>
            <a:r>
              <a:rPr lang="en-US" dirty="0">
                <a:solidFill>
                  <a:schemeClr val="tx1"/>
                </a:solidFill>
              </a:rPr>
              <a:t> with matrix multiplication which is faster due to advanced numeric algorithms. We make use of </a:t>
            </a:r>
            <a:r>
              <a:rPr lang="en-US" b="1" dirty="0" err="1">
                <a:solidFill>
                  <a:schemeClr val="tx1"/>
                </a:solidFill>
              </a:rPr>
              <a:t>numpy</a:t>
            </a:r>
            <a:r>
              <a:rPr lang="en-US" b="1" dirty="0">
                <a:solidFill>
                  <a:schemeClr val="tx1"/>
                </a:solidFill>
              </a:rPr>
              <a:t> </a:t>
            </a:r>
            <a:r>
              <a:rPr lang="en-US" dirty="0">
                <a:solidFill>
                  <a:schemeClr val="tx1"/>
                </a:solidFill>
              </a:rPr>
              <a:t>library to achieve this.</a:t>
            </a:r>
          </a:p>
          <a:p>
            <a:r>
              <a:rPr lang="en-IN" b="1" dirty="0"/>
              <a:t>Distributing the load in case of Neural networks: </a:t>
            </a:r>
            <a:r>
              <a:rPr lang="en-IN" dirty="0">
                <a:solidFill>
                  <a:schemeClr val="tx1"/>
                </a:solidFill>
              </a:rPr>
              <a:t>This is done by distributing this into number of batches. We can do mini batch gradient descent using N batches in parallel by distributing it amongst the threads.</a:t>
            </a:r>
          </a:p>
          <a:p>
            <a:r>
              <a:rPr lang="en-IN" dirty="0">
                <a:solidFill>
                  <a:schemeClr val="tx1"/>
                </a:solidFill>
              </a:rPr>
              <a:t>Frameworks such as </a:t>
            </a:r>
            <a:r>
              <a:rPr lang="en-IN" dirty="0" err="1">
                <a:solidFill>
                  <a:schemeClr val="tx1"/>
                </a:solidFill>
              </a:rPr>
              <a:t>Tensorflow</a:t>
            </a:r>
            <a:r>
              <a:rPr lang="en-IN" dirty="0">
                <a:solidFill>
                  <a:schemeClr val="tx1"/>
                </a:solidFill>
              </a:rPr>
              <a:t> and </a:t>
            </a:r>
            <a:r>
              <a:rPr lang="en-IN" dirty="0" err="1">
                <a:solidFill>
                  <a:schemeClr val="tx1"/>
                </a:solidFill>
              </a:rPr>
              <a:t>PyTorch</a:t>
            </a:r>
            <a:r>
              <a:rPr lang="en-IN" dirty="0">
                <a:solidFill>
                  <a:schemeClr val="tx1"/>
                </a:solidFill>
              </a:rPr>
              <a:t> along with CUDA libraries do this under the hood without explicit thread programming.</a:t>
            </a:r>
          </a:p>
          <a:p>
            <a:r>
              <a:rPr lang="en-IN" b="1" dirty="0"/>
              <a:t>Data Parallelism: </a:t>
            </a:r>
            <a:r>
              <a:rPr lang="en-IN" dirty="0">
                <a:solidFill>
                  <a:schemeClr val="tx1"/>
                </a:solidFill>
              </a:rPr>
              <a:t>We train the neural network on GPU using </a:t>
            </a:r>
            <a:r>
              <a:rPr lang="en-IN" b="1" dirty="0" err="1">
                <a:solidFill>
                  <a:schemeClr val="tx1"/>
                </a:solidFill>
              </a:rPr>
              <a:t>Tensorflow</a:t>
            </a:r>
            <a:r>
              <a:rPr lang="en-IN" dirty="0">
                <a:solidFill>
                  <a:schemeClr val="tx1"/>
                </a:solidFill>
              </a:rPr>
              <a:t> for distributed training. Once the model is created inside the </a:t>
            </a:r>
            <a:r>
              <a:rPr lang="en-IN" b="1" dirty="0" err="1">
                <a:solidFill>
                  <a:schemeClr val="tx1"/>
                </a:solidFill>
              </a:rPr>
              <a:t>strategy.scope</a:t>
            </a:r>
            <a:r>
              <a:rPr lang="en-IN" b="1" dirty="0">
                <a:solidFill>
                  <a:schemeClr val="tx1"/>
                </a:solidFill>
              </a:rPr>
              <a:t>(), </a:t>
            </a:r>
            <a:r>
              <a:rPr lang="en-IN" dirty="0">
                <a:solidFill>
                  <a:schemeClr val="tx1"/>
                </a:solidFill>
              </a:rPr>
              <a:t>it allows us to create distributed variables which takes care of replicating the model’s training on the GPU. </a:t>
            </a:r>
            <a:endParaRPr lang="en-IN" b="1" dirty="0"/>
          </a:p>
        </p:txBody>
      </p:sp>
    </p:spTree>
    <p:extLst>
      <p:ext uri="{BB962C8B-B14F-4D97-AF65-F5344CB8AC3E}">
        <p14:creationId xmlns:p14="http://schemas.microsoft.com/office/powerpoint/2010/main" val="211954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5DC8-2944-46CA-847F-29EF0E789D61}"/>
              </a:ext>
            </a:extLst>
          </p:cNvPr>
          <p:cNvSpPr>
            <a:spLocks noGrp="1"/>
          </p:cNvSpPr>
          <p:nvPr>
            <p:ph type="title"/>
          </p:nvPr>
        </p:nvSpPr>
        <p:spPr/>
        <p:txBody>
          <a:bodyPr/>
          <a:lstStyle/>
          <a:p>
            <a:r>
              <a:rPr lang="en-IN" dirty="0"/>
              <a:t>Exploratory Data Analysis</a:t>
            </a:r>
          </a:p>
        </p:txBody>
      </p:sp>
      <p:pic>
        <p:nvPicPr>
          <p:cNvPr id="1026" name="Picture 2">
            <a:extLst>
              <a:ext uri="{FF2B5EF4-FFF2-40B4-BE49-F238E27FC236}">
                <a16:creationId xmlns:a16="http://schemas.microsoft.com/office/drawing/2014/main" id="{D780267D-B801-46F5-B6C2-416B1F2829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602" y="2057400"/>
            <a:ext cx="564945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04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EBAD-15B2-461D-9159-3CD094BED2D7}"/>
              </a:ext>
            </a:extLst>
          </p:cNvPr>
          <p:cNvSpPr>
            <a:spLocks noGrp="1"/>
          </p:cNvSpPr>
          <p:nvPr>
            <p:ph type="title"/>
          </p:nvPr>
        </p:nvSpPr>
        <p:spPr/>
        <p:txBody>
          <a:bodyPr/>
          <a:lstStyle/>
          <a:p>
            <a:r>
              <a:rPr lang="en-IN" dirty="0"/>
              <a:t>Exploratory Data Analysis</a:t>
            </a:r>
          </a:p>
        </p:txBody>
      </p:sp>
      <p:pic>
        <p:nvPicPr>
          <p:cNvPr id="4" name="Picture 3">
            <a:extLst>
              <a:ext uri="{FF2B5EF4-FFF2-40B4-BE49-F238E27FC236}">
                <a16:creationId xmlns:a16="http://schemas.microsoft.com/office/drawing/2014/main" id="{0A237C30-E349-4302-B4E9-6986365D859F}"/>
              </a:ext>
            </a:extLst>
          </p:cNvPr>
          <p:cNvPicPr>
            <a:picLocks noChangeAspect="1"/>
          </p:cNvPicPr>
          <p:nvPr/>
        </p:nvPicPr>
        <p:blipFill>
          <a:blip r:embed="rId2"/>
          <a:stretch>
            <a:fillRect/>
          </a:stretch>
        </p:blipFill>
        <p:spPr>
          <a:xfrm>
            <a:off x="512228" y="1750810"/>
            <a:ext cx="7121801" cy="3616437"/>
          </a:xfrm>
          <a:prstGeom prst="rect">
            <a:avLst/>
          </a:prstGeom>
        </p:spPr>
      </p:pic>
      <p:pic>
        <p:nvPicPr>
          <p:cNvPr id="5" name="Picture 4">
            <a:extLst>
              <a:ext uri="{FF2B5EF4-FFF2-40B4-BE49-F238E27FC236}">
                <a16:creationId xmlns:a16="http://schemas.microsoft.com/office/drawing/2014/main" id="{B036D514-9500-4C28-8171-405F2C91AE86}"/>
              </a:ext>
            </a:extLst>
          </p:cNvPr>
          <p:cNvPicPr>
            <a:picLocks noChangeAspect="1"/>
          </p:cNvPicPr>
          <p:nvPr/>
        </p:nvPicPr>
        <p:blipFill>
          <a:blip r:embed="rId3"/>
          <a:stretch>
            <a:fillRect/>
          </a:stretch>
        </p:blipFill>
        <p:spPr>
          <a:xfrm>
            <a:off x="7910169" y="2261392"/>
            <a:ext cx="3603290" cy="2595272"/>
          </a:xfrm>
          <a:prstGeom prst="rect">
            <a:avLst/>
          </a:prstGeom>
        </p:spPr>
      </p:pic>
    </p:spTree>
    <p:extLst>
      <p:ext uri="{BB962C8B-B14F-4D97-AF65-F5344CB8AC3E}">
        <p14:creationId xmlns:p14="http://schemas.microsoft.com/office/powerpoint/2010/main" val="267701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3BD5-BCE1-4592-B4F5-8F5429B76212}"/>
              </a:ext>
            </a:extLst>
          </p:cNvPr>
          <p:cNvSpPr>
            <a:spLocks noGrp="1"/>
          </p:cNvSpPr>
          <p:nvPr>
            <p:ph type="title"/>
          </p:nvPr>
        </p:nvSpPr>
        <p:spPr/>
        <p:txBody>
          <a:bodyPr/>
          <a:lstStyle/>
          <a:p>
            <a:r>
              <a:rPr lang="en-IN" dirty="0"/>
              <a:t>Unigram Analysis</a:t>
            </a:r>
          </a:p>
        </p:txBody>
      </p:sp>
      <p:pic>
        <p:nvPicPr>
          <p:cNvPr id="3074" name="Picture 2">
            <a:extLst>
              <a:ext uri="{FF2B5EF4-FFF2-40B4-BE49-F238E27FC236}">
                <a16:creationId xmlns:a16="http://schemas.microsoft.com/office/drawing/2014/main" id="{176EF8B6-6485-42DC-AAC2-88AB7B2A35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977" y="2057400"/>
            <a:ext cx="751670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2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466F-363C-4BC2-B5DF-DAFAB1B36092}"/>
              </a:ext>
            </a:extLst>
          </p:cNvPr>
          <p:cNvSpPr>
            <a:spLocks noGrp="1"/>
          </p:cNvSpPr>
          <p:nvPr>
            <p:ph type="title"/>
          </p:nvPr>
        </p:nvSpPr>
        <p:spPr/>
        <p:txBody>
          <a:bodyPr/>
          <a:lstStyle/>
          <a:p>
            <a:r>
              <a:rPr lang="en-IN" dirty="0"/>
              <a:t>Bigram Analysis</a:t>
            </a:r>
          </a:p>
        </p:txBody>
      </p:sp>
      <p:pic>
        <p:nvPicPr>
          <p:cNvPr id="4098" name="Picture 2">
            <a:extLst>
              <a:ext uri="{FF2B5EF4-FFF2-40B4-BE49-F238E27FC236}">
                <a16:creationId xmlns:a16="http://schemas.microsoft.com/office/drawing/2014/main" id="{13E2AEF0-4DFD-48FD-AA38-E967C8AE1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604" y="2057400"/>
            <a:ext cx="8023454"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2693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234</TotalTime>
  <Words>676</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Optimizing Fake News Detection using ML through Parallelization</vt:lpstr>
      <vt:lpstr>Objective</vt:lpstr>
      <vt:lpstr>Application</vt:lpstr>
      <vt:lpstr>Procedure</vt:lpstr>
      <vt:lpstr>Parallelization Techniques</vt:lpstr>
      <vt:lpstr>Exploratory Data Analysis</vt:lpstr>
      <vt:lpstr>Exploratory Data Analysis</vt:lpstr>
      <vt:lpstr>Unigram Analysis</vt:lpstr>
      <vt:lpstr>Bigram Analysis</vt:lpstr>
      <vt:lpstr>Trigram Analysis</vt:lpstr>
      <vt:lpstr>Training the Model</vt:lpstr>
      <vt:lpstr>Implementation (Without GPU)</vt:lpstr>
      <vt:lpstr>Implementation (Without GPU)</vt:lpstr>
      <vt:lpstr>Implementation (With GPU)</vt:lpstr>
      <vt:lpstr>Implementation (With GPU)</vt:lpstr>
      <vt:lpstr>Implementation (Naïve Bayes)</vt:lpstr>
      <vt:lpstr>Performance Analysis (CPU vs GPU)</vt:lpstr>
      <vt:lpstr>Accuracy Analysis</vt:lpstr>
      <vt:lpstr>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Fake News Detection using ML through Parallelization</dc:title>
  <dc:creator>Ria Elizabeth</dc:creator>
  <cp:lastModifiedBy>Harini R</cp:lastModifiedBy>
  <cp:revision>21</cp:revision>
  <dcterms:created xsi:type="dcterms:W3CDTF">2020-08-05T13:04:34Z</dcterms:created>
  <dcterms:modified xsi:type="dcterms:W3CDTF">2020-10-15T12:15:49Z</dcterms:modified>
</cp:coreProperties>
</file>