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3" r:id="rId10"/>
    <p:sldId id="265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19" y="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mpe/2015/250461/" TargetMode="External"/><Relationship Id="rId2" Type="http://schemas.openxmlformats.org/officeDocument/2006/relationships/hyperlink" Target="https://www.sciencedirect.com/science/article/pii/S18777058173412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62104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9CC4-DEB8-41B5-A68A-9DF635315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sign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0510D-397E-4609-A8F1-B7E90D326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R. HARINI</a:t>
            </a:r>
            <a:r>
              <a:rPr lang="en-IN" dirty="0"/>
              <a:t>	18BCE1010</a:t>
            </a:r>
          </a:p>
          <a:p>
            <a:r>
              <a:rPr lang="en-IN" dirty="0"/>
              <a:t>MASOOMA SULEMAN	18BCE1140</a:t>
            </a:r>
          </a:p>
          <a:p>
            <a:r>
              <a:rPr lang="en-IN" dirty="0"/>
              <a:t>GARIMA DAVE</a:t>
            </a:r>
            <a:r>
              <a:rPr lang="en-US" dirty="0"/>
              <a:t>	</a:t>
            </a:r>
            <a:r>
              <a:rPr lang="en-US" dirty="0" err="1"/>
              <a:t>18BCE1232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31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006296-6322-4FB0-8FE2-27B8A276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22" y="234891"/>
            <a:ext cx="6604895" cy="63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2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C87D-521C-4F55-B435-5A9B63C3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RECOGNISING DISTANCE FOR BASIC SIGNS (for </a:t>
            </a:r>
            <a:r>
              <a:rPr lang="en-US" dirty="0" err="1"/>
              <a:t>ConvNet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115C-3AF8-42DE-9314-019F2A03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Assuming the average speed of a vehicle to be 50km/h.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21055-3759-4796-B884-35D83091327F}"/>
              </a:ext>
            </a:extLst>
          </p:cNvPr>
          <p:cNvSpPr txBox="1"/>
          <p:nvPr/>
        </p:nvSpPr>
        <p:spPr>
          <a:xfrm>
            <a:off x="2639736" y="6262272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for CPU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DC891-1D73-4EAA-B060-5FFAF13EE1FD}"/>
              </a:ext>
            </a:extLst>
          </p:cNvPr>
          <p:cNvSpPr txBox="1"/>
          <p:nvPr/>
        </p:nvSpPr>
        <p:spPr>
          <a:xfrm>
            <a:off x="8368018" y="6253883"/>
            <a:ext cx="35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for GPU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22B93-BF0D-4E75-A9FB-365144ED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2" y="2639817"/>
            <a:ext cx="4949505" cy="3516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304954-A3E3-42AC-AF9E-6E3B6A37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92566"/>
            <a:ext cx="4861420" cy="35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3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184F27-6B3E-4085-90CB-EBCBE595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05" y="213919"/>
            <a:ext cx="8201109" cy="62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4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B8A2-6187-4082-BC9B-3410BAF9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9285-DE73-4C28-8A72-0E073CE4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CNN Design for Real-Time Traffic Sign Recognition </a:t>
            </a:r>
            <a:r>
              <a:rPr lang="en-IN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2"/>
              </a:rPr>
              <a:t>https://www.sciencedirect.com/science/article/pii/S1877705817341231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2800" dirty="0"/>
              <a:t>Automatic Traffic Sign Detection System on SVM </a:t>
            </a:r>
            <a:r>
              <a:rPr lang="en-IN" sz="2800" u="sng" dirty="0">
                <a:solidFill>
                  <a:srgbClr val="0000FF"/>
                </a:solidFill>
                <a:latin typeface="Calibri" panose="020F0502020204030204" pitchFamily="34" charset="0"/>
                <a:cs typeface="Latha" panose="020B0604020202020204" pitchFamily="34" charset="0"/>
                <a:hlinkClick r:id="rId3"/>
              </a:rPr>
              <a:t>https://www.hindawi.com/journals/mpe/2015/250461/</a:t>
            </a:r>
            <a:endParaRPr lang="en-IN" sz="2800" u="sng" dirty="0">
              <a:solidFill>
                <a:srgbClr val="0000FF"/>
              </a:solidFill>
              <a:latin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2800" dirty="0"/>
              <a:t>Real-Time Traffic Sign Detection Based on Simple CNNs </a:t>
            </a:r>
            <a:r>
              <a:rPr lang="en-IN" sz="2800" u="sng" dirty="0">
                <a:solidFill>
                  <a:srgbClr val="0000FF"/>
                </a:solidFill>
                <a:latin typeface="Calibri" panose="020F0502020204030204" pitchFamily="34" charset="0"/>
                <a:cs typeface="Latha" panose="020B0604020202020204" pitchFamily="34" charset="0"/>
                <a:hlinkClick r:id="rId4"/>
              </a:rPr>
              <a:t>https://www.ncbi.nlm.nih.gov/pmc/articles/PMC6210476</a:t>
            </a:r>
            <a:endParaRPr lang="en-IN" sz="2800" u="sng" dirty="0">
              <a:solidFill>
                <a:srgbClr val="0000FF"/>
              </a:solidFill>
              <a:latin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sz="2800" u="sng" dirty="0">
              <a:solidFill>
                <a:srgbClr val="0000FF"/>
              </a:solidFill>
              <a:latin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sz="2800" u="sng" dirty="0">
              <a:solidFill>
                <a:srgbClr val="0000FF"/>
              </a:solidFill>
              <a:latin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8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5E3C-F248-4F75-B738-56EA9DF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9D95-0DB1-4F6E-8074-81849A00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There are different types of traffic signs like </a:t>
            </a:r>
            <a:r>
              <a:rPr lang="en-US" sz="2000" dirty="0"/>
              <a:t>speed limits, no entry, traffic signals, turn left or right, children crossing, no passing of heavy vehicles, etc.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 </a:t>
            </a:r>
            <a:r>
              <a:rPr lang="en-US" sz="2000" dirty="0"/>
              <a:t>Traffic signs recognition is the process of identifying which class a traffic sign belongs to.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This application can be used in self driving cars also.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 We will build a deep neural network </a:t>
            </a:r>
            <a:r>
              <a:rPr lang="en-US" sz="2000" dirty="0"/>
              <a:t>model that will classify traffic signs present in the image into different categories.</a:t>
            </a: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We will also try to estimate the minimum distance for the vehicle to recognise the sign before performing the respective action.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9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95EE-09D0-466F-BB91-AEB8AA77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F28A-10A0-4D5E-85CC-E8F14C51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200" dirty="0"/>
              <a:t>Contains more than 50,000 images of different traffic signs, classified into 43 different classes</a:t>
            </a:r>
          </a:p>
          <a:p>
            <a:pPr>
              <a:buFont typeface="Wingdings" pitchFamily="2" charset="2"/>
              <a:buChar char="§"/>
            </a:pPr>
            <a:r>
              <a:rPr lang="en-IN" sz="2200" dirty="0"/>
              <a:t>  Dataset contains the following columns :</a:t>
            </a:r>
          </a:p>
          <a:p>
            <a:pPr lvl="1">
              <a:buFont typeface="Wingdings" pitchFamily="2" charset="2"/>
              <a:buChar char="§"/>
            </a:pPr>
            <a:r>
              <a:rPr lang="en-IN" sz="2200" dirty="0"/>
              <a:t>  Path – The path to direct to image.</a:t>
            </a:r>
          </a:p>
          <a:p>
            <a:pPr lvl="1">
              <a:buFont typeface="Wingdings" pitchFamily="2" charset="2"/>
              <a:buChar char="§"/>
            </a:pPr>
            <a:r>
              <a:rPr lang="en-IN" sz="2200" dirty="0"/>
              <a:t>  </a:t>
            </a:r>
            <a:r>
              <a:rPr lang="en-IN" sz="2200" dirty="0" err="1"/>
              <a:t>ClassId</a:t>
            </a:r>
            <a:r>
              <a:rPr lang="en-IN" sz="2200" dirty="0"/>
              <a:t> – Class ID of the image.</a:t>
            </a:r>
          </a:p>
          <a:p>
            <a:pPr lvl="1">
              <a:buFont typeface="Wingdings" pitchFamily="2" charset="2"/>
              <a:buChar char="§"/>
            </a:pPr>
            <a:r>
              <a:rPr lang="en-IN" sz="2200" dirty="0"/>
              <a:t>  </a:t>
            </a:r>
            <a:r>
              <a:rPr lang="en-IN" sz="2200" dirty="0" err="1"/>
              <a:t>ShapeId</a:t>
            </a:r>
            <a:r>
              <a:rPr lang="en-IN" sz="2200" dirty="0"/>
              <a:t> – </a:t>
            </a:r>
            <a:r>
              <a:rPr lang="en-US" sz="2200" dirty="0"/>
              <a:t>Shape of sign (0-red, 1-blue, 2-yellow, 3-white)</a:t>
            </a:r>
          </a:p>
          <a:p>
            <a:pPr lvl="1">
              <a:buFont typeface="Wingdings" pitchFamily="2" charset="2"/>
              <a:buChar char="§"/>
            </a:pPr>
            <a:r>
              <a:rPr lang="en-IN" sz="2200" dirty="0"/>
              <a:t>  </a:t>
            </a:r>
            <a:r>
              <a:rPr lang="en-IN" sz="2200" dirty="0" err="1"/>
              <a:t>ColorId</a:t>
            </a:r>
            <a:r>
              <a:rPr lang="en-IN" sz="2200" dirty="0"/>
              <a:t> – </a:t>
            </a:r>
            <a:r>
              <a:rPr lang="en-IN" sz="2200" dirty="0" err="1"/>
              <a:t>Color</a:t>
            </a:r>
            <a:r>
              <a:rPr lang="en-IN" sz="2200" dirty="0"/>
              <a:t> </a:t>
            </a:r>
            <a:r>
              <a:rPr lang="en-US" sz="2200" dirty="0"/>
              <a:t>of sign (0-triangle, 1-circle, 2-diamond, 3-hexagon, 4-inverse triangle)</a:t>
            </a:r>
          </a:p>
          <a:p>
            <a:pPr lvl="1">
              <a:buFont typeface="Wingdings" pitchFamily="2" charset="2"/>
              <a:buChar char="§"/>
            </a:pPr>
            <a:r>
              <a:rPr lang="en-IN" sz="2200" dirty="0"/>
              <a:t>  </a:t>
            </a:r>
            <a:r>
              <a:rPr lang="en-IN" sz="2200" dirty="0" err="1"/>
              <a:t>SignId</a:t>
            </a:r>
            <a:r>
              <a:rPr lang="en-IN" sz="2200" dirty="0"/>
              <a:t> – </a:t>
            </a:r>
            <a:r>
              <a:rPr lang="en-IN" sz="2200" dirty="0" err="1"/>
              <a:t>SignID</a:t>
            </a:r>
            <a:r>
              <a:rPr lang="en-IN" sz="2200" dirty="0"/>
              <a:t> issued by the Traffic Rule Department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35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5D5-18C0-471E-BF85-0C60A532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1881"/>
            <a:ext cx="9601200" cy="1485900"/>
          </a:xfrm>
        </p:spPr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E8261C-0B51-4F0C-BD0D-D91D6001A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9" y="4264229"/>
            <a:ext cx="2831284" cy="2513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78BDE-9634-4D39-BF01-582B0651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9" y="1310669"/>
            <a:ext cx="2937970" cy="2782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8523F-817A-47BB-B231-636B1D3FD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96566"/>
            <a:ext cx="4538309" cy="27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IN" dirty="0"/>
              <a:t>GRAPHS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963" y="1598613"/>
            <a:ext cx="67722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500"/>
          </a:xfrm>
        </p:spPr>
        <p:txBody>
          <a:bodyPr/>
          <a:lstStyle/>
          <a:p>
            <a:r>
              <a:rPr lang="en-IN" dirty="0"/>
              <a:t>GRAPHS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1589089"/>
            <a:ext cx="5054601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1612900"/>
            <a:ext cx="57785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D451-1D5E-44C4-B7A2-996B7384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F9DA7-7568-45DA-9541-FE2BF4408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65032"/>
              </p:ext>
            </p:extLst>
          </p:nvPr>
        </p:nvGraphicFramePr>
        <p:xfrm>
          <a:off x="1371600" y="2286000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86593678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838582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7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DNN+ </a:t>
                      </a:r>
                      <a:r>
                        <a:rPr lang="en-US" dirty="0" err="1"/>
                        <a:t>GridSearch</a:t>
                      </a:r>
                      <a:r>
                        <a:rPr lang="en-US" dirty="0"/>
                        <a:t>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5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Supper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Modified </a:t>
                      </a:r>
                      <a:r>
                        <a:rPr lang="en-US" dirty="0" err="1"/>
                        <a:t>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94.13%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6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LeNet</a:t>
                      </a:r>
                      <a:r>
                        <a:rPr lang="en-US" dirty="0"/>
                        <a:t> without Dropout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94.91%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 </a:t>
                      </a:r>
                      <a:r>
                        <a:rPr lang="en-US" dirty="0" err="1"/>
                        <a:t>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5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95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61CE-CD40-44AE-908E-6940D5CC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TIME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39541E-6F3C-44D6-841A-0F7DD2053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594037"/>
              </p:ext>
            </p:extLst>
          </p:nvPr>
        </p:nvGraphicFramePr>
        <p:xfrm>
          <a:off x="1493240" y="2948729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785002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13332715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7357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+ Processor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 (seconds)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Time Taken (seconds)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9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ConvNet</a:t>
                      </a:r>
                      <a:r>
                        <a:rPr lang="en-US" dirty="0"/>
                        <a:t> (CPU)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7.24s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ConvNet</a:t>
                      </a:r>
                      <a:r>
                        <a:rPr lang="en-US" dirty="0"/>
                        <a:t> (GPU)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7.01s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3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(CPU)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7.26s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(</a:t>
                      </a:r>
                      <a:r>
                        <a:rPr lang="en-US" dirty="0" err="1"/>
                        <a:t>GPU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7.05s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SVM</a:t>
                      </a:r>
                      <a:r>
                        <a:rPr lang="en-IN" dirty="0"/>
                        <a:t> (CPU)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0.385s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7.255s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SVM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GPU</a:t>
                      </a:r>
                      <a:r>
                        <a:rPr lang="en-I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0.17s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7.04s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18488C-FB7D-4A77-B61B-AD4C07E4BCE5}"/>
              </a:ext>
            </a:extLst>
          </p:cNvPr>
          <p:cNvSpPr txBox="1"/>
          <p:nvPr/>
        </p:nvSpPr>
        <p:spPr>
          <a:xfrm>
            <a:off x="1493240" y="1870745"/>
            <a:ext cx="450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Stopping Time for a vehicle:  </a:t>
            </a:r>
            <a:r>
              <a:rPr lang="en-US" dirty="0"/>
              <a:t>6.87s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85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2C71-309A-43CE-B24A-A332EEF7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RECOGNISING DISTANCE FOR BASIC SIGNS (for ML models)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714F-C721-4680-A68B-CE446996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657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Assuming the average speed of vehicle to be 50km/h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A7015-E34F-497B-98DA-C4BB3EDC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75" y="2431185"/>
            <a:ext cx="4854573" cy="3953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053CE-E538-457D-BF8E-97FCFB1F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69" y="2482831"/>
            <a:ext cx="5166325" cy="38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23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{36420B7F-DEB6-4FDE-B6CA-96008E0F94CA}tf10001105</Template>
  <TotalTime>83</TotalTime>
  <Words>426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Wingdings</vt:lpstr>
      <vt:lpstr>Crop</vt:lpstr>
      <vt:lpstr>Traffic sign recognition</vt:lpstr>
      <vt:lpstr>INTRODUCTION</vt:lpstr>
      <vt:lpstr>DATASET DESCRIPTION</vt:lpstr>
      <vt:lpstr>GRAPHS</vt:lpstr>
      <vt:lpstr>GRAPHS</vt:lpstr>
      <vt:lpstr>GRAPHS</vt:lpstr>
      <vt:lpstr>COMPARISON OF MODELS</vt:lpstr>
      <vt:lpstr>PREDICTION TIME</vt:lpstr>
      <vt:lpstr>RECOGNISING DISTANCE FOR BASIC SIGNS (for ML models)</vt:lpstr>
      <vt:lpstr>PowerPoint Presentation</vt:lpstr>
      <vt:lpstr>RECOGNISING DISTANCE FOR BASIC SIGNS (for ConvNet)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</dc:title>
  <dc:creator>Harini R</dc:creator>
  <cp:lastModifiedBy>Harini R</cp:lastModifiedBy>
  <cp:revision>12</cp:revision>
  <dcterms:created xsi:type="dcterms:W3CDTF">2020-10-25T07:02:51Z</dcterms:created>
  <dcterms:modified xsi:type="dcterms:W3CDTF">2020-10-26T18:34:48Z</dcterms:modified>
</cp:coreProperties>
</file>