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61" r:id="rId12"/>
    <p:sldId id="262" r:id="rId13"/>
    <p:sldId id="263" r:id="rId14"/>
    <p:sldId id="266" r:id="rId15"/>
    <p:sldId id="265" r:id="rId16"/>
    <p:sldId id="267" r:id="rId17"/>
    <p:sldId id="264" r:id="rId18"/>
    <p:sldId id="268" r:id="rId19"/>
    <p:sldId id="259" r:id="rId20"/>
    <p:sldId id="260" r:id="rId21"/>
    <p:sldId id="269" r:id="rId22"/>
    <p:sldId id="270" r:id="rId23"/>
    <p:sldId id="272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6F5B8-D31F-4FA9-8F52-30194E5FAF67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E212D-F794-4A96-B1D1-4C50829AF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30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E212D-F794-4A96-B1D1-4C50829AF0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73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E17C-6223-46C8-BDD1-57A5D9E3ACC8}" type="datetime1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 320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1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CAB6-8CF2-428D-B4E5-F16CE111B6F8}" type="datetime1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 320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5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346B-A626-4B25-9C04-9477F7C5DCBA}" type="datetime1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 320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7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B2E0-8502-4BC6-B342-87989E6F635F}" type="datetime1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 320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1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5F03-99A8-4ECC-BC67-82E6AF8E37AD}" type="datetime1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 320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6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BD8-8AB4-460A-8A49-AD88CA6CC771}" type="datetime1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 320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7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C70C-7740-4E0D-8A28-5DB4C0FACC80}" type="datetime1">
              <a:rPr lang="en-US" smtClean="0"/>
              <a:t>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 320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0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C772-F68B-4E99-A426-7D19958C9176}" type="datetime1">
              <a:rPr lang="en-US" smtClean="0"/>
              <a:t>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 320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5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DB2F-2EB6-49A2-9EB0-9FACC942C03F}" type="datetime1">
              <a:rPr lang="en-US" smtClean="0"/>
              <a:t>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 320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4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C4BD-3C69-4D2B-9E37-ACF2C23E1BA2}" type="datetime1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 320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2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E5DD-97D4-49F8-95C9-CF0C66EE8569}" type="datetime1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 320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D1AAB-0B92-459B-9253-CA143FE6DFAC}" type="datetime1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CST 320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Semantic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C33A-DABC-4EA3-8B2C-0AD8B2176479}" type="datetime1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 320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3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put the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each class that needs to do semantic checking</a:t>
            </a:r>
          </a:p>
          <a:p>
            <a:endParaRPr lang="en-US" dirty="0"/>
          </a:p>
          <a:p>
            <a:r>
              <a:rPr lang="en-US" dirty="0" smtClean="0"/>
              <a:t>All in a separate class via the Visitor pattern</a:t>
            </a:r>
          </a:p>
          <a:p>
            <a:endParaRPr lang="en-US" dirty="0"/>
          </a:p>
          <a:p>
            <a:r>
              <a:rPr lang="en-US" dirty="0" smtClean="0"/>
              <a:t>It is common to use the symbol table for parsing decisions. To do this, need to do some semantic processing while parsing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B2E0-8502-4BC6-B342-87989E6F635F}" type="datetime1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 320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6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Semantic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 of variable: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 vs.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Size of variable: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 vs.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Use of identifier: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/>
              <a:t>, undefined</a:t>
            </a:r>
          </a:p>
          <a:p>
            <a:r>
              <a:rPr lang="en-US" dirty="0" smtClean="0"/>
              <a:t>Function declaration vs. definition: matching signatures</a:t>
            </a:r>
          </a:p>
          <a:p>
            <a:r>
              <a:rPr lang="en-US" dirty="0" smtClean="0"/>
              <a:t>Function call: function declared, correct parameters</a:t>
            </a:r>
          </a:p>
          <a:p>
            <a:r>
              <a:rPr lang="en-US" dirty="0" err="1" smtClean="0"/>
              <a:t>Structs</a:t>
            </a:r>
            <a:r>
              <a:rPr lang="en-US" dirty="0" smtClean="0"/>
              <a:t>: root is </a:t>
            </a:r>
            <a:r>
              <a:rPr lang="en-US" dirty="0" err="1" smtClean="0"/>
              <a:t>struct</a:t>
            </a:r>
            <a:r>
              <a:rPr lang="en-US" dirty="0" smtClean="0"/>
              <a:t>, field is a </a:t>
            </a:r>
            <a:r>
              <a:rPr lang="en-US" dirty="0" smtClean="0"/>
              <a:t>field</a:t>
            </a:r>
          </a:p>
          <a:p>
            <a:r>
              <a:rPr lang="en-US" dirty="0" smtClean="0"/>
              <a:t>Arrays: base is an array, index is an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Types: compatible types for assignments</a:t>
            </a:r>
          </a:p>
          <a:p>
            <a:r>
              <a:rPr lang="en-US" dirty="0" smtClean="0"/>
              <a:t>Types: derived type of expressions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33F7-6C4D-4918-8372-CE500F79E52A}" type="datetime1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 320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9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</a:p>
          <a:p>
            <a:pPr lvl="1"/>
            <a:r>
              <a:rPr lang="en-US" dirty="0" smtClean="0"/>
              <a:t>Compatibility of operation: can’t add functions, can’t call </a:t>
            </a:r>
            <a:r>
              <a:rPr lang="en-US" dirty="0" err="1" smtClean="0"/>
              <a:t>ints</a:t>
            </a:r>
            <a:endParaRPr lang="en-US" dirty="0" smtClean="0"/>
          </a:p>
          <a:p>
            <a:pPr lvl="1"/>
            <a:r>
              <a:rPr lang="en-US" dirty="0" smtClean="0"/>
              <a:t>Instruction to use for operation: </a:t>
            </a:r>
            <a:r>
              <a:rPr lang="en-US" dirty="0" err="1" smtClean="0"/>
              <a:t>int</a:t>
            </a:r>
            <a:r>
              <a:rPr lang="en-US" dirty="0" smtClean="0"/>
              <a:t> vs. float</a:t>
            </a:r>
          </a:p>
          <a:p>
            <a:pPr lvl="1"/>
            <a:r>
              <a:rPr lang="en-US" dirty="0" smtClean="0"/>
              <a:t>Validity of assignments</a:t>
            </a:r>
          </a:p>
          <a:p>
            <a:endParaRPr lang="en-US" dirty="0"/>
          </a:p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Detect certain errors at compile time</a:t>
            </a:r>
          </a:p>
          <a:p>
            <a:pPr lvl="1"/>
            <a:r>
              <a:rPr lang="en-US" dirty="0" smtClean="0"/>
              <a:t>Generate correct code</a:t>
            </a:r>
          </a:p>
          <a:p>
            <a:pPr lvl="1"/>
            <a:r>
              <a:rPr lang="en-US" dirty="0" smtClean="0"/>
              <a:t>Improve expressiveness of the language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EE58-E7F4-4E62-9174-0298443C5478}" type="datetime1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 320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types:</a:t>
            </a:r>
          </a:p>
          <a:p>
            <a:pPr marL="0" indent="0">
              <a:buNone/>
              <a:tabLst>
                <a:tab pos="1828800" algn="l"/>
                <a:tab pos="3200400" algn="l"/>
              </a:tabLst>
            </a:pPr>
            <a:r>
              <a:rPr lang="en-US" dirty="0" smtClean="0"/>
              <a:t>	base	size</a:t>
            </a:r>
          </a:p>
          <a:p>
            <a:pPr marL="457200" lvl="1" indent="0">
              <a:buNone/>
              <a:tabLst>
                <a:tab pos="1828800" algn="l"/>
                <a:tab pos="3200400" algn="l"/>
              </a:tabLst>
            </a:pPr>
            <a:r>
              <a:rPr lang="en-US" dirty="0" smtClean="0"/>
              <a:t>char	</a:t>
            </a:r>
            <a:r>
              <a:rPr lang="en-US" dirty="0" err="1" smtClean="0"/>
              <a:t>int</a:t>
            </a:r>
            <a:r>
              <a:rPr lang="en-US" dirty="0" smtClean="0"/>
              <a:t>	1</a:t>
            </a:r>
          </a:p>
          <a:p>
            <a:pPr marL="457200" lvl="1" indent="0">
              <a:buNone/>
              <a:tabLst>
                <a:tab pos="1828800" algn="l"/>
                <a:tab pos="3200400" algn="l"/>
              </a:tabLst>
            </a:pPr>
            <a:r>
              <a:rPr lang="en-US" dirty="0" err="1" smtClean="0"/>
              <a:t>int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	4</a:t>
            </a:r>
          </a:p>
          <a:p>
            <a:pPr marL="457200" lvl="1" indent="0">
              <a:buNone/>
              <a:tabLst>
                <a:tab pos="1828800" algn="l"/>
                <a:tab pos="3200400" algn="l"/>
              </a:tabLst>
            </a:pPr>
            <a:r>
              <a:rPr lang="en-US" dirty="0" smtClean="0"/>
              <a:t>float	float	8</a:t>
            </a:r>
          </a:p>
          <a:p>
            <a:pPr lvl="1"/>
            <a:endParaRPr lang="en-US" dirty="0"/>
          </a:p>
          <a:p>
            <a:r>
              <a:rPr lang="en-US" dirty="0" smtClean="0"/>
              <a:t>Derived types</a:t>
            </a:r>
          </a:p>
          <a:p>
            <a:pPr lvl="1"/>
            <a:r>
              <a:rPr lang="en-US" dirty="0" err="1" smtClean="0"/>
              <a:t>structs</a:t>
            </a:r>
            <a:endParaRPr lang="en-US" dirty="0" smtClean="0"/>
          </a:p>
          <a:p>
            <a:pPr lvl="1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F485-A7CF-455D-B080-7D27060F1469}" type="datetime1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 320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9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Equivalence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9884"/>
            <a:ext cx="10515600" cy="5029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struct_1;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struct_2;</a:t>
            </a:r>
          </a:p>
          <a:p>
            <a:pPr marL="0" indent="0"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struct_1 x;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struct_2 y;</a:t>
            </a:r>
          </a:p>
          <a:p>
            <a:pPr marL="0" indent="0"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y;  // is this OK?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CDB7-0B4B-4908-9904-9A5EB2AC4604}" type="datetime1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 320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0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Equivalence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name equivalence</a:t>
            </a:r>
            <a:r>
              <a:rPr lang="en-US" dirty="0" smtClean="0"/>
              <a:t>: Types are the same </a:t>
            </a:r>
            <a:r>
              <a:rPr lang="en-US" dirty="0" err="1" smtClean="0"/>
              <a:t>iff</a:t>
            </a:r>
            <a:r>
              <a:rPr lang="en-US" dirty="0" smtClean="0"/>
              <a:t> they have the same </a:t>
            </a:r>
            <a:r>
              <a:rPr lang="en-US" i="1" dirty="0" smtClean="0"/>
              <a:t>name</a:t>
            </a:r>
          </a:p>
          <a:p>
            <a:endParaRPr lang="en-US" dirty="0" smtClean="0"/>
          </a:p>
          <a:p>
            <a:r>
              <a:rPr lang="en-US" b="1" dirty="0" smtClean="0"/>
              <a:t>structural equivalence</a:t>
            </a:r>
            <a:r>
              <a:rPr lang="en-US" dirty="0" smtClean="0"/>
              <a:t>: Types are the same if they have the same structure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B2CE-4E06-4DBF-83AC-F9983E3C80FA}" type="datetime1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 320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7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Infer the type of an expression</a:t>
            </a:r>
          </a:p>
          <a:p>
            <a:r>
              <a:rPr lang="en-US" dirty="0" smtClean="0"/>
              <a:t>Mixed mode operations promote to the larger type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2926-9600-436C-A6BD-398917E2F9C2}" type="datetime1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 320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6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type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x.y.z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is </a:t>
            </a:r>
            <a:r>
              <a:rPr lang="en-US" dirty="0" err="1" smtClean="0"/>
              <a:t>struct</a:t>
            </a:r>
            <a:r>
              <a:rPr lang="en-US" dirty="0" smtClean="0"/>
              <a:t> with field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 is </a:t>
            </a:r>
            <a:r>
              <a:rPr lang="en-US" dirty="0" err="1" smtClean="0"/>
              <a:t>struct</a:t>
            </a:r>
            <a:r>
              <a:rPr lang="en-US" dirty="0" smtClean="0"/>
              <a:t> with field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/>
              <a:t> is base type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type of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'x' + 3 + 3.5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9FB8-9799-4080-B8ED-D3AFAFC211E9}" type="datetime1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 320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6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 classifications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Checked vs. Unchecked</a:t>
            </a:r>
          </a:p>
          <a:p>
            <a:pPr lvl="1"/>
            <a:r>
              <a:rPr lang="en-US" dirty="0" smtClean="0"/>
              <a:t>Strongly typed</a:t>
            </a:r>
          </a:p>
          <a:p>
            <a:pPr lvl="1"/>
            <a:r>
              <a:rPr lang="en-US" dirty="0" smtClean="0"/>
              <a:t>Weakly typed</a:t>
            </a:r>
          </a:p>
          <a:p>
            <a:pPr lvl="1"/>
            <a:r>
              <a:rPr lang="en-US" dirty="0" err="1" smtClean="0"/>
              <a:t>Untyped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 Time vs. Run Time</a:t>
            </a:r>
          </a:p>
          <a:p>
            <a:pPr lvl="1"/>
            <a:r>
              <a:rPr lang="en-US" dirty="0" smtClean="0"/>
              <a:t>Statically typed</a:t>
            </a:r>
          </a:p>
          <a:p>
            <a:pPr lvl="1"/>
            <a:r>
              <a:rPr lang="en-US" dirty="0" smtClean="0"/>
              <a:t>Statically checked</a:t>
            </a:r>
          </a:p>
          <a:p>
            <a:pPr lvl="1"/>
            <a:r>
              <a:rPr lang="en-US" dirty="0" smtClean="0"/>
              <a:t>Dynamically typed</a:t>
            </a:r>
          </a:p>
          <a:p>
            <a:pPr lvl="1"/>
            <a:r>
              <a:rPr lang="en-US" smtClean="0"/>
              <a:t>Dynamically checked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ED67-6E08-4C7A-84CD-369046175D22}" type="datetime1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 320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1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Where/How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</a:t>
            </a:r>
          </a:p>
          <a:p>
            <a:pPr lvl="1"/>
            <a:r>
              <a:rPr lang="en-US" dirty="0" smtClean="0"/>
              <a:t>Performed along with syntactical analysis</a:t>
            </a:r>
          </a:p>
          <a:p>
            <a:pPr lvl="2"/>
            <a:r>
              <a:rPr lang="en-US" dirty="0" smtClean="0"/>
              <a:t>Easy to attach error to location in source code</a:t>
            </a:r>
          </a:p>
          <a:p>
            <a:pPr lvl="2"/>
            <a:r>
              <a:rPr lang="en-US" dirty="0" smtClean="0"/>
              <a:t>Mixes syntax and semantics</a:t>
            </a:r>
          </a:p>
          <a:p>
            <a:pPr lvl="1"/>
            <a:r>
              <a:rPr lang="en-US" dirty="0" smtClean="0"/>
              <a:t>Performed as a separate pass after syntactical analysis</a:t>
            </a:r>
          </a:p>
          <a:p>
            <a:pPr lvl="2"/>
            <a:r>
              <a:rPr lang="en-US" dirty="0" smtClean="0"/>
              <a:t>AST holds all the relevant information</a:t>
            </a:r>
          </a:p>
          <a:p>
            <a:pPr lvl="2"/>
            <a:r>
              <a:rPr lang="en-US" dirty="0" smtClean="0"/>
              <a:t>Harder to attach error to location in source code</a:t>
            </a:r>
          </a:p>
          <a:p>
            <a:r>
              <a:rPr lang="en-US" dirty="0" smtClean="0"/>
              <a:t>How</a:t>
            </a:r>
          </a:p>
          <a:p>
            <a:pPr lvl="1"/>
            <a:r>
              <a:rPr lang="en-US" dirty="0" smtClean="0"/>
              <a:t>Attribute grammar</a:t>
            </a:r>
          </a:p>
          <a:p>
            <a:pPr lvl="1"/>
            <a:r>
              <a:rPr lang="en-US" dirty="0" smtClean="0"/>
              <a:t>Ad hoc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E63E-94C4-4406-982C-C01E36C64470}" type="datetime1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 320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6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Syntax has to do with form</a:t>
            </a:r>
          </a:p>
          <a:p>
            <a:r>
              <a:rPr lang="en-US" dirty="0" smtClean="0"/>
              <a:t>Semantics has to do with meaning</a:t>
            </a:r>
          </a:p>
          <a:p>
            <a:endParaRPr lang="en-US" dirty="0"/>
          </a:p>
          <a:p>
            <a:r>
              <a:rPr lang="en-US" dirty="0" smtClean="0"/>
              <a:t>There are instances where a program meets the form (the CFG) of the language, but where there is a problem with meaning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float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94AC-C7A8-4C44-9621-7F40B9A912D2}" type="datetime1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 320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3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263" y="1371600"/>
            <a:ext cx="10872537" cy="4805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VarDefNode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 id)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globalSymbolTable.LocalLookup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(id))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semantic_error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(“Symbol already defined”);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yyparse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0)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yyastroot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SemanticAnalysis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A6437-2878-4663-8DD6-40DFE61C1771}" type="datetime1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 320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Grammars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19136" y="2261937"/>
            <a:ext cx="7050506" cy="4211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1189" y="3368842"/>
            <a:ext cx="5522495" cy="24183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86989" y="4186989"/>
            <a:ext cx="4343400" cy="1251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92494" y="4668251"/>
            <a:ext cx="1932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Regular Languages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50409" y="3609473"/>
            <a:ext cx="241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Free Languages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26532" y="2630724"/>
            <a:ext cx="283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Sensitive Languages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A1386-B778-4314-8E91-8B8B38A07F8F}" type="datetime1">
              <a:rPr lang="en-US" smtClean="0"/>
              <a:t>2/10/2017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 320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3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Grammars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things work well</a:t>
            </a:r>
          </a:p>
          <a:p>
            <a:pPr lvl="1"/>
            <a:r>
              <a:rPr lang="en-US" dirty="0" smtClean="0"/>
              <a:t>Type of an expression</a:t>
            </a:r>
          </a:p>
          <a:p>
            <a:endParaRPr lang="en-US" dirty="0"/>
          </a:p>
          <a:p>
            <a:r>
              <a:rPr lang="en-US" dirty="0" smtClean="0"/>
              <a:t>Some things are hard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TYPE_ID IDENTIFIER ‘;’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How do you specify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IDENTIFIER.NOT_ALREADY_DEFINED</a:t>
            </a:r>
            <a:r>
              <a:rPr lang="en-US" dirty="0" smtClean="0">
                <a:cs typeface="Courier New" panose="02070309020205020404" pitchFamily="49" charset="0"/>
              </a:rPr>
              <a:t>?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How many copies of this rule do you need?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5D75-93C0-4E0D-BBC4-D381F3743DE7}" type="datetime1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 320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6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Grammars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 Grammar: another language</a:t>
            </a:r>
          </a:p>
          <a:p>
            <a:endParaRPr lang="en-US" dirty="0"/>
          </a:p>
          <a:p>
            <a:r>
              <a:rPr lang="en-US" dirty="0" smtClean="0"/>
              <a:t>Attributed Grammar: CFG with code snippets to define attributes</a:t>
            </a:r>
          </a:p>
          <a:p>
            <a:pPr lvl="1"/>
            <a:r>
              <a:rPr lang="en-US" dirty="0" smtClean="0"/>
              <a:t>This is effectively what we will do</a:t>
            </a:r>
          </a:p>
          <a:p>
            <a:pPr lvl="1"/>
            <a:r>
              <a:rPr lang="en-US" dirty="0" smtClean="0"/>
              <a:t>We won’t be formal about 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2F99-B4D7-4B0D-AA20-9C9658FAC4E2}" type="datetime1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 320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8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Grammars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do ad hoc analysis</a:t>
            </a:r>
          </a:p>
          <a:p>
            <a:endParaRPr lang="en-US" dirty="0" smtClean="0"/>
          </a:p>
          <a:p>
            <a:r>
              <a:rPr lang="en-US" dirty="0" smtClean="0"/>
              <a:t>We will do semantic analysis along with parsing</a:t>
            </a:r>
          </a:p>
          <a:p>
            <a:pPr lvl="1"/>
            <a:r>
              <a:rPr lang="en-US" dirty="0" smtClean="0"/>
              <a:t>not as separate </a:t>
            </a:r>
            <a:r>
              <a:rPr lang="en-US" dirty="0" smtClean="0"/>
              <a:t>pass</a:t>
            </a:r>
          </a:p>
          <a:p>
            <a:pPr lvl="1"/>
            <a:r>
              <a:rPr lang="en-US" smtClean="0"/>
              <a:t>maybe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8A7A-B83F-48AC-B911-A0139A42A9C0}" type="datetime1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 320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8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 Context </a:t>
            </a:r>
            <a:r>
              <a:rPr lang="en-US" b="1" dirty="0" smtClean="0"/>
              <a:t>Free</a:t>
            </a:r>
            <a:r>
              <a:rPr lang="en-US" dirty="0" smtClean="0"/>
              <a:t> Grammar</a:t>
            </a:r>
          </a:p>
          <a:p>
            <a:endParaRPr lang="en-US" dirty="0"/>
          </a:p>
          <a:p>
            <a:r>
              <a:rPr lang="en-US" dirty="0" smtClean="0"/>
              <a:t>Semantic: Context </a:t>
            </a:r>
            <a:r>
              <a:rPr lang="en-US" b="1" dirty="0" smtClean="0"/>
              <a:t>Sensitive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4BEB-5023-462F-9BAF-2E8D25663F56}" type="datetime1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 320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2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Synthesized and Inherited Attributes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601809" y="2104008"/>
            <a:ext cx="390618" cy="390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606030" y="3298054"/>
            <a:ext cx="390618" cy="390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02851" y="4491133"/>
            <a:ext cx="390618" cy="390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96000" y="2633720"/>
            <a:ext cx="390618" cy="390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553611" y="3232471"/>
            <a:ext cx="390618" cy="390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656072" y="3232471"/>
            <a:ext cx="390618" cy="390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656072" y="4040841"/>
            <a:ext cx="390618" cy="390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079995" y="3905739"/>
            <a:ext cx="390618" cy="390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17976" y="2681057"/>
            <a:ext cx="390618" cy="390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4" idx="3"/>
            <a:endCxn id="13" idx="7"/>
          </p:cNvCxnSpPr>
          <p:nvPr/>
        </p:nvCxnSpPr>
        <p:spPr>
          <a:xfrm flipH="1">
            <a:off x="5451389" y="2437421"/>
            <a:ext cx="207625" cy="3008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5" idx="7"/>
          </p:cNvCxnSpPr>
          <p:nvPr/>
        </p:nvCxnSpPr>
        <p:spPr>
          <a:xfrm flipH="1">
            <a:off x="4939443" y="3014470"/>
            <a:ext cx="235738" cy="3407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</p:cNvCxnSpPr>
          <p:nvPr/>
        </p:nvCxnSpPr>
        <p:spPr>
          <a:xfrm flipH="1">
            <a:off x="4460047" y="3631467"/>
            <a:ext cx="203188" cy="330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3" idx="3"/>
            <a:endCxn id="7" idx="7"/>
          </p:cNvCxnSpPr>
          <p:nvPr/>
        </p:nvCxnSpPr>
        <p:spPr>
          <a:xfrm flipH="1">
            <a:off x="3936264" y="4178945"/>
            <a:ext cx="247575" cy="3693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5"/>
            <a:endCxn id="12" idx="1"/>
          </p:cNvCxnSpPr>
          <p:nvPr/>
        </p:nvCxnSpPr>
        <p:spPr>
          <a:xfrm>
            <a:off x="4939443" y="3631467"/>
            <a:ext cx="197757" cy="331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9" idx="7"/>
          </p:cNvCxnSpPr>
          <p:nvPr/>
        </p:nvCxnSpPr>
        <p:spPr>
          <a:xfrm flipH="1">
            <a:off x="5887024" y="2967133"/>
            <a:ext cx="266181" cy="3225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5"/>
            <a:endCxn id="8" idx="1"/>
          </p:cNvCxnSpPr>
          <p:nvPr/>
        </p:nvCxnSpPr>
        <p:spPr>
          <a:xfrm>
            <a:off x="5935222" y="2437421"/>
            <a:ext cx="217983" cy="2535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126634" y="3845532"/>
            <a:ext cx="390618" cy="390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10" idx="4"/>
            <a:endCxn id="11" idx="0"/>
          </p:cNvCxnSpPr>
          <p:nvPr/>
        </p:nvCxnSpPr>
        <p:spPr>
          <a:xfrm>
            <a:off x="6851381" y="3623089"/>
            <a:ext cx="0" cy="417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5"/>
            <a:endCxn id="10" idx="1"/>
          </p:cNvCxnSpPr>
          <p:nvPr/>
        </p:nvCxnSpPr>
        <p:spPr>
          <a:xfrm>
            <a:off x="6429413" y="2967133"/>
            <a:ext cx="283864" cy="3225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540318" y="5122416"/>
            <a:ext cx="2152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Synthesized</a:t>
            </a:r>
            <a:endParaRPr lang="en-US" sz="3200" dirty="0"/>
          </a:p>
        </p:txBody>
      </p:sp>
      <p:sp>
        <p:nvSpPr>
          <p:cNvPr id="52" name="TextBox 51"/>
          <p:cNvSpPr txBox="1"/>
          <p:nvPr/>
        </p:nvSpPr>
        <p:spPr>
          <a:xfrm>
            <a:off x="1137821" y="1909851"/>
            <a:ext cx="1715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Inherited</a:t>
            </a:r>
            <a:endParaRPr lang="en-US" sz="3200" dirty="0"/>
          </a:p>
        </p:txBody>
      </p:sp>
      <p:cxnSp>
        <p:nvCxnSpPr>
          <p:cNvPr id="53" name="Straight Arrow Connector 52"/>
          <p:cNvCxnSpPr>
            <a:stCxn id="52" idx="2"/>
          </p:cNvCxnSpPr>
          <p:nvPr/>
        </p:nvCxnSpPr>
        <p:spPr>
          <a:xfrm flipH="1">
            <a:off x="1995780" y="2494626"/>
            <a:ext cx="1" cy="19965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0"/>
          </p:cNvCxnSpPr>
          <p:nvPr/>
        </p:nvCxnSpPr>
        <p:spPr>
          <a:xfrm flipH="1" flipV="1">
            <a:off x="9616702" y="2428533"/>
            <a:ext cx="1" cy="26938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48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synthesized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601809" y="2104008"/>
            <a:ext cx="390618" cy="390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606030" y="3298054"/>
            <a:ext cx="390618" cy="390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557639" y="2681057"/>
            <a:ext cx="390618" cy="390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079724" y="3214729"/>
            <a:ext cx="390618" cy="390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027233" y="3159950"/>
            <a:ext cx="390618" cy="390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079995" y="3905739"/>
            <a:ext cx="390618" cy="390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117976" y="2681057"/>
            <a:ext cx="390618" cy="390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3"/>
            <a:endCxn id="12" idx="7"/>
          </p:cNvCxnSpPr>
          <p:nvPr/>
        </p:nvCxnSpPr>
        <p:spPr>
          <a:xfrm flipH="1">
            <a:off x="5451389" y="2437421"/>
            <a:ext cx="207625" cy="3008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3"/>
            <a:endCxn id="5" idx="7"/>
          </p:cNvCxnSpPr>
          <p:nvPr/>
        </p:nvCxnSpPr>
        <p:spPr>
          <a:xfrm flipH="1">
            <a:off x="4939443" y="3014470"/>
            <a:ext cx="235738" cy="3407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4460047" y="3631467"/>
            <a:ext cx="203188" cy="330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1"/>
          </p:cNvCxnSpPr>
          <p:nvPr/>
        </p:nvCxnSpPr>
        <p:spPr>
          <a:xfrm>
            <a:off x="4939443" y="3631467"/>
            <a:ext cx="197757" cy="331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8" idx="7"/>
          </p:cNvCxnSpPr>
          <p:nvPr/>
        </p:nvCxnSpPr>
        <p:spPr>
          <a:xfrm flipH="1">
            <a:off x="6413137" y="3014470"/>
            <a:ext cx="201707" cy="2574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7" idx="1"/>
          </p:cNvCxnSpPr>
          <p:nvPr/>
        </p:nvCxnSpPr>
        <p:spPr>
          <a:xfrm>
            <a:off x="5935222" y="2437421"/>
            <a:ext cx="679622" cy="3008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126634" y="3845532"/>
            <a:ext cx="390618" cy="390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7" idx="5"/>
            <a:endCxn id="9" idx="1"/>
          </p:cNvCxnSpPr>
          <p:nvPr/>
        </p:nvCxnSpPr>
        <p:spPr>
          <a:xfrm>
            <a:off x="6891052" y="3014470"/>
            <a:ext cx="193386" cy="2026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597371" y="3116825"/>
            <a:ext cx="390618" cy="390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12" idx="5"/>
            <a:endCxn id="29" idx="1"/>
          </p:cNvCxnSpPr>
          <p:nvPr/>
        </p:nvCxnSpPr>
        <p:spPr>
          <a:xfrm>
            <a:off x="5451389" y="3014470"/>
            <a:ext cx="203187" cy="159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02323" y="5655590"/>
            <a:ext cx="245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See calc1 example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869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Inherited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(b)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c;   // what’s the address of c?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17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attributes</a:t>
            </a:r>
          </a:p>
          <a:p>
            <a:r>
              <a:rPr lang="en-US" dirty="0" smtClean="0"/>
              <a:t>Detect errors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B2E0-8502-4BC6-B342-87989E6F635F}" type="datetime1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 320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3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put the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each class that needs to do semantic checking</a:t>
            </a:r>
          </a:p>
          <a:p>
            <a:endParaRPr lang="en-US" dirty="0"/>
          </a:p>
          <a:p>
            <a:r>
              <a:rPr lang="en-US" dirty="0" smtClean="0"/>
              <a:t>All in a separate class via the Visitor pattern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B2E0-8502-4BC6-B342-87989E6F635F}" type="datetime1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 320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</a:t>
            </a:r>
            <a:r>
              <a:rPr lang="en-US" smtClean="0"/>
              <a:t>the following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057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mytype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mytype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857043" cy="305709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vardecl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TYPE_ID IDENTIFIER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B2E0-8502-4BC6-B342-87989E6F635F}" type="datetime1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 320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23278" y="5459767"/>
            <a:ext cx="6760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can the scanner return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TYPE_ID</a:t>
            </a:r>
            <a:r>
              <a:rPr lang="en-US" sz="2400" dirty="0" smtClean="0"/>
              <a:t>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mytype</a:t>
            </a:r>
            <a:r>
              <a:rPr lang="en-US" sz="2400" dirty="0" smtClean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329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D41D3FD2-AB68-4174-8F1B-E3F8F1D5E1CB}" vid="{E5752DF5-3232-4BAB-92C5-1AB8DEA17A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Centered Titles</Template>
  <TotalTime>288</TotalTime>
  <Words>767</Words>
  <Application>Microsoft Office PowerPoint</Application>
  <PresentationFormat>Widescreen</PresentationFormat>
  <Paragraphs>244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 Theme</vt:lpstr>
      <vt:lpstr>Semantic Processing</vt:lpstr>
      <vt:lpstr>Definition</vt:lpstr>
      <vt:lpstr>Definition</vt:lpstr>
      <vt:lpstr>Synthesized and Inherited Attributes</vt:lpstr>
      <vt:lpstr>Example of synthesized</vt:lpstr>
      <vt:lpstr>Example of Inherited</vt:lpstr>
      <vt:lpstr>Semantic Processing</vt:lpstr>
      <vt:lpstr>Where to put the code?</vt:lpstr>
      <vt:lpstr>Consider the following</vt:lpstr>
      <vt:lpstr>Where to put the code?</vt:lpstr>
      <vt:lpstr>Examples of Semantic Processing</vt:lpstr>
      <vt:lpstr>Type systems</vt:lpstr>
      <vt:lpstr>Types</vt:lpstr>
      <vt:lpstr>Type Equivalence</vt:lpstr>
      <vt:lpstr>Type Equivalence</vt:lpstr>
      <vt:lpstr>Inference Rules</vt:lpstr>
      <vt:lpstr>Determining Type</vt:lpstr>
      <vt:lpstr>Type system classifications</vt:lpstr>
      <vt:lpstr>Where/How</vt:lpstr>
      <vt:lpstr>Where</vt:lpstr>
      <vt:lpstr>Attribute Grammars</vt:lpstr>
      <vt:lpstr>Attribute Grammars</vt:lpstr>
      <vt:lpstr>Attribute Grammars</vt:lpstr>
      <vt:lpstr>Attribute Grammars</vt:lpstr>
    </vt:vector>
  </TitlesOfParts>
  <Company>Oregon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Errors</dc:title>
  <dc:creator>Philip Howard</dc:creator>
  <cp:lastModifiedBy>Philip Howard</cp:lastModifiedBy>
  <cp:revision>16</cp:revision>
  <dcterms:created xsi:type="dcterms:W3CDTF">2015-02-03T18:11:16Z</dcterms:created>
  <dcterms:modified xsi:type="dcterms:W3CDTF">2017-02-10T18:44:56Z</dcterms:modified>
</cp:coreProperties>
</file>