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8" r:id="rId5"/>
    <p:sldId id="279" r:id="rId6"/>
    <p:sldId id="275" r:id="rId7"/>
    <p:sldId id="277" r:id="rId8"/>
    <p:sldId id="285" r:id="rId9"/>
    <p:sldId id="286" r:id="rId10"/>
    <p:sldId id="287" r:id="rId11"/>
    <p:sldId id="280" r:id="rId12"/>
    <p:sldId id="281" r:id="rId13"/>
    <p:sldId id="282" r:id="rId14"/>
    <p:sldId id="283" r:id="rId15"/>
    <p:sldId id="257" r:id="rId16"/>
    <p:sldId id="258" r:id="rId17"/>
    <p:sldId id="259" r:id="rId18"/>
    <p:sldId id="261" r:id="rId19"/>
    <p:sldId id="260" r:id="rId20"/>
    <p:sldId id="262" r:id="rId21"/>
    <p:sldId id="276" r:id="rId22"/>
    <p:sldId id="263" r:id="rId23"/>
    <p:sldId id="264" r:id="rId24"/>
    <p:sldId id="284" r:id="rId25"/>
    <p:sldId id="265" r:id="rId26"/>
    <p:sldId id="266" r:id="rId27"/>
    <p:sldId id="267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CC6-C8DB-40D1-BE19-871B60A72D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foo(5);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smtClean="0"/>
              <a:t> gets called?</a:t>
            </a:r>
          </a:p>
          <a:p>
            <a:endParaRPr lang="en-US" dirty="0"/>
          </a:p>
          <a:p>
            <a:pPr lvl="1"/>
            <a:r>
              <a:rPr lang="en-US" dirty="0" smtClean="0"/>
              <a:t>Doesn’t actually matter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Only one of them generates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335"/>
            <a:ext cx="71513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float 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a*b;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foo(1, 2.3);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1020" y="3989070"/>
            <a:ext cx="3377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many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cFuncDeclNodes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50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cFuncDeclNodes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101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TYPE_ID IDENTIFIER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'('                              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$$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cFuncDeclNode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($1, $2);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g_SymbolTable.IncreaseScope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437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TYPE_ID IDENTIFIER '('                              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$$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cFuncDeclNode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::Make($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$2);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g_SymbolTable.IncreaseScope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68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Factory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cFuncDeclNode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cFuncDeclNode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cSymbol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type,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cSymbol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id)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old = Find(id);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old.IsFunc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old.GetType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type.GetDecl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old;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cFuncDeclNode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(type, id);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2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Factory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Return a previous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cFuncDeclNode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Create a new one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Create an "error" one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Correct Response to each?</a:t>
            </a:r>
          </a:p>
          <a:p>
            <a:endParaRPr lang="en-US" dirty="0"/>
          </a:p>
          <a:p>
            <a:r>
              <a:rPr lang="en-US" dirty="0" smtClean="0"/>
              <a:t>How to tell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3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cVarDeclNode</a:t>
            </a:r>
            <a:r>
              <a:rPr lang="en-US" dirty="0"/>
              <a:t>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Show example</a:t>
            </a:r>
          </a:p>
          <a:p>
            <a:endParaRPr lang="en-US" dirty="0"/>
          </a:p>
          <a:p>
            <a:r>
              <a:rPr lang="en-US" dirty="0" smtClean="0"/>
              <a:t>Why can’t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yylval</a:t>
            </a:r>
            <a:r>
              <a:rPr lang="en-US" dirty="0" smtClean="0"/>
              <a:t> contain a string?</a:t>
            </a:r>
          </a:p>
          <a:p>
            <a:pPr lvl="1"/>
            <a:r>
              <a:rPr lang="en-US" dirty="0" smtClean="0"/>
              <a:t>C++ string?</a:t>
            </a:r>
          </a:p>
          <a:p>
            <a:pPr lvl="1"/>
            <a:r>
              <a:rPr lang="en-US" dirty="0" smtClean="0"/>
              <a:t>C string?</a:t>
            </a:r>
          </a:p>
          <a:p>
            <a:pPr lvl="1"/>
            <a:endParaRPr lang="en-US" dirty="0"/>
          </a:p>
          <a:p>
            <a:r>
              <a:rPr lang="en-US" dirty="0" smtClean="0"/>
              <a:t>Do we require a symbol table lookup?</a:t>
            </a:r>
          </a:p>
          <a:p>
            <a:pPr lvl="1"/>
            <a:r>
              <a:rPr lang="en-US" dirty="0" smtClean="0"/>
              <a:t>See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to tell the difference?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Not in symbol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local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global, not local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Correct Response to each?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Insert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then insert symbol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print(bb);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Where is error caught?</a:t>
            </a:r>
          </a:p>
          <a:p>
            <a:r>
              <a:rPr lang="en-US" dirty="0" smtClean="0"/>
              <a:t>What options do we have?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951611"/>
          </a:xfrm>
        </p:spPr>
        <p:txBody>
          <a:bodyPr/>
          <a:lstStyle/>
          <a:p>
            <a:r>
              <a:rPr lang="en-US" dirty="0" smtClean="0"/>
              <a:t>Variable 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38656"/>
            <a:ext cx="5181600" cy="47383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var.a.b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38656"/>
            <a:ext cx="5181600" cy="47383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Where is error caught?</a:t>
            </a:r>
          </a:p>
          <a:p>
            <a:endParaRPr lang="en-US" dirty="0"/>
          </a:p>
          <a:p>
            <a:r>
              <a:rPr lang="en-US" dirty="0" smtClean="0"/>
              <a:t>What order does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var.a.b</a:t>
            </a:r>
            <a:r>
              <a:rPr lang="en-US" dirty="0" smtClean="0"/>
              <a:t> reduce?</a:t>
            </a:r>
          </a:p>
          <a:p>
            <a:endParaRPr lang="en-US" sz="3300" dirty="0"/>
          </a:p>
          <a:p>
            <a:pPr lvl="1"/>
            <a:r>
              <a:rPr lang="en-US" sz="2800" dirty="0" smtClean="0"/>
              <a:t>Any point in checking “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r>
              <a:rPr lang="en-US" sz="2800" dirty="0" smtClean="0"/>
              <a:t>”?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How to prevent cascading errors</a:t>
            </a:r>
          </a:p>
          <a:p>
            <a:pPr lvl="1"/>
            <a:endParaRPr lang="en-US" sz="2800" dirty="0" smtClean="0"/>
          </a:p>
          <a:p>
            <a:pPr lvl="2"/>
            <a:r>
              <a:rPr lang="en-US" sz="2800" dirty="0" smtClean="0"/>
              <a:t>See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id</a:t>
            </a:r>
          </a:p>
          <a:p>
            <a:endParaRPr lang="en-US" dirty="0"/>
          </a:p>
          <a:p>
            <a:r>
              <a:rPr lang="en-US" dirty="0" err="1" smtClean="0"/>
              <a:t>cDeclNode</a:t>
            </a: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951611"/>
          </a:xfrm>
        </p:spPr>
        <p:txBody>
          <a:bodyPr/>
          <a:lstStyle/>
          <a:p>
            <a:r>
              <a:rPr lang="en-US" dirty="0" smtClean="0"/>
              <a:t>Variable 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38656"/>
            <a:ext cx="5181600" cy="4738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38656"/>
            <a:ext cx="5181600" cy="47383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correct symbol for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dirty="0" smtClean="0"/>
              <a:t>?</a:t>
            </a:r>
          </a:p>
          <a:p>
            <a:endParaRPr lang="en-US" sz="2800" dirty="0"/>
          </a:p>
          <a:p>
            <a:r>
              <a:rPr lang="en-US" dirty="0" smtClean="0"/>
              <a:t>How to find it?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Where do we go looking?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0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 type1;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array type1[5] type2;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type1 var1;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type2 var2;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var0 = var1[1];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var0 = var1;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var2[1] = var1;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var2[1][2] = var0;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var2[1][2] = var1[1];</a:t>
            </a:r>
          </a:p>
        </p:txBody>
      </p:sp>
    </p:spTree>
    <p:extLst>
      <p:ext uri="{BB962C8B-B14F-4D97-AF65-F5344CB8AC3E}">
        <p14:creationId xmlns:p14="http://schemas.microsoft.com/office/powerpoint/2010/main" val="7125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951611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50848"/>
            <a:ext cx="5181600" cy="4738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1.2;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38656"/>
            <a:ext cx="5181600" cy="4738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determine the type of something?</a:t>
            </a:r>
          </a:p>
          <a:p>
            <a:pPr lvl="1"/>
            <a:endParaRPr lang="en-US" sz="2400" dirty="0"/>
          </a:p>
          <a:p>
            <a:pPr lvl="1"/>
            <a:r>
              <a:rPr lang="en-US" dirty="0" smtClean="0"/>
              <a:t>From its symbol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951611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50848"/>
            <a:ext cx="5181600" cy="47383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38656"/>
            <a:ext cx="5181600" cy="47383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determine the type of something?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From its symbol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things have types?</a:t>
            </a:r>
          </a:p>
          <a:p>
            <a:pPr lvl="1"/>
            <a:endParaRPr lang="en-US" sz="2400" dirty="0"/>
          </a:p>
          <a:p>
            <a:pPr lvl="1"/>
            <a:r>
              <a:rPr lang="en-US" dirty="0" err="1" smtClean="0"/>
              <a:t>VarDecls</a:t>
            </a:r>
            <a:endParaRPr lang="en-US" dirty="0" smtClean="0"/>
          </a:p>
          <a:p>
            <a:pPr lvl="1"/>
            <a:r>
              <a:rPr lang="en-US" sz="2400" dirty="0" err="1" smtClean="0"/>
              <a:t>Structs</a:t>
            </a:r>
            <a:endParaRPr lang="en-US" sz="2400" dirty="0" smtClean="0"/>
          </a:p>
          <a:p>
            <a:pPr lvl="1"/>
            <a:r>
              <a:rPr lang="en-US" dirty="0" smtClean="0"/>
              <a:t>Arrays</a:t>
            </a:r>
            <a:endParaRPr lang="en-US" sz="2400" dirty="0" smtClean="0"/>
          </a:p>
          <a:p>
            <a:pPr lvl="1"/>
            <a:r>
              <a:rPr lang="en-US" dirty="0" smtClean="0"/>
              <a:t>Expressions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</a:t>
            </a:r>
            <a:r>
              <a:rPr lang="en-US" dirty="0" err="1" smtClean="0"/>
              <a:t>cFloatExprNode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825625"/>
            <a:ext cx="56540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Find("float").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GetDecl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cBaseNodeType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"float",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things have types?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617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|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array_decl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';'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func_decl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term '*'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term '/'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term '%'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fact:       '(' expr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FLOAT_VAL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varref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75175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err="1" smtClean="0"/>
              <a:t>Decls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Expr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37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 do we need about a type?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IsVar</a:t>
            </a:r>
            <a:endParaRPr lang="en-US" dirty="0" smtClean="0"/>
          </a:p>
          <a:p>
            <a:r>
              <a:rPr lang="en-US" dirty="0" err="1" smtClean="0"/>
              <a:t>IsFloat</a:t>
            </a:r>
            <a:endParaRPr lang="en-US" dirty="0" smtClean="0"/>
          </a:p>
          <a:p>
            <a:r>
              <a:rPr lang="en-US" dirty="0" smtClean="0"/>
              <a:t>Size</a:t>
            </a:r>
          </a:p>
          <a:p>
            <a:r>
              <a:rPr lang="en-US" dirty="0" err="1" smtClean="0"/>
              <a:t>IsFunc</a:t>
            </a:r>
            <a:endParaRPr lang="en-US" dirty="0" smtClean="0"/>
          </a:p>
          <a:p>
            <a:r>
              <a:rPr lang="en-US" dirty="0" err="1" smtClean="0"/>
              <a:t>IsStruct</a:t>
            </a:r>
            <a:endParaRPr lang="en-US" dirty="0" smtClean="0"/>
          </a:p>
          <a:p>
            <a:r>
              <a:rPr lang="en-US" dirty="0" err="1" smtClean="0"/>
              <a:t>IsType</a:t>
            </a:r>
            <a:r>
              <a:rPr lang="en-US" dirty="0" smtClean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Pure virtual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cDeclNode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Add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VarDecls</a:t>
            </a:r>
            <a:r>
              <a:rPr lang="en-US" dirty="0" smtClean="0">
                <a:cs typeface="Courier New" panose="02070309020205020404" pitchFamily="49" charset="0"/>
              </a:rPr>
              <a:t>, return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GetDecl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of type symbol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other </a:t>
            </a:r>
            <a:r>
              <a:rPr lang="en-US" dirty="0" err="1" smtClean="0">
                <a:cs typeface="Courier New" panose="02070309020205020404" pitchFamily="49" charset="0"/>
              </a:rPr>
              <a:t>decls</a:t>
            </a:r>
            <a:r>
              <a:rPr lang="en-US" dirty="0" smtClean="0">
                <a:cs typeface="Courier New" panose="02070309020205020404" pitchFamily="49" charset="0"/>
              </a:rPr>
              <a:t>, return self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May also want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we need about Expressions?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pPr lvl="1"/>
            <a:r>
              <a:rPr lang="en-US" dirty="0" smtClean="0"/>
              <a:t>Should return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Everything else can be determined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a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1000;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1.2;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on symbol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on symbol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</a:t>
            </a:r>
            <a:r>
              <a:rPr lang="en-US" dirty="0" err="1" smtClean="0"/>
              <a:t>decl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aa; } type1;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array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type2;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type1 cc;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6760" y="1977390"/>
            <a:ext cx="117729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66760" y="2690336"/>
            <a:ext cx="117729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6760" y="3418840"/>
            <a:ext cx="117729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66760" y="4141947"/>
            <a:ext cx="117729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66760" y="4861878"/>
            <a:ext cx="117729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66760" y="5581809"/>
            <a:ext cx="117729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4880610" y="2200275"/>
            <a:ext cx="3486150" cy="2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 flipV="1">
            <a:off x="6623685" y="2756853"/>
            <a:ext cx="1743075" cy="156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5154930" y="3227548"/>
            <a:ext cx="3211830" cy="414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 flipV="1">
            <a:off x="3074670" y="4112420"/>
            <a:ext cx="5292090" cy="252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 flipV="1">
            <a:off x="3429000" y="4617244"/>
            <a:ext cx="4937760" cy="467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 flipV="1">
            <a:off x="3429000" y="5177790"/>
            <a:ext cx="4937760" cy="626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80610" y="5993925"/>
            <a:ext cx="117729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1"/>
            <a:endCxn id="31" idx="3"/>
          </p:cNvCxnSpPr>
          <p:nvPr/>
        </p:nvCxnSpPr>
        <p:spPr>
          <a:xfrm flipH="1" flipV="1">
            <a:off x="2651760" y="6097082"/>
            <a:ext cx="2228850" cy="119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40280" y="5804694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02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</a:t>
            </a:r>
            <a:r>
              <a:rPr lang="en-US" dirty="0" err="1" smtClean="0"/>
              <a:t>decl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aa; } type1;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array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type2;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type1 cc;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6760" y="4861878"/>
            <a:ext cx="22288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cc.GetDecl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 flipV="1">
            <a:off x="3429000" y="4617244"/>
            <a:ext cx="4937760" cy="467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553450" y="3302159"/>
            <a:ext cx="271653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cc.GetDecl</a:t>
            </a:r>
            <a:r>
              <a:rPr lang="en-US" dirty="0" smtClean="0"/>
              <a:t>().</a:t>
            </a:r>
            <a:r>
              <a:rPr lang="en-US" dirty="0" err="1" smtClean="0"/>
              <a:t>GetType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6423660" y="2753916"/>
            <a:ext cx="2129790" cy="771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Follow the Arrows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4876800" cy="5022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array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type1;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type1 var1;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var1[1] = 5;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var1[1]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5280" y="1268730"/>
            <a:ext cx="13030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53600" y="2175510"/>
            <a:ext cx="13030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stmts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22770" y="2175510"/>
            <a:ext cx="13030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5505" y="2956560"/>
            <a:ext cx="130302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ArrayDecl</a:t>
            </a:r>
            <a:endParaRPr lang="en-US" dirty="0" smtClean="0"/>
          </a:p>
          <a:p>
            <a:pPr algn="ctr"/>
            <a:r>
              <a:rPr lang="en-US" dirty="0" smtClean="0"/>
              <a:t>type1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74280" y="2929890"/>
            <a:ext cx="130302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VarDecl</a:t>
            </a:r>
            <a:endParaRPr lang="en-US" dirty="0" smtClean="0"/>
          </a:p>
          <a:p>
            <a:pPr algn="ctr"/>
            <a:r>
              <a:rPr lang="en-US" dirty="0" smtClean="0"/>
              <a:t>var1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5577840"/>
            <a:ext cx="603885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94208" y="5577840"/>
            <a:ext cx="8420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67688" y="5577840"/>
            <a:ext cx="8420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53600" y="2956560"/>
            <a:ext cx="13030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69730" y="4168140"/>
            <a:ext cx="9944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arExpr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56595" y="4168140"/>
            <a:ext cx="99441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IntExpr</a:t>
            </a:r>
            <a:endParaRPr lang="en-US" dirty="0" smtClean="0"/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46444" y="5497830"/>
            <a:ext cx="99441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IntExpr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 flipH="1">
            <a:off x="7574280" y="1737360"/>
            <a:ext cx="1032510" cy="438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6597016" y="3665696"/>
            <a:ext cx="818197" cy="191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6016943" y="3646170"/>
            <a:ext cx="580072" cy="1931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>
            <a:off x="7574280" y="2644140"/>
            <a:ext cx="651510" cy="285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 flipH="1">
            <a:off x="6597015" y="2644140"/>
            <a:ext cx="977265" cy="312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5" idx="0"/>
          </p:cNvCxnSpPr>
          <p:nvPr/>
        </p:nvCxnSpPr>
        <p:spPr>
          <a:xfrm>
            <a:off x="8606790" y="1737360"/>
            <a:ext cx="1798320" cy="438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4" idx="0"/>
          </p:cNvCxnSpPr>
          <p:nvPr/>
        </p:nvCxnSpPr>
        <p:spPr>
          <a:xfrm flipH="1">
            <a:off x="9766935" y="3425190"/>
            <a:ext cx="638175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13" idx="0"/>
          </p:cNvCxnSpPr>
          <p:nvPr/>
        </p:nvCxnSpPr>
        <p:spPr>
          <a:xfrm>
            <a:off x="10405110" y="2644140"/>
            <a:ext cx="0" cy="312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2" idx="0"/>
          </p:cNvCxnSpPr>
          <p:nvPr/>
        </p:nvCxnSpPr>
        <p:spPr>
          <a:xfrm>
            <a:off x="8225790" y="3619500"/>
            <a:ext cx="362903" cy="1958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0" idx="0"/>
          </p:cNvCxnSpPr>
          <p:nvPr/>
        </p:nvCxnSpPr>
        <p:spPr>
          <a:xfrm flipH="1">
            <a:off x="7415213" y="3619500"/>
            <a:ext cx="810577" cy="1958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16" idx="0"/>
          </p:cNvCxnSpPr>
          <p:nvPr/>
        </p:nvCxnSpPr>
        <p:spPr>
          <a:xfrm>
            <a:off x="9766935" y="4636770"/>
            <a:ext cx="376714" cy="861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2" idx="0"/>
          </p:cNvCxnSpPr>
          <p:nvPr/>
        </p:nvCxnSpPr>
        <p:spPr>
          <a:xfrm flipH="1">
            <a:off x="8588693" y="4636770"/>
            <a:ext cx="1178242" cy="941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2"/>
            <a:endCxn id="15" idx="0"/>
          </p:cNvCxnSpPr>
          <p:nvPr/>
        </p:nvCxnSpPr>
        <p:spPr>
          <a:xfrm>
            <a:off x="10405110" y="3425190"/>
            <a:ext cx="94869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0" idx="2"/>
            <a:endCxn id="7" idx="1"/>
          </p:cNvCxnSpPr>
          <p:nvPr/>
        </p:nvCxnSpPr>
        <p:spPr>
          <a:xfrm rot="5400000" flipH="1">
            <a:off x="5307806" y="3939064"/>
            <a:ext cx="2745105" cy="1469708"/>
          </a:xfrm>
          <a:prstGeom prst="curvedConnector4">
            <a:avLst>
              <a:gd name="adj1" fmla="val -14157"/>
              <a:gd name="adj2" fmla="val 158328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2" idx="2"/>
            <a:endCxn id="8" idx="3"/>
          </p:cNvCxnSpPr>
          <p:nvPr/>
        </p:nvCxnSpPr>
        <p:spPr>
          <a:xfrm rot="5400000" flipH="1" flipV="1">
            <a:off x="7347108" y="4516279"/>
            <a:ext cx="2771775" cy="288607"/>
          </a:xfrm>
          <a:prstGeom prst="curvedConnector4">
            <a:avLst>
              <a:gd name="adj1" fmla="val -7835"/>
              <a:gd name="adj2" fmla="val 22508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cBaseNodeType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7580" cy="4351338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err="1" smtClean="0"/>
              <a:t>isFloat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cSymbol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("char");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cBaseTypeNode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("char", 1, false));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Insert(type);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18392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cDeclNode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{ return false; }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false; }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{ return false; }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{ return false; }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{ return false; }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{ return false; }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{ return false; }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{ return false;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cSymbol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cDeclNode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foo();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bar(float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c;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41D3FD2-AB68-4174-8F1B-E3F8F1D5E1CB}" vid="{E5752DF5-3232-4BAB-92C5-1AB8DEA17A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Centered Titles</Template>
  <TotalTime>250</TotalTime>
  <Words>1084</Words>
  <Application>Microsoft Office PowerPoint</Application>
  <PresentationFormat>Widescreen</PresentationFormat>
  <Paragraphs>346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Semantic Processing</vt:lpstr>
      <vt:lpstr>cSymbol</vt:lpstr>
      <vt:lpstr>What's a decl?</vt:lpstr>
      <vt:lpstr>What's a decl?</vt:lpstr>
      <vt:lpstr>Follow the Arrows</vt:lpstr>
      <vt:lpstr>cBaseNodeType</vt:lpstr>
      <vt:lpstr>Other Useful Functions</vt:lpstr>
      <vt:lpstr>Functions</vt:lpstr>
      <vt:lpstr>Functions</vt:lpstr>
      <vt:lpstr>Functions</vt:lpstr>
      <vt:lpstr>Functions</vt:lpstr>
      <vt:lpstr>Creating cFuncDeclNodes</vt:lpstr>
      <vt:lpstr>Function Factory</vt:lpstr>
      <vt:lpstr>Function Factory</vt:lpstr>
      <vt:lpstr>Variable Declarations</vt:lpstr>
      <vt:lpstr>A bit of background</vt:lpstr>
      <vt:lpstr>Variable Declarations</vt:lpstr>
      <vt:lpstr>Variable Declarations</vt:lpstr>
      <vt:lpstr>Variable References</vt:lpstr>
      <vt:lpstr>Variable References</vt:lpstr>
      <vt:lpstr>Array References</vt:lpstr>
      <vt:lpstr>Types</vt:lpstr>
      <vt:lpstr>Types</vt:lpstr>
      <vt:lpstr>Type of cFloatExprNode</vt:lpstr>
      <vt:lpstr>What things have types?</vt:lpstr>
      <vt:lpstr>What info do we need about a type?</vt:lpstr>
      <vt:lpstr>What information do we need about Expressions?</vt:lpstr>
      <vt:lpstr>How to find a type</vt:lpstr>
    </vt:vector>
  </TitlesOfParts>
  <Company>Oregon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Processing</dc:title>
  <dc:creator>Philip Howard</dc:creator>
  <cp:lastModifiedBy>Philip Howard</cp:lastModifiedBy>
  <cp:revision>25</cp:revision>
  <dcterms:created xsi:type="dcterms:W3CDTF">2016-02-08T18:15:03Z</dcterms:created>
  <dcterms:modified xsi:type="dcterms:W3CDTF">2017-02-17T21:24:56Z</dcterms:modified>
</cp:coreProperties>
</file>