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73" r:id="rId17"/>
    <p:sldId id="274" r:id="rId18"/>
    <p:sldId id="275" r:id="rId19"/>
    <p:sldId id="276" r:id="rId20"/>
    <p:sldId id="269" r:id="rId21"/>
    <p:sldId id="278" r:id="rId22"/>
    <p:sldId id="270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F619A-2261-480A-BD4B-81961470BDD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F60D3-1ACA-4652-808D-E2C815CD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5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F60D3-1ACA-4652-808D-E2C815CD9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1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F94B-FD09-410C-B1DE-2AD15AA671EE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5BB3-11D5-4AE1-9C26-660AD9D872E4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E55F-7A10-4F79-9498-0B8D588C6296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1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4B3E-F53D-4C30-8B99-5DB8C5F6C8B5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0C16-7C01-41FF-872D-99F62D9A9D69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7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73E0-4830-4B9E-ADEE-0D109190A098}" type="datetime1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0B21-53B3-422D-9B05-4B3B34A0999C}" type="datetime1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F16B-DEAB-4D55-93F9-E52784FDEB58}" type="datetime1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4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4E5F-E9DA-4EB3-96F4-2174FCB1F0EF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6E6C-154F-4953-BE19-BBB1A4B859A1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B30C-0A13-4C1E-BEB3-EEA2823719C9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D556-F0A3-4C58-B42B-017DD21CA70A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and Offset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var_decl</a:t>
            </a:r>
            <a:endParaRPr lang="en-US" dirty="0" smtClean="0"/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strike="sngStrike" dirty="0" err="1" smtClean="0"/>
              <a:t>struct</a:t>
            </a:r>
            <a:r>
              <a:rPr lang="en-US" strike="sngStrike" dirty="0" smtClean="0"/>
              <a:t> fields</a:t>
            </a:r>
          </a:p>
          <a:p>
            <a:r>
              <a:rPr lang="en-US" dirty="0" err="1" smtClean="0"/>
              <a:t>var_ref</a:t>
            </a:r>
            <a:endParaRPr lang="en-US" dirty="0" smtClean="0"/>
          </a:p>
          <a:p>
            <a:pPr lvl="1"/>
            <a:r>
              <a:rPr lang="en-US" dirty="0" smtClean="0"/>
              <a:t>simple variables</a:t>
            </a:r>
          </a:p>
          <a:p>
            <a:pPr lvl="1"/>
            <a:r>
              <a:rPr lang="en-US" strike="sngStrike" dirty="0" err="1" smtClean="0"/>
              <a:t>struct</a:t>
            </a:r>
            <a:r>
              <a:rPr lang="en-US" strike="sngStrike" dirty="0" smtClean="0"/>
              <a:t> references</a:t>
            </a:r>
          </a:p>
          <a:p>
            <a:pPr lvl="1"/>
            <a:r>
              <a:rPr lang="en-US" dirty="0" smtClean="0"/>
              <a:t>array references?</a:t>
            </a:r>
          </a:p>
          <a:p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sum of </a:t>
            </a:r>
            <a:r>
              <a:rPr lang="en-US" dirty="0" err="1" smtClean="0"/>
              <a:t>var_decl’s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0C16-7C01-41FF-872D-99F62D9A9D69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x.y.z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4114800" algn="l"/>
              </a:tabLst>
            </a:pPr>
            <a:r>
              <a:rPr lang="en-US" dirty="0" smtClean="0"/>
              <a:t>offset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</a:t>
            </a:r>
            <a:r>
              <a:rPr lang="en-US" dirty="0" smtClean="0"/>
              <a:t>	// comes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114800" algn="l"/>
              </a:tabLst>
            </a:pPr>
            <a:r>
              <a:rPr lang="en-US" dirty="0" smtClean="0"/>
              <a:t>offset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dirty="0" smtClean="0"/>
              <a:t>relative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</a:t>
            </a:r>
            <a:r>
              <a:rPr lang="en-US" dirty="0" smtClean="0"/>
              <a:t>	// comes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114800" algn="l"/>
              </a:tabLst>
            </a:pPr>
            <a:r>
              <a:rPr lang="en-US" dirty="0" smtClean="0"/>
              <a:t>offset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dirty="0" smtClean="0"/>
              <a:t>relative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	// comes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x[y][z]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4114800" algn="l"/>
              </a:tabLst>
            </a:pPr>
            <a:r>
              <a:rPr lang="en-US" dirty="0" smtClean="0"/>
              <a:t>offset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</a:t>
            </a:r>
          </a:p>
          <a:p>
            <a:pPr marL="0" indent="0">
              <a:buNone/>
              <a:tabLst>
                <a:tab pos="41148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(base)*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 marL="0" indent="0">
              <a:buNone/>
              <a:tabLst>
                <a:tab pos="4114800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(base)</a:t>
            </a:r>
          </a:p>
          <a:p>
            <a:pPr marL="0" indent="0">
              <a:buNone/>
              <a:tabLst>
                <a:tab pos="4114800" algn="l"/>
              </a:tabLst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114800" algn="l"/>
              </a:tabLst>
            </a:pPr>
            <a:r>
              <a:rPr lang="en-US" dirty="0" smtClean="0">
                <a:cs typeface="Courier New" panose="02070309020205020404" pitchFamily="49" charset="0"/>
              </a:rPr>
              <a:t>Note: This is a runtime expression, not compile time</a:t>
            </a:r>
          </a:p>
          <a:p>
            <a:pPr marL="0" indent="0">
              <a:buNone/>
              <a:tabLst>
                <a:tab pos="4114800" algn="l"/>
              </a:tabLst>
            </a:pPr>
            <a:r>
              <a:rPr lang="en-US" dirty="0" smtClean="0">
                <a:cs typeface="Courier New" panose="02070309020205020404" pitchFamily="49" charset="0"/>
              </a:rPr>
              <a:t>For array references, store </a:t>
            </a:r>
          </a:p>
          <a:p>
            <a:pPr lvl="1">
              <a:tabLst>
                <a:tab pos="4114800" algn="l"/>
              </a:tabLst>
            </a:pPr>
            <a:r>
              <a:rPr lang="en-US" dirty="0" smtClean="0">
                <a:cs typeface="Courier New" panose="02070309020205020404" pitchFamily="49" charset="0"/>
              </a:rPr>
              <a:t>the base address of the array </a:t>
            </a:r>
          </a:p>
          <a:p>
            <a:pPr lvl="1">
              <a:tabLst>
                <a:tab pos="4114800" algn="l"/>
              </a:tabLst>
            </a:pPr>
            <a:r>
              <a:rPr lang="en-US" dirty="0" smtClean="0">
                <a:cs typeface="Courier New" panose="02070309020205020404" pitchFamily="49" charset="0"/>
              </a:rPr>
              <a:t>the size of a single element for each index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do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Along with parsing</a:t>
            </a:r>
          </a:p>
          <a:p>
            <a:pPr lvl="1"/>
            <a:r>
              <a:rPr lang="en-US" dirty="0" smtClean="0"/>
              <a:t>declared before referenced</a:t>
            </a:r>
          </a:p>
          <a:p>
            <a:pPr lvl="1"/>
            <a:r>
              <a:rPr lang="en-US" dirty="0" smtClean="0"/>
              <a:t>bottom up</a:t>
            </a:r>
          </a:p>
          <a:p>
            <a:endParaRPr lang="en-US" dirty="0"/>
          </a:p>
          <a:p>
            <a:r>
              <a:rPr lang="en-US" dirty="0" smtClean="0"/>
              <a:t>As a separate pass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put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has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ComputeSizeOffset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r>
              <a:rPr lang="en-US" dirty="0" smtClean="0"/>
              <a:t>Use visitor pattern to collect all code into a single class</a:t>
            </a:r>
          </a:p>
          <a:p>
            <a:endParaRPr lang="en-US" dirty="0"/>
          </a:p>
          <a:p>
            <a:r>
              <a:rPr lang="en-US" dirty="0" smtClean="0"/>
              <a:t>[according to our text] </a:t>
            </a:r>
            <a:r>
              <a:rPr lang="en-US" dirty="0" err="1" smtClean="0"/>
              <a:t>gcc</a:t>
            </a:r>
            <a:r>
              <a:rPr lang="en-US" dirty="0" smtClean="0"/>
              <a:t> has ~40 nodes and 200 passes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9" y="1837055"/>
            <a:ext cx="1168266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yyparse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 == 0)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cComputeSize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sizer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sizer.VisitAllNodes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yyastroot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yyast_root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yynerrs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Errors in compile\n";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Why does every class need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Visit() </a:t>
            </a:r>
            <a:r>
              <a:rPr lang="en-US" dirty="0" smtClean="0"/>
              <a:t>method?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every class need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cSomeClass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virtual void Visit(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virtual void Visit(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cBlockNode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*node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cBlockNode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cSomeClass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visitor;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visitor.Visit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(node);		// what gets called?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every class need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cSomeClass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virtual void Visit(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virtual void Visit(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cBlockNode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*node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cBlockNode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cSomeClass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visitor;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node-&gt;Visit(&amp;visitor);	// what Visit gets called?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every class need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329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cBlockNode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virtual void Visit(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cVisitor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visitor)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  visitor-&gt;Visit(this);  }   //what gets called?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*node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cBlockNode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cSomeClass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visitor;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node-&gt;Visit(&amp;visitor);	// what Visit gets called?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87589" y="1701173"/>
            <a:ext cx="1323474" cy="46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87589" y="3096962"/>
            <a:ext cx="1323474" cy="46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87589" y="2631699"/>
            <a:ext cx="1323474" cy="46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87589" y="2166436"/>
            <a:ext cx="1323474" cy="46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105273" y="2370508"/>
            <a:ext cx="649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29138" y="2203643"/>
            <a:ext cx="157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pointer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153399" y="3821052"/>
            <a:ext cx="649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77264" y="3654187"/>
            <a:ext cx="157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987589" y="3562225"/>
            <a:ext cx="1323474" cy="46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cComputeSize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&lt;pseudo-code&gt;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cComputeSize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cVisitor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m_offset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m_highWater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void Visit(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cVarDeclNode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*node)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node-&gt;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SetOffset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m_offset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m_offset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node-&gt;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Keep the High Water mark?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      //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      //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   // 12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Size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smtClean="0"/>
              <a:t>’s </a:t>
            </a:r>
            <a:r>
              <a:rPr lang="en-US" dirty="0" err="1" smtClean="0"/>
              <a:t>decls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AST node for every variable declaration has a size, offset for memory allocation</a:t>
            </a:r>
          </a:p>
          <a:p>
            <a:endParaRPr lang="en-US" dirty="0"/>
          </a:p>
          <a:p>
            <a:r>
              <a:rPr lang="en-US" dirty="0" smtClean="0"/>
              <a:t>AST node for every variable reference has a size, offset for memory reference</a:t>
            </a:r>
          </a:p>
          <a:p>
            <a:endParaRPr lang="en-US" dirty="0"/>
          </a:p>
          <a:p>
            <a:r>
              <a:rPr lang="en-US" dirty="0" smtClean="0"/>
              <a:t>Values must be stored in member variables, not recomputed </a:t>
            </a:r>
            <a:r>
              <a:rPr lang="en-US" smtClean="0"/>
              <a:t>whenever needed.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put size, offset?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cDeclNode</a:t>
            </a:r>
            <a:endParaRPr lang="en-US" dirty="0" smtClean="0"/>
          </a:p>
          <a:p>
            <a:pPr lvl="1"/>
            <a:r>
              <a:rPr lang="en-US" dirty="0" err="1" smtClean="0"/>
              <a:t>cFuncDeclNode</a:t>
            </a:r>
            <a:endParaRPr lang="en-US" dirty="0" smtClean="0"/>
          </a:p>
          <a:p>
            <a:pPr lvl="1"/>
            <a:r>
              <a:rPr lang="en-US" dirty="0" err="1" smtClean="0"/>
              <a:t>cStructDeclNode</a:t>
            </a:r>
            <a:endParaRPr lang="en-US" dirty="0" smtClean="0"/>
          </a:p>
          <a:p>
            <a:pPr lvl="1"/>
            <a:r>
              <a:rPr lang="en-US" dirty="0" err="1" smtClean="0"/>
              <a:t>cVarDeclNode</a:t>
            </a:r>
            <a:endParaRPr lang="en-US" dirty="0" smtClean="0"/>
          </a:p>
          <a:p>
            <a:pPr lvl="1"/>
            <a:r>
              <a:rPr lang="en-US" dirty="0" err="1" smtClean="0"/>
              <a:t>cBaseTypeNode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cVarExprNode</a:t>
            </a:r>
            <a:endParaRPr lang="en-US" dirty="0" smtClean="0"/>
          </a:p>
          <a:p>
            <a:pPr lvl="1"/>
            <a:r>
              <a:rPr lang="en-US" dirty="0" smtClean="0"/>
              <a:t>Also need row sizes for arrays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size, offset?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Setter</a:t>
            </a: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AttributesToString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Only if non-zero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2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Beware of overriding member variable names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Machine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stackl</a:t>
            </a:r>
            <a:endParaRPr lang="en-US" dirty="0" smtClean="0"/>
          </a:p>
          <a:p>
            <a:r>
              <a:rPr lang="en-US" smtClean="0"/>
              <a:t>minc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6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bar(a, c);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87589" y="1701173"/>
            <a:ext cx="1323474" cy="46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87589" y="3092993"/>
            <a:ext cx="1323474" cy="46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87589" y="2637777"/>
            <a:ext cx="1323474" cy="46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87589" y="2182561"/>
            <a:ext cx="1323474" cy="46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057147" y="2388382"/>
            <a:ext cx="649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81012" y="2221517"/>
            <a:ext cx="157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pointer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987589" y="3548209"/>
            <a:ext cx="1323474" cy="46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87589" y="4940029"/>
            <a:ext cx="1323474" cy="46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87589" y="4484813"/>
            <a:ext cx="1323474" cy="46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&lt;c&gt;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87589" y="4029597"/>
            <a:ext cx="1323474" cy="46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&lt;a&gt;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057146" y="5187196"/>
            <a:ext cx="649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81011" y="5020331"/>
            <a:ext cx="157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pointer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65747" y="3576375"/>
            <a:ext cx="649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need an offset relative to the Function</a:t>
            </a:r>
          </a:p>
          <a:p>
            <a:endParaRPr lang="en-US" dirty="0"/>
          </a:p>
          <a:p>
            <a:r>
              <a:rPr lang="en-US" dirty="0" smtClean="0"/>
              <a:t>Fields need an offset relative to the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0C16-7C01-41FF-872D-99F62D9A9D69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      //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      //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   //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   // 12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   //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   //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286000" algn="l"/>
              </a:tabLst>
            </a:pPr>
            <a:r>
              <a:rPr lang="en-US" dirty="0" err="1" smtClean="0"/>
              <a:t>var_decl</a:t>
            </a:r>
            <a:r>
              <a:rPr lang="en-US" dirty="0"/>
              <a:t>	</a:t>
            </a:r>
            <a:r>
              <a:rPr lang="en-US" dirty="0" smtClean="0"/>
              <a:t>takes space</a:t>
            </a:r>
          </a:p>
          <a:p>
            <a:pPr>
              <a:tabLst>
                <a:tab pos="2286000" algn="l"/>
              </a:tabLst>
            </a:pPr>
            <a:r>
              <a:rPr lang="en-US" dirty="0" err="1" smtClean="0"/>
              <a:t>struct_decl</a:t>
            </a:r>
            <a:r>
              <a:rPr lang="en-US" dirty="0"/>
              <a:t>	</a:t>
            </a:r>
            <a:r>
              <a:rPr lang="en-US" dirty="0" smtClean="0"/>
              <a:t>takes no space</a:t>
            </a:r>
          </a:p>
          <a:p>
            <a:pPr>
              <a:tabLst>
                <a:tab pos="2286000" algn="l"/>
              </a:tabLst>
            </a:pPr>
            <a:r>
              <a:rPr lang="en-US" dirty="0" err="1" smtClean="0"/>
              <a:t>func_decl</a:t>
            </a:r>
            <a:r>
              <a:rPr lang="en-US" dirty="0"/>
              <a:t>	</a:t>
            </a:r>
            <a:r>
              <a:rPr lang="en-US" dirty="0" smtClean="0"/>
              <a:t>takes no space</a:t>
            </a:r>
          </a:p>
          <a:p>
            <a:pPr>
              <a:tabLst>
                <a:tab pos="2286000" algn="l"/>
              </a:tabLst>
            </a:pPr>
            <a:r>
              <a:rPr lang="en-US" dirty="0" smtClean="0"/>
              <a:t>block	takes no space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0C16-7C01-41FF-872D-99F62D9A9D69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9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      //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      //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   // 12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16? 8?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   //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   //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 is byte aligned</a:t>
            </a:r>
          </a:p>
          <a:p>
            <a:r>
              <a:rPr lang="en-US" dirty="0" smtClean="0"/>
              <a:t>Anything bigger than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 is word (4 byte) aligned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a1;    //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b;      // 4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a1;    //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a2;    //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a3;    //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      // 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3917-CDA8-48FF-A783-7710065B757F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41D3FD2-AB68-4174-8F1B-E3F8F1D5E1CB}" vid="{E5752DF5-3232-4BAB-92C5-1AB8DEA17A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Centered Titles</Template>
  <TotalTime>232</TotalTime>
  <Words>869</Words>
  <Application>Microsoft Office PowerPoint</Application>
  <PresentationFormat>Widescreen</PresentationFormat>
  <Paragraphs>301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Memory Layout</vt:lpstr>
      <vt:lpstr>Function Calls</vt:lpstr>
      <vt:lpstr>Function Calls</vt:lpstr>
      <vt:lpstr>Memory Layout</vt:lpstr>
      <vt:lpstr>Memory Layout</vt:lpstr>
      <vt:lpstr>Memory Layout</vt:lpstr>
      <vt:lpstr>Memory Layout</vt:lpstr>
      <vt:lpstr>Alignment</vt:lpstr>
      <vt:lpstr>Alignment</vt:lpstr>
      <vt:lpstr>Size and Offset</vt:lpstr>
      <vt:lpstr>Address Computation</vt:lpstr>
      <vt:lpstr>Address Computation</vt:lpstr>
      <vt:lpstr>Where to do computations</vt:lpstr>
      <vt:lpstr>Where to put the code</vt:lpstr>
      <vt:lpstr>Separate pass</vt:lpstr>
      <vt:lpstr>Visitor Pattern</vt:lpstr>
      <vt:lpstr>Why does every class need a  Visit() method? </vt:lpstr>
      <vt:lpstr>Why does every class need a  Visit() method? </vt:lpstr>
      <vt:lpstr>Why does every class need a  Visit() method? </vt:lpstr>
      <vt:lpstr>cComputeSize &lt;pseudo-code&gt;</vt:lpstr>
      <vt:lpstr>Why Keep the High Water mark?</vt:lpstr>
      <vt:lpstr>Goal</vt:lpstr>
      <vt:lpstr>Where to put size, offset?</vt:lpstr>
      <vt:lpstr>What to do with size, offset?</vt:lpstr>
      <vt:lpstr>Caution</vt:lpstr>
      <vt:lpstr>Target Machine Choice</vt:lpstr>
    </vt:vector>
  </TitlesOfParts>
  <Company>Oregon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Layout</dc:title>
  <dc:creator>Philip Howard</dc:creator>
  <cp:lastModifiedBy>Philip Howard</cp:lastModifiedBy>
  <cp:revision>17</cp:revision>
  <dcterms:created xsi:type="dcterms:W3CDTF">2015-02-12T22:57:05Z</dcterms:created>
  <dcterms:modified xsi:type="dcterms:W3CDTF">2017-02-22T21:39:04Z</dcterms:modified>
</cp:coreProperties>
</file>