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6" r:id="rId4"/>
    <p:sldId id="27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E04C167-01E7-4788-B243-E2A28B3F4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4C167-01E7-4788-B243-E2A28B3F47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4562-2412-4286-B722-FD288BA92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53CD5-9D61-4566-BB57-958EDB6F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4BFF2-B785-47FD-8DC1-5B6797A4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4401-110A-45FA-A6CF-5CDE47992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0D68A-3530-44E1-B27A-A659E6B60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FF92-E5EF-4543-A0B5-A6C3C9BFC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76DCF-B2DB-486C-93A7-4F334CD8D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106BB-104F-4183-BC40-552B931FC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8D54-6ACA-4E15-AC9D-F3784671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A2FB1-761F-478C-9E62-3A2DC9419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4A96-FCDB-4F62-A296-A7292CBAF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5587-FB8C-497E-9A3B-DB90D4920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B62C9BB-4573-4860-A7FC-EE9B434EA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477FD-F154-4F32-BD39-D953A389E63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Parsing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C250BB-4F18-40AA-A52F-5E7A9474921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Backtracking Algorithm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287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bool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FindExpr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if (FindExprRule1())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return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else if (FindExprRule2())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return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else if (FindExprRule3())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  return true;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return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73DA28-EF07-44FA-B63D-9D12FEFB5C7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Algorithm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bool FindExprRule1()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if (!FindExpr()) return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if ((ch=yylex()) != '+')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yyunput(ch);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return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if (!FindTerm()) return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return 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C8DFD8-452D-4BD1-8FE9-83BFD933274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 Free Requirements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No Left Recursion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Must always be able to choose correct production based on next token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E51C66-A13B-4A71-AA07-A0890C5F72B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Production Choice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S -&gt; a Stuff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-&gt; b OtherStuff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-&gt; c MoreStuff</a:t>
            </a:r>
          </a:p>
          <a:p>
            <a:pPr eaLnBrk="1" hangingPunct="1">
              <a:buFontTx/>
              <a:buNone/>
            </a:pPr>
            <a:endParaRPr lang="en-US" altLang="en-US" sz="2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/>
              <a:t>a b x y z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c q r t</a:t>
            </a: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S -&gt; a Stuff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-&gt; a OtherStuff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-&gt; c MoreStuff</a:t>
            </a:r>
          </a:p>
          <a:p>
            <a:pPr eaLnBrk="1" hangingPunct="1">
              <a:buFontTx/>
              <a:buNone/>
            </a:pPr>
            <a:endParaRPr lang="en-US" altLang="en-US" sz="2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/>
              <a:t>a b x y z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c q r t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3FA5A-E4A4-474E-880A-71302A7CF19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Production Choice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Stuff -&gt; More Things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 -&gt; a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-&gt; b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-&gt; c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-&gt;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Things -&gt; c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-&gt; p 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a x y 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b q r 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p </a:t>
            </a:r>
            <a:r>
              <a:rPr lang="en-US" altLang="en-US" sz="2800" dirty="0" smtClean="0">
                <a:cs typeface="Courier New" panose="02070309020205020404" pitchFamily="49" charset="0"/>
              </a:rPr>
              <a:t>w </a:t>
            </a:r>
            <a:r>
              <a:rPr lang="en-US" altLang="en-US" sz="2800" dirty="0" err="1" smtClean="0">
                <a:cs typeface="Courier New" panose="02070309020205020404" pitchFamily="49" charset="0"/>
              </a:rPr>
              <a:t>i</a:t>
            </a:r>
            <a:r>
              <a:rPr lang="en-US" altLang="en-US" sz="2800" dirty="0" smtClean="0">
                <a:cs typeface="Courier New" panose="02070309020205020404" pitchFamily="49" charset="0"/>
              </a:rPr>
              <a:t> j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c d e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2E858-3C38-430F-94F9-64E647ACBFA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Production Choice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First sets</a:t>
            </a:r>
          </a:p>
          <a:p>
            <a:pPr marL="461963" lvl="1" indent="-4763" eaLnBrk="1" hangingPunct="1">
              <a:buFontTx/>
              <a:buNone/>
            </a:pPr>
            <a:r>
              <a:rPr lang="en-US" altLang="en-US" dirty="0" smtClean="0"/>
              <a:t>For each nonterminal, the set of all </a:t>
            </a:r>
            <a:r>
              <a:rPr lang="en-US" altLang="en-US" dirty="0" smtClean="0"/>
              <a:t>tokens </a:t>
            </a:r>
            <a:r>
              <a:rPr lang="en-US" altLang="en-US" dirty="0" smtClean="0"/>
              <a:t>that can come first when looking for that nonterminal</a:t>
            </a:r>
          </a:p>
          <a:p>
            <a:pPr marL="461963" lvl="1" indent="-4763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Follow sets</a:t>
            </a:r>
          </a:p>
          <a:p>
            <a:pPr marL="461963" lvl="1" indent="-4763" eaLnBrk="1" hangingPunct="1">
              <a:buFontTx/>
              <a:buNone/>
            </a:pPr>
            <a:r>
              <a:rPr lang="en-US" altLang="en-US" dirty="0" smtClean="0"/>
              <a:t>For each nonterminal, the set of all </a:t>
            </a:r>
            <a:r>
              <a:rPr lang="en-US" altLang="en-US" dirty="0" smtClean="0"/>
              <a:t>tokens </a:t>
            </a:r>
            <a:r>
              <a:rPr lang="en-US" altLang="en-US" dirty="0" smtClean="0"/>
              <a:t>that can come immediately after that nonterminal</a:t>
            </a:r>
          </a:p>
          <a:p>
            <a:pPr marL="461963" lvl="1" indent="-4763"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01B0A-1605-49CF-B0C8-7A9F58DE73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Production Choice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cs typeface="Courier New" panose="02070309020205020404" pitchFamily="49" charset="0"/>
              </a:rPr>
              <a:t>Define: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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First(X)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First</a:t>
            </a:r>
            <a:r>
              <a:rPr lang="en-US" alt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= First(X)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First</a:t>
            </a:r>
            <a:r>
              <a:rPr lang="en-US" alt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= First(X)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 Follow(X)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Given: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A -&gt; 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cs typeface="Courier New" panose="02070309020205020404" pitchFamily="49" charset="0"/>
                <a:sym typeface="Symbol" panose="05050102010706020507" pitchFamily="18" charset="2"/>
              </a:rPr>
              <a:t>Then: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First</a:t>
            </a:r>
            <a:r>
              <a:rPr lang="en-US" alt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 First</a:t>
            </a:r>
            <a:r>
              <a:rPr lang="en-US" alt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all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j </a:t>
            </a:r>
            <a:endParaRPr lang="el-GR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6DDB3-F249-4F1E-8EE4-E21459A7EB4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Production Choice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Given: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A -&gt; </a:t>
            </a:r>
            <a:r>
              <a:rPr lang="el-G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l-G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l-G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FindA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token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yylex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if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(token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First</a:t>
            </a:r>
            <a:r>
              <a:rPr lang="en-US" alt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UseRule_1()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else if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(token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First</a:t>
            </a:r>
            <a:r>
              <a:rPr lang="en-US" alt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UseRule_2()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else if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(token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First</a:t>
            </a:r>
            <a:r>
              <a:rPr lang="en-US" alt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UseRule_3()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Error()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4CD9CA-0522-4074-9EF0-916AB3884A2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Descent Parser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for each Nonterminal</a:t>
            </a:r>
          </a:p>
          <a:p>
            <a:pPr eaLnBrk="1" hangingPunct="1"/>
            <a:r>
              <a:rPr lang="en-US" altLang="en-US" smtClean="0"/>
              <a:t>Selects appropriate rule based on First</a:t>
            </a:r>
            <a:r>
              <a:rPr lang="en-US" altLang="en-US" baseline="30000" smtClean="0"/>
              <a:t>+</a:t>
            </a:r>
            <a:r>
              <a:rPr lang="en-US" altLang="en-US" smtClean="0"/>
              <a:t> sets</a:t>
            </a:r>
          </a:p>
          <a:p>
            <a:pPr eaLnBrk="1" hangingPunct="1"/>
            <a:r>
              <a:rPr lang="en-US" altLang="en-US" smtClean="0"/>
              <a:t>Call function for each Nonterminal, and call lexer for each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69776-1DE6-49B6-A596-B328A7DC0EF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A -&gt; b X Y 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bool FindA()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token = yylex();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if (token != 'b')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return Err("Found " + token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"when expecting a 'b'");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if (!FindX())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if (!FindY())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token = yylex();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if (token != 'c')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return Err("Found " + token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"when expecting a 'c'");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2C3071-FA20-4CEC-99CB-39B6E8D4FFC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Process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Context Free Grammar to define language</a:t>
            </a:r>
          </a:p>
          <a:p>
            <a:pPr eaLnBrk="1" hangingPunct="1"/>
            <a:r>
              <a:rPr lang="en-US" altLang="en-US" dirty="0" smtClean="0"/>
              <a:t>Find a derivation of the source code</a:t>
            </a:r>
          </a:p>
          <a:p>
            <a:pPr eaLnBrk="1" hangingPunct="1"/>
            <a:r>
              <a:rPr lang="en-US" altLang="en-US" dirty="0" smtClean="0"/>
              <a:t>Build a Parse Tree (or AST) to be used by later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7E308-6647-448A-8FE2-61B9FC73143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Eliminate left recursion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altLang="en-US" dirty="0" smtClean="0"/>
              <a:t>Immediate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altLang="en-US" dirty="0" smtClean="0"/>
              <a:t>Derived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Compute First()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Compute Follow()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Guarantee uniqueness of </a:t>
            </a:r>
            <a:r>
              <a:rPr lang="en-US" altLang="en-US" smtClean="0"/>
              <a:t>First</a:t>
            </a:r>
            <a:r>
              <a:rPr lang="en-US" altLang="en-US" baseline="30000" smtClean="0"/>
              <a:t>+</a:t>
            </a:r>
            <a:r>
              <a:rPr lang="en-US" altLang="en-US" smtClean="0"/>
              <a:t>()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 = set of terminals</a:t>
            </a:r>
          </a:p>
          <a:p>
            <a:pPr marL="0" indent="0">
              <a:buNone/>
            </a:pPr>
            <a:r>
              <a:rPr lang="en-US" dirty="0" smtClean="0"/>
              <a:t>N = set of Non-terminals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  N = 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4062"/>
            <a:ext cx="8991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 Means derives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baseline="30000" dirty="0" smtClean="0">
                <a:sym typeface="Symbol" panose="05050102010706020507" pitchFamily="18" charset="2"/>
              </a:rPr>
              <a:t>+</a:t>
            </a:r>
            <a:r>
              <a:rPr lang="en-US" dirty="0" smtClean="0">
                <a:sym typeface="Symbol" panose="05050102010706020507" pitchFamily="18" charset="2"/>
              </a:rPr>
              <a:t> Means derives in one or more steps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* Means derives in zero or more steps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S </a:t>
            </a:r>
            <a:r>
              <a:rPr lang="en-US" dirty="0" smtClean="0">
                <a:sym typeface="Symbol" panose="05050102010706020507" pitchFamily="18" charset="2"/>
              </a:rPr>
              <a:t>*  Then  is a sentential form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FC93FC-A1F6-444F-B82B-C53B572BB6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Sentential Form: any working string that is part of a valid derivation: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Can go from S  to  working string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Can go from working string  to  accepted word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Ambiguous Grammar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A grammar that can produce different parse trees for the same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EC7872-0815-4B14-A12F-D00A9EA77C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Ambiguous Language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err="1" smtClean="0">
                <a:latin typeface="Courier New" panose="02070309020205020404" pitchFamily="49" charset="0"/>
              </a:rPr>
              <a:t>Stmt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	-&gt; if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then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Stmt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else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Stmt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		-&gt; if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then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Stmt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		-&gt; Assignment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endParaRPr lang="en-US" altLang="en-US" sz="2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if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then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if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then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Assign1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else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200150" algn="l"/>
              </a:tabLst>
            </a:pPr>
            <a:r>
              <a:rPr lang="en-US" altLang="en-US" sz="2800" dirty="0" smtClean="0">
                <a:latin typeface="Courier New" panose="02070309020205020404" pitchFamily="49" charset="0"/>
              </a:rPr>
              <a:t>Assign2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2E63C-6EFF-4653-801C-3134A6F4304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Solution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err="1" smtClean="0">
                <a:latin typeface="Courier New" panose="02070309020205020404" pitchFamily="49" charset="0"/>
              </a:rPr>
              <a:t>Stmt</a:t>
            </a:r>
            <a:r>
              <a:rPr lang="en-US" altLang="en-US" dirty="0" smtClean="0">
                <a:latin typeface="Courier New" panose="02070309020205020404" pitchFamily="49" charset="0"/>
              </a:rPr>
              <a:t>	-&gt; if </a:t>
            </a:r>
            <a:r>
              <a:rPr lang="en-US" altLang="en-US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dirty="0" smtClean="0">
                <a:latin typeface="Courier New" panose="02070309020205020404" pitchFamily="49" charset="0"/>
              </a:rPr>
              <a:t> then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Stmt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	-&gt; if </a:t>
            </a:r>
            <a:r>
              <a:rPr lang="en-US" altLang="en-US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dirty="0" smtClean="0">
                <a:latin typeface="Courier New" panose="02070309020205020404" pitchFamily="49" charset="0"/>
              </a:rPr>
              <a:t> then </a:t>
            </a:r>
            <a:r>
              <a:rPr lang="en-US" altLang="en-US" dirty="0" err="1" smtClean="0">
                <a:latin typeface="Courier New" panose="02070309020205020404" pitchFamily="49" charset="0"/>
              </a:rPr>
              <a:t>WithElse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			else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Stmt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	-&gt; Assignment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err="1" smtClean="0">
                <a:latin typeface="Courier New" panose="02070309020205020404" pitchFamily="49" charset="0"/>
              </a:rPr>
              <a:t>WithElse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	-&gt; if </a:t>
            </a:r>
            <a:r>
              <a:rPr lang="en-US" altLang="en-US" dirty="0" err="1" smtClean="0">
                <a:latin typeface="Courier New" panose="02070309020205020404" pitchFamily="49" charset="0"/>
              </a:rPr>
              <a:t>Expr</a:t>
            </a:r>
            <a:r>
              <a:rPr lang="en-US" altLang="en-US" dirty="0" smtClean="0">
                <a:latin typeface="Courier New" panose="02070309020205020404" pitchFamily="49" charset="0"/>
              </a:rPr>
              <a:t> then </a:t>
            </a:r>
            <a:r>
              <a:rPr lang="en-US" altLang="en-US" dirty="0" err="1" smtClean="0">
                <a:latin typeface="Courier New" panose="02070309020205020404" pitchFamily="49" charset="0"/>
              </a:rPr>
              <a:t>WithElse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			else </a:t>
            </a:r>
            <a:r>
              <a:rPr lang="en-US" altLang="en-US" dirty="0" err="1" smtClean="0">
                <a:latin typeface="Courier New" panose="02070309020205020404" pitchFamily="49" charset="0"/>
              </a:rPr>
              <a:t>WithElse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763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	-&gt;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CF35F9-545B-4EE8-94A0-DF14EF870ED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 Example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		-&gt; Expr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Expr	-&gt; Expr + Term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Expr – Term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Term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Term	-&gt; Term * num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Term / num</a:t>
            </a:r>
          </a:p>
          <a:p>
            <a:pPr eaLnBrk="1" hangingPunct="1">
              <a:buFontTx/>
              <a:buNone/>
              <a:tabLst>
                <a:tab pos="18288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	-&gt; 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D89681-70E1-43A8-A9CF-021004DA22F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 Example</a:t>
            </a:r>
          </a:p>
        </p:txBody>
      </p:sp>
      <p:graphicFrame>
        <p:nvGraphicFramePr>
          <p:cNvPr id="9272" name="Group 5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4079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Working String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  [oops: backtrack]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Term * num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+ 4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* num    [oops: backtrack]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4 *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694</Words>
  <Application>Microsoft Office PowerPoint</Application>
  <PresentationFormat>On-screen Show (4:3)</PresentationFormat>
  <Paragraphs>246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Symbol</vt:lpstr>
      <vt:lpstr>Default Design</vt:lpstr>
      <vt:lpstr>Parsing</vt:lpstr>
      <vt:lpstr>Parsing Process</vt:lpstr>
      <vt:lpstr>CFG notation</vt:lpstr>
      <vt:lpstr>Definitions</vt:lpstr>
      <vt:lpstr>Definitions</vt:lpstr>
      <vt:lpstr>Ambiguous Language</vt:lpstr>
      <vt:lpstr>Possible Solution</vt:lpstr>
      <vt:lpstr>Derivation Example</vt:lpstr>
      <vt:lpstr>Derivation Example</vt:lpstr>
      <vt:lpstr>Backtracking Algorithm</vt:lpstr>
      <vt:lpstr>Backtracking Algorithm</vt:lpstr>
      <vt:lpstr>Backtrack Free Requirements</vt:lpstr>
      <vt:lpstr>Deterministic Production Choice</vt:lpstr>
      <vt:lpstr>Deterministic Production Choice</vt:lpstr>
      <vt:lpstr>Deterministic Production Choice</vt:lpstr>
      <vt:lpstr>Deterministic Production Choice</vt:lpstr>
      <vt:lpstr>Deterministic Production Choice</vt:lpstr>
      <vt:lpstr>Recursive Descent Parser</vt:lpstr>
      <vt:lpstr>Example</vt:lpstr>
      <vt:lpstr>Algorithms</vt:lpstr>
    </vt:vector>
  </TitlesOfParts>
  <Company>AVS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phil howard</dc:creator>
  <cp:lastModifiedBy>Philip Howard</cp:lastModifiedBy>
  <cp:revision>22</cp:revision>
  <dcterms:created xsi:type="dcterms:W3CDTF">2014-12-17T22:09:30Z</dcterms:created>
  <dcterms:modified xsi:type="dcterms:W3CDTF">2017-01-20T18:41:43Z</dcterms:modified>
</cp:coreProperties>
</file>