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5" r:id="rId4"/>
    <p:sldId id="266" r:id="rId5"/>
    <p:sldId id="267" r:id="rId6"/>
    <p:sldId id="288" r:id="rId7"/>
    <p:sldId id="277" r:id="rId8"/>
    <p:sldId id="278" r:id="rId9"/>
    <p:sldId id="287" r:id="rId10"/>
    <p:sldId id="289" r:id="rId11"/>
    <p:sldId id="279" r:id="rId12"/>
    <p:sldId id="280" r:id="rId13"/>
    <p:sldId id="276" r:id="rId14"/>
    <p:sldId id="281" r:id="rId15"/>
    <p:sldId id="286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04C167-01E7-4788-B243-E2A28B3F4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4C167-01E7-4788-B243-E2A28B3F47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4562-2412-4286-B722-FD288BA9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53CD5-9D61-4566-BB57-958EDB6F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4BFF2-B785-47FD-8DC1-5B6797A4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4401-110A-45FA-A6CF-5CDE47992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0D68A-3530-44E1-B27A-A659E6B60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FF92-E5EF-4543-A0B5-A6C3C9BFC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76DCF-B2DB-486C-93A7-4F334CD8D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06BB-104F-4183-BC40-552B931FC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8D54-6ACA-4E15-AC9D-F3784671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2FB1-761F-478C-9E62-3A2DC941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4A96-FCDB-4F62-A296-A7292CBAF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5587-FB8C-497E-9A3B-DB90D492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B62C9BB-4573-4860-A7FC-EE9B434EA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477FD-F154-4F32-BD39-D953A389E63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 smtClean="0"/>
              <a:t>LL(1) Grammar Transformations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8826" y="76200"/>
            <a:ext cx="8229600" cy="639762"/>
          </a:xfrm>
        </p:spPr>
        <p:txBody>
          <a:bodyPr/>
          <a:lstStyle/>
          <a:p>
            <a:r>
              <a:rPr lang="en-US" dirty="0" smtClean="0"/>
              <a:t>Indirect Left Recursion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-&gt; B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D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-&gt; C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-&gt; A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D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=B, j=A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!= A, so OK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=C, j=A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 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=C, j=B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 B in A’s replacements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=D, j= all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terminals, so OK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>
                <a:sym typeface="Symbol" panose="05050102010706020507" pitchFamily="18" charset="2"/>
              </a:rPr>
              <a:t>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 smtClean="0">
                <a:sym typeface="Symbol" panose="05050102010706020507" pitchFamily="18" charset="2"/>
              </a:rPr>
              <a:t>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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 smtClean="0">
                <a:sym typeface="Symbol" panose="05050102010706020507" pitchFamily="18" charset="2"/>
              </a:rPr>
              <a:t>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smtClean="0">
                <a:sym typeface="Symbol" panose="05050102010706020507" pitchFamily="18" charset="2"/>
              </a:rPr>
              <a:t>B | </a:t>
            </a:r>
            <a:r>
              <a:rPr lang="en-US" dirty="0">
                <a:sym typeface="Symbol" panose="05050102010706020507" pitchFamily="18" charset="2"/>
              </a:rPr>
              <a:t>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| 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|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smtClean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 smtClean="0">
                <a:sym typeface="Symbol" panose="05050102010706020507" pitchFamily="18" charset="2"/>
              </a:rPr>
              <a:t>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endParaRPr 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start with longest </a:t>
            </a:r>
            <a:r>
              <a:rPr lang="en-US" dirty="0">
                <a:sym typeface="Symbol" panose="05050102010706020507" pitchFamily="18" charset="2"/>
              </a:rPr>
              <a:t>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 Term + Expr | Term – Expr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Term  Fact Op Term | Fact Op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First sets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conditions: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First(terminal) = {terminal}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all NT’s, First(NT) = {}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Computing First sets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first sets changing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production: NT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First(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– {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while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 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&lt; k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 First(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==k &amp;&amp;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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First(NT) = First(NT) 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rhs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1/8/2016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First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Termination argument?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f</a:t>
            </a:r>
            <a:r>
              <a:rPr lang="en-US" dirty="0" smtClean="0"/>
              <a:t>ollow sets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Initial conditions: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all NT, Follow(NT) = {}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Follow(S) = {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1/8/2016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CST320 W2016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f</a:t>
            </a:r>
            <a:r>
              <a:rPr lang="en-US" dirty="0" smtClean="0"/>
              <a:t>ollow sets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follow sets changing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production: NT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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trailer = Follow(NT)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k..1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Follow(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Follow(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trailer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if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 First(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trailer = trailer 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First(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)–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λ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trailer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First(</a:t>
            </a:r>
            <a:r>
              <a:rPr lang="en-US" sz="24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trailer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1/8/2016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CST320 W2016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First</a:t>
            </a:r>
            <a:r>
              <a:rPr lang="en-US" baseline="30000" dirty="0" smtClean="0"/>
              <a:t>+</a:t>
            </a:r>
            <a:r>
              <a:rPr lang="en-US" dirty="0" smtClean="0"/>
              <a:t>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production P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First(P)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First+(P) = First(P)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 Follow(P)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else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+(P) = First(P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8DFD8-452D-4BD1-8FE9-83BFD933274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LL(1) Requirements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No Left Recursion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For each production of each NT, First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sets are distinct</a:t>
            </a:r>
          </a:p>
        </p:txBody>
      </p:sp>
    </p:spTree>
    <p:extLst>
      <p:ext uri="{BB962C8B-B14F-4D97-AF65-F5344CB8AC3E}">
        <p14:creationId xmlns:p14="http://schemas.microsoft.com/office/powerpoint/2010/main" val="6515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8DFD8-452D-4BD1-8FE9-83BFD93327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 Free Requirements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No Left Recursion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Must always be able to choose correct production based on next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7E308-6647-448A-8FE2-61B9FC7314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Eliminate left recursion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altLang="en-US" dirty="0" smtClean="0"/>
              <a:t>Immediate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altLang="en-US" dirty="0" smtClean="0"/>
              <a:t>Derived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 smtClean="0"/>
              <a:t>Left factor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/>
              <a:t>Compute First()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dirty="0"/>
              <a:t>Compute Follow</a:t>
            </a:r>
            <a:r>
              <a:rPr lang="en-US" altLang="en-US" dirty="0" smtClean="0"/>
              <a:t>()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FC7D8-2264-45FC-8F5F-9D6FD717DB1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Eliminating Immediate </a:t>
            </a:r>
            <a:br>
              <a:rPr lang="en-US" altLang="en-US" dirty="0" smtClean="0"/>
            </a:br>
            <a:r>
              <a:rPr lang="en-US" altLang="en-US" dirty="0" smtClean="0"/>
              <a:t>Left Recursion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Fee -&gt; Fee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Fee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endParaRPr lang="el-GR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Fee -&gt; </a:t>
            </a:r>
            <a:r>
              <a:rPr lang="el-G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Fie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-&gt; </a:t>
            </a:r>
            <a:r>
              <a:rPr lang="el-G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Fie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 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Fie</a:t>
            </a: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-&gt; </a:t>
            </a:r>
            <a:r>
              <a:rPr lang="el-GR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1/8/2016</a:t>
            </a:r>
            <a:endParaRPr lang="en-US" altLang="en-US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7FC436-51A3-4668-AAB7-E9EAD0ED19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Eliminating Immediate</a:t>
            </a:r>
            <a:br>
              <a:rPr lang="en-US" altLang="en-US" dirty="0" smtClean="0"/>
            </a:br>
            <a:r>
              <a:rPr lang="en-US" altLang="en-US" dirty="0" smtClean="0"/>
              <a:t>Left Recursion</a:t>
            </a: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		-&gt; Expr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Expr	-&gt; Expr + Term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-&gt; Expr – Term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-&gt; Term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Term	-&gt; Term * num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-&gt; Term / num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-&gt; num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1434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S		-&gt; Expr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Expr -&gt; Term Expr'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Expr' -&gt; + Term Expr'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-&gt; - Term Expr'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-&gt;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Term	-&gt;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Term'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Term' -&gt; *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Term'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-&gt; /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Term'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-&gt; </a:t>
            </a:r>
            <a:r>
              <a:rPr lang="el-G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Left Recursion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-&gt; B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-&gt; C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-&gt; A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Indirect </a:t>
            </a:r>
            <a:br>
              <a:rPr lang="en-US" dirty="0" smtClean="0"/>
            </a:br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NT’s A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..A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=2..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j=1..i-1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 A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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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replace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8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with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productions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eliminate immediate left recursion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76DCF-B2DB-486C-93A7-4F334CD8DA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iteration of the outer loop, no production starts with a NT earlier than the NT on the LHS.</a:t>
            </a:r>
          </a:p>
          <a:p>
            <a:r>
              <a:rPr lang="en-US" dirty="0" smtClean="0"/>
              <a:t>Productions can move forward in NT order, but never 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D68A-3530-44E1-B27A-A659E6B607D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90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641</Words>
  <Application>Microsoft Office PowerPoint</Application>
  <PresentationFormat>On-screen Show (4:3)</PresentationFormat>
  <Paragraphs>187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Symbol</vt:lpstr>
      <vt:lpstr>Default Design</vt:lpstr>
      <vt:lpstr>LL(1) Grammar Transformations</vt:lpstr>
      <vt:lpstr>Backtrack Free Requirements</vt:lpstr>
      <vt:lpstr>Algorithms</vt:lpstr>
      <vt:lpstr>Eliminating Immediate  Left Recursion</vt:lpstr>
      <vt:lpstr>Eliminating Immediate Left Recursion</vt:lpstr>
      <vt:lpstr>Indirect Left Recursion</vt:lpstr>
      <vt:lpstr>Eliminating Indirect  Left Recursion</vt:lpstr>
      <vt:lpstr>Thought Process</vt:lpstr>
      <vt:lpstr>Termination Argument?</vt:lpstr>
      <vt:lpstr>Indirect Left Recursion Example</vt:lpstr>
      <vt:lpstr>Left Factoring</vt:lpstr>
      <vt:lpstr>Left Factoring</vt:lpstr>
      <vt:lpstr>Computing First sets</vt:lpstr>
      <vt:lpstr>Computing First sets</vt:lpstr>
      <vt:lpstr>Computing First Sets</vt:lpstr>
      <vt:lpstr>Computing follow sets</vt:lpstr>
      <vt:lpstr>Computing follow sets</vt:lpstr>
      <vt:lpstr>Computing First+ sets</vt:lpstr>
      <vt:lpstr>LL(1) Requirements</vt:lpstr>
    </vt:vector>
  </TitlesOfParts>
  <Company>AVS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phil howard</dc:creator>
  <cp:lastModifiedBy>Philip Howard</cp:lastModifiedBy>
  <cp:revision>29</cp:revision>
  <dcterms:created xsi:type="dcterms:W3CDTF">2014-12-17T22:09:30Z</dcterms:created>
  <dcterms:modified xsi:type="dcterms:W3CDTF">2017-01-19T18:45:37Z</dcterms:modified>
</cp:coreProperties>
</file>