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86" r:id="rId3"/>
    <p:sldId id="287" r:id="rId4"/>
    <p:sldId id="288" r:id="rId5"/>
    <p:sldId id="289" r:id="rId6"/>
    <p:sldId id="280" r:id="rId7"/>
    <p:sldId id="281" r:id="rId8"/>
    <p:sldId id="283" r:id="rId9"/>
    <p:sldId id="282" r:id="rId10"/>
    <p:sldId id="285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79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8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4660"/>
  </p:normalViewPr>
  <p:slideViewPr>
    <p:cSldViewPr snapToGrid="0">
      <p:cViewPr varScale="1">
        <p:scale>
          <a:sx n="62" d="100"/>
          <a:sy n="62" d="100"/>
        </p:scale>
        <p:origin x="62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F70BE-367B-4B91-8ACD-1F855B5125D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1D99B-3E5A-431D-96C0-6A6D0DEE1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37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1D99B-3E5A-431D-96C0-6A6D0DEE12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55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1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5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7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1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6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7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0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5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4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2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1BDE2-92BC-4261-AAF7-627683A3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Lab 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Abstract Syntax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3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union?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</a:p>
          <a:p>
            <a:r>
              <a:rPr lang="en-US" dirty="0" smtClean="0"/>
              <a:t>Except!</a:t>
            </a:r>
          </a:p>
          <a:p>
            <a:pPr lvl="1"/>
            <a:r>
              <a:rPr lang="en-US" dirty="0" smtClean="0"/>
              <a:t>All members occupy the same memory location</a:t>
            </a:r>
          </a:p>
          <a:p>
            <a:endParaRPr lang="en-US" dirty="0"/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A single location that can store multiple data types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6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Abstract</a:t>
            </a:r>
            <a:r>
              <a:rPr lang="en-US" dirty="0" smtClean="0"/>
              <a:t> Syntax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be abstracted away</a:t>
            </a:r>
          </a:p>
          <a:p>
            <a:endParaRPr lang="en-US" dirty="0"/>
          </a:p>
          <a:p>
            <a:r>
              <a:rPr lang="en-US" dirty="0" smtClean="0"/>
              <a:t>Nodes with only a single child or only child of parent</a:t>
            </a:r>
          </a:p>
          <a:p>
            <a:r>
              <a:rPr lang="en-US" dirty="0" smtClean="0"/>
              <a:t>Other details that aren’t relevant to future stages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4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1/12/2015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CST320 W2015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1CADFC-91EC-47A5-8996-DE08ABE1CD9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Parse Tree vs. AST</a:t>
            </a:r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1296815" y="5639592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2061990" y="4814887"/>
            <a:ext cx="273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>
                <a:latin typeface="Arial" panose="020B0604020202020204" pitchFamily="34" charset="0"/>
              </a:rPr>
              <a:t>*</a:t>
            </a:r>
          </a:p>
        </p:txBody>
      </p:sp>
      <p:sp>
        <p:nvSpPr>
          <p:cNvPr id="7176" name="Text Box 7"/>
          <p:cNvSpPr txBox="1">
            <a:spLocks noChangeArrowheads="1"/>
          </p:cNvSpPr>
          <p:nvPr/>
        </p:nvSpPr>
        <p:spPr bwMode="auto">
          <a:xfrm>
            <a:off x="2958927" y="4768848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7177" name="Text Box 8"/>
          <p:cNvSpPr txBox="1">
            <a:spLocks noChangeArrowheads="1"/>
          </p:cNvSpPr>
          <p:nvPr/>
        </p:nvSpPr>
        <p:spPr bwMode="auto">
          <a:xfrm>
            <a:off x="3673475" y="4814888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7178" name="Text Box 9"/>
          <p:cNvSpPr txBox="1">
            <a:spLocks noChangeArrowheads="1"/>
          </p:cNvSpPr>
          <p:nvPr/>
        </p:nvSpPr>
        <p:spPr bwMode="auto">
          <a:xfrm>
            <a:off x="4967037" y="5567369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179" name="Text Box 10"/>
          <p:cNvSpPr txBox="1">
            <a:spLocks noChangeArrowheads="1"/>
          </p:cNvSpPr>
          <p:nvPr/>
        </p:nvSpPr>
        <p:spPr bwMode="auto">
          <a:xfrm>
            <a:off x="1071390" y="4129086"/>
            <a:ext cx="717550" cy="3667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Term</a:t>
            </a:r>
          </a:p>
        </p:txBody>
      </p:sp>
      <p:sp>
        <p:nvSpPr>
          <p:cNvPr id="7180" name="Text Box 11"/>
          <p:cNvSpPr txBox="1">
            <a:spLocks noChangeArrowheads="1"/>
          </p:cNvSpPr>
          <p:nvPr/>
        </p:nvSpPr>
        <p:spPr bwMode="auto">
          <a:xfrm>
            <a:off x="1757190" y="3290887"/>
            <a:ext cx="717550" cy="3667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Term</a:t>
            </a:r>
          </a:p>
        </p:txBody>
      </p:sp>
      <p:sp>
        <p:nvSpPr>
          <p:cNvPr id="7181" name="Line 12"/>
          <p:cNvSpPr>
            <a:spLocks noChangeShapeType="1"/>
          </p:cNvSpPr>
          <p:nvPr/>
        </p:nvSpPr>
        <p:spPr bwMode="auto">
          <a:xfrm>
            <a:off x="1452390" y="451008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Line 13"/>
          <p:cNvSpPr>
            <a:spLocks noChangeShapeType="1"/>
          </p:cNvSpPr>
          <p:nvPr/>
        </p:nvSpPr>
        <p:spPr bwMode="auto">
          <a:xfrm>
            <a:off x="2138190" y="3671886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Line 14"/>
          <p:cNvSpPr>
            <a:spLocks noChangeShapeType="1"/>
          </p:cNvSpPr>
          <p:nvPr/>
        </p:nvSpPr>
        <p:spPr bwMode="auto">
          <a:xfrm>
            <a:off x="2138190" y="3671886"/>
            <a:ext cx="838200" cy="42493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Line 15"/>
          <p:cNvSpPr>
            <a:spLocks noChangeShapeType="1"/>
          </p:cNvSpPr>
          <p:nvPr/>
        </p:nvSpPr>
        <p:spPr bwMode="auto">
          <a:xfrm flipH="1">
            <a:off x="1452388" y="3671885"/>
            <a:ext cx="685801" cy="47947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5" name="Text Box 16"/>
          <p:cNvSpPr txBox="1">
            <a:spLocks noChangeArrowheads="1"/>
          </p:cNvSpPr>
          <p:nvPr/>
        </p:nvSpPr>
        <p:spPr bwMode="auto">
          <a:xfrm>
            <a:off x="1757190" y="2681287"/>
            <a:ext cx="654050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dirty="0" err="1">
                <a:latin typeface="Arial" panose="020B0604020202020204" pitchFamily="34" charset="0"/>
              </a:rPr>
              <a:t>Expr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186" name="Line 17"/>
          <p:cNvSpPr>
            <a:spLocks noChangeShapeType="1"/>
          </p:cNvSpPr>
          <p:nvPr/>
        </p:nvSpPr>
        <p:spPr bwMode="auto">
          <a:xfrm>
            <a:off x="2138190" y="3062286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7" name="Text Box 18"/>
          <p:cNvSpPr txBox="1">
            <a:spLocks noChangeArrowheads="1"/>
          </p:cNvSpPr>
          <p:nvPr/>
        </p:nvSpPr>
        <p:spPr bwMode="auto">
          <a:xfrm>
            <a:off x="3200400" y="1690688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>
                <a:latin typeface="Arial" panose="020B0604020202020204" pitchFamily="34" charset="0"/>
              </a:rPr>
              <a:t>Expr</a:t>
            </a:r>
          </a:p>
        </p:txBody>
      </p:sp>
      <p:sp>
        <p:nvSpPr>
          <p:cNvPr id="7188" name="Line 19"/>
          <p:cNvSpPr>
            <a:spLocks noChangeShapeType="1"/>
          </p:cNvSpPr>
          <p:nvPr/>
        </p:nvSpPr>
        <p:spPr bwMode="auto">
          <a:xfrm>
            <a:off x="3581400" y="2071687"/>
            <a:ext cx="22860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Line 20"/>
          <p:cNvSpPr>
            <a:spLocks noChangeShapeType="1"/>
          </p:cNvSpPr>
          <p:nvPr/>
        </p:nvSpPr>
        <p:spPr bwMode="auto">
          <a:xfrm>
            <a:off x="3581400" y="2071687"/>
            <a:ext cx="12954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0" name="Line 21"/>
          <p:cNvSpPr>
            <a:spLocks noChangeShapeType="1"/>
          </p:cNvSpPr>
          <p:nvPr/>
        </p:nvSpPr>
        <p:spPr bwMode="auto">
          <a:xfrm flipH="1">
            <a:off x="2061990" y="2071687"/>
            <a:ext cx="1519410" cy="6095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1" name="Text Box 22"/>
          <p:cNvSpPr txBox="1">
            <a:spLocks noChangeArrowheads="1"/>
          </p:cNvSpPr>
          <p:nvPr/>
        </p:nvSpPr>
        <p:spPr bwMode="auto">
          <a:xfrm>
            <a:off x="4648200" y="3367088"/>
            <a:ext cx="717550" cy="3667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Term</a:t>
            </a:r>
          </a:p>
        </p:txBody>
      </p:sp>
      <p:sp>
        <p:nvSpPr>
          <p:cNvPr id="7192" name="Line 23"/>
          <p:cNvSpPr>
            <a:spLocks noChangeShapeType="1"/>
          </p:cNvSpPr>
          <p:nvPr/>
        </p:nvSpPr>
        <p:spPr bwMode="auto">
          <a:xfrm>
            <a:off x="5029200" y="3748087"/>
            <a:ext cx="762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135636" y="4911532"/>
            <a:ext cx="633507" cy="3693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Fact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>
            <a:off x="1452389" y="5280864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2762161" y="4096820"/>
            <a:ext cx="633507" cy="3693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Fact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>
            <a:off x="3099551" y="443887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4788646" y="4823770"/>
            <a:ext cx="633507" cy="3693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Fact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5105399" y="5193102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7296982" y="3648889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8046370" y="4240212"/>
            <a:ext cx="273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>
                <a:latin typeface="Arial" panose="020B0604020202020204" pitchFamily="34" charset="0"/>
              </a:rPr>
              <a:t>*</a:t>
            </a:r>
          </a:p>
        </p:txBody>
      </p: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8840298" y="353559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9496030" y="3042817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dirty="0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10722493" y="3381374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dirty="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9" name="Line 13"/>
          <p:cNvSpPr>
            <a:spLocks noChangeShapeType="1"/>
          </p:cNvSpPr>
          <p:nvPr/>
        </p:nvSpPr>
        <p:spPr bwMode="auto">
          <a:xfrm>
            <a:off x="8122570" y="3097211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8122570" y="3097211"/>
            <a:ext cx="838200" cy="42493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 flipH="1">
            <a:off x="7436768" y="3097210"/>
            <a:ext cx="685801" cy="47947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7810673" y="2643186"/>
            <a:ext cx="654050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dirty="0" err="1">
                <a:latin typeface="Arial" panose="020B0604020202020204" pitchFamily="34" charset="0"/>
              </a:rPr>
              <a:t>Expr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9253883" y="1652587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>
                <a:latin typeface="Arial" panose="020B0604020202020204" pitchFamily="34" charset="0"/>
              </a:rPr>
              <a:t>Expr</a:t>
            </a:r>
          </a:p>
        </p:txBody>
      </p:sp>
      <p:sp>
        <p:nvSpPr>
          <p:cNvPr id="45" name="Line 19"/>
          <p:cNvSpPr>
            <a:spLocks noChangeShapeType="1"/>
          </p:cNvSpPr>
          <p:nvPr/>
        </p:nvSpPr>
        <p:spPr bwMode="auto">
          <a:xfrm>
            <a:off x="9634883" y="2033586"/>
            <a:ext cx="0" cy="94456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20"/>
          <p:cNvSpPr>
            <a:spLocks noChangeShapeType="1"/>
          </p:cNvSpPr>
          <p:nvPr/>
        </p:nvSpPr>
        <p:spPr bwMode="auto">
          <a:xfrm>
            <a:off x="9634883" y="2033586"/>
            <a:ext cx="12954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21"/>
          <p:cNvSpPr>
            <a:spLocks noChangeShapeType="1"/>
          </p:cNvSpPr>
          <p:nvPr/>
        </p:nvSpPr>
        <p:spPr bwMode="auto">
          <a:xfrm flipH="1">
            <a:off x="8115473" y="2033586"/>
            <a:ext cx="1519410" cy="6095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3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Candidates?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program:   block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block:     open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close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open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close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open:      '{'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close:     '}'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var_decl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';'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struct_decl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';'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func_decl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error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';'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2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804"/>
          </a:xfrm>
        </p:spPr>
        <p:txBody>
          <a:bodyPr/>
          <a:lstStyle/>
          <a:p>
            <a:r>
              <a:rPr lang="en-US" dirty="0" smtClean="0"/>
              <a:t>Other Candidates?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16"/>
            <a:ext cx="10515600" cy="491364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'+' term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'-' term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term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term:       term '*' fact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term '/' fact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term '%' fact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fact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fact:        '('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')'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INT_VAL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FLOAT_VAL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varref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 vs. 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absolute “right” answer</a:t>
            </a:r>
          </a:p>
          <a:p>
            <a:r>
              <a:rPr lang="en-US" dirty="0" smtClean="0"/>
              <a:t>You are free to abstract differently than I did</a:t>
            </a:r>
          </a:p>
          <a:p>
            <a:r>
              <a:rPr lang="en-US" dirty="0" smtClean="0"/>
              <a:t>When you print your AST, yours must exactly match</a:t>
            </a:r>
          </a:p>
          <a:p>
            <a:pPr marL="457200" lvl="1" indent="0">
              <a:buNone/>
            </a:pPr>
            <a:r>
              <a:rPr lang="en-US" dirty="0" smtClean="0"/>
              <a:t>I suspect we’ll have trouble with spaces and newlines</a:t>
            </a:r>
          </a:p>
          <a:p>
            <a:pPr marL="914400" lvl="2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xmllint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–format   </a:t>
            </a:r>
            <a:r>
              <a:rPr lang="en-US" dirty="0" smtClean="0"/>
              <a:t>will help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I’m open to the possibility that mine is “wrong”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diff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qbwB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/>
              <a:t>must show no differences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8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NOTE: Don’t need to worry about syntax errors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“Minimal” program: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print(5);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2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Rules/Classes do you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program:   block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block:     open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close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open:      '{'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close:     '}'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 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   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'('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')' ';'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   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term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term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   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   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INT_VAL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1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Simplifying </a:t>
            </a:r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Knowing you’ll change things later</a:t>
            </a:r>
          </a:p>
          <a:p>
            <a:pPr lvl="1"/>
            <a:r>
              <a:rPr lang="en-US" dirty="0" smtClean="0"/>
              <a:t>Just get the first test to pass (or at least be close)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6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085" y="1825625"/>
            <a:ext cx="1170076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%type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block_node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%type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block_node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block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%type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only a single statement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only a print statement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%type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term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%type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fact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7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top-down</a:t>
            </a:r>
            <a:br>
              <a:rPr lang="en-US" dirty="0" smtClean="0"/>
            </a:br>
            <a:r>
              <a:rPr lang="en-US" dirty="0" smtClean="0"/>
              <a:t>vs</a:t>
            </a:r>
            <a:br>
              <a:rPr lang="en-US" dirty="0" smtClean="0"/>
            </a:br>
            <a:r>
              <a:rPr lang="en-US" dirty="0" smtClean="0"/>
              <a:t>bottom 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53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print(1);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print(2);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print(3);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print(4);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2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085" y="1825625"/>
            <a:ext cx="11700769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cs typeface="Courier New" panose="02070309020205020404" pitchFamily="49" charset="0"/>
              </a:rPr>
              <a:t>Add: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cs typeface="Courier New" panose="02070309020205020404" pitchFamily="49" charset="0"/>
              </a:rPr>
              <a:t>Change: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block_node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%type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block_node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block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%type 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stmts_node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multiple statements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only a print statement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%type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term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%type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fact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1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STMTS?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71011" y="1918640"/>
            <a:ext cx="1143000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STMTS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67100" y="2820361"/>
            <a:ext cx="1143000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STMT</a:t>
            </a:r>
            <a:endParaRPr lang="en-US" dirty="0"/>
          </a:p>
        </p:txBody>
      </p:sp>
      <p:cxnSp>
        <p:nvCxnSpPr>
          <p:cNvPr id="11" name="Straight Connector 10"/>
          <p:cNvCxnSpPr>
            <a:stCxn id="7" idx="2"/>
            <a:endCxn id="15" idx="0"/>
          </p:cNvCxnSpPr>
          <p:nvPr/>
        </p:nvCxnSpPr>
        <p:spPr>
          <a:xfrm flipH="1">
            <a:off x="2526632" y="2448030"/>
            <a:ext cx="715879" cy="3723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2"/>
            <a:endCxn id="9" idx="0"/>
          </p:cNvCxnSpPr>
          <p:nvPr/>
        </p:nvCxnSpPr>
        <p:spPr>
          <a:xfrm>
            <a:off x="3242511" y="2448030"/>
            <a:ext cx="796089" cy="3723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955132" y="2820361"/>
            <a:ext cx="1143000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STMTS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751221" y="3722082"/>
            <a:ext cx="1143000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STMT</a:t>
            </a:r>
            <a:endParaRPr lang="en-US" dirty="0"/>
          </a:p>
        </p:txBody>
      </p:sp>
      <p:cxnSp>
        <p:nvCxnSpPr>
          <p:cNvPr id="18" name="Straight Connector 17"/>
          <p:cNvCxnSpPr>
            <a:stCxn id="15" idx="2"/>
            <a:endCxn id="21" idx="0"/>
          </p:cNvCxnSpPr>
          <p:nvPr/>
        </p:nvCxnSpPr>
        <p:spPr>
          <a:xfrm flipH="1">
            <a:off x="1810753" y="3349751"/>
            <a:ext cx="715879" cy="3652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2"/>
            <a:endCxn id="17" idx="0"/>
          </p:cNvCxnSpPr>
          <p:nvPr/>
        </p:nvCxnSpPr>
        <p:spPr>
          <a:xfrm>
            <a:off x="2526632" y="3349751"/>
            <a:ext cx="796089" cy="3723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239253" y="3715021"/>
            <a:ext cx="1143000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STMTS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239253" y="4594266"/>
            <a:ext cx="1143000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STMT</a:t>
            </a:r>
            <a:endParaRPr lang="en-US" dirty="0"/>
          </a:p>
        </p:txBody>
      </p:sp>
      <p:cxnSp>
        <p:nvCxnSpPr>
          <p:cNvPr id="24" name="Straight Connector 23"/>
          <p:cNvCxnSpPr>
            <a:stCxn id="21" idx="2"/>
            <a:endCxn id="22" idx="0"/>
          </p:cNvCxnSpPr>
          <p:nvPr/>
        </p:nvCxnSpPr>
        <p:spPr>
          <a:xfrm>
            <a:off x="1810753" y="4244411"/>
            <a:ext cx="0" cy="3498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781801" y="2711680"/>
            <a:ext cx="1143000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STMTS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781801" y="3647803"/>
            <a:ext cx="1143000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STMT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2"/>
            <a:endCxn id="27" idx="0"/>
          </p:cNvCxnSpPr>
          <p:nvPr/>
        </p:nvCxnSpPr>
        <p:spPr>
          <a:xfrm>
            <a:off x="7353301" y="3241070"/>
            <a:ext cx="0" cy="4067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496301" y="3640744"/>
            <a:ext cx="1143000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STMT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0210800" y="3624857"/>
            <a:ext cx="1143000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STMT</a:t>
            </a:r>
            <a:endParaRPr lang="en-US" dirty="0"/>
          </a:p>
        </p:txBody>
      </p:sp>
      <p:cxnSp>
        <p:nvCxnSpPr>
          <p:cNvPr id="39" name="Straight Connector 38"/>
          <p:cNvCxnSpPr>
            <a:stCxn id="31" idx="1"/>
            <a:endCxn id="27" idx="3"/>
          </p:cNvCxnSpPr>
          <p:nvPr/>
        </p:nvCxnSpPr>
        <p:spPr>
          <a:xfrm flipH="1">
            <a:off x="7924801" y="3905439"/>
            <a:ext cx="571500" cy="70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1" idx="3"/>
            <a:endCxn id="35" idx="1"/>
          </p:cNvCxnSpPr>
          <p:nvPr/>
        </p:nvCxnSpPr>
        <p:spPr>
          <a:xfrm flipV="1">
            <a:off x="9639301" y="3889552"/>
            <a:ext cx="571499" cy="15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15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the following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paramsspec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paramsspec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','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paramspec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varref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'.'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varpart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','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$$=$1;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$$-&gt;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AddNode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($2);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{ $$ =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cStmts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($1);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Come up with a solution that will work for all the lists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9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print(1.7*5+2*3.5);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Requires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dirty="0" smtClean="0"/>
              <a:t> on down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4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EXPR types?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'+' term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'-' term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term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term:       term '*' fact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term '/' fact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term '%' fact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fact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fact:        '('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')'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INT_VAL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FLOAT_VAL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varref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2622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 virtual base?</a:t>
            </a:r>
          </a:p>
          <a:p>
            <a:pPr marL="457200" lvl="1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BinaryExprNode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IntExprNode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FloatExprNode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VarExprNode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6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bbb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float ccc;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print(1);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print(2);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print(4);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block:     open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close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var_decl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';'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var_decl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 TYPE_ID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IDENTIFIER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varpart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varpart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IDENTIFIER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Table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var_decl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TYPE_ID IDENTIFIER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|    STRUCT IDENTIFIER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IDENTIFIER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struct_decl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close IDENTIFIER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is a TYPE_ID?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</a:p>
          <a:p>
            <a:pPr marL="457200" lvl="1" indent="0"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pPr marL="457200" lvl="1" indent="0"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IDENTIFIER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3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Down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  <a:tabLst>
                <a:tab pos="18288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S		-&gt; Expr</a:t>
            </a:r>
          </a:p>
          <a:p>
            <a:pPr>
              <a:buNone/>
              <a:tabLst>
                <a:tab pos="18288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Expr	-&gt; Expr + Term</a:t>
            </a:r>
          </a:p>
          <a:p>
            <a:pPr>
              <a:buNone/>
              <a:tabLst>
                <a:tab pos="18288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	-&gt; Expr – Term</a:t>
            </a:r>
          </a:p>
          <a:p>
            <a:pPr>
              <a:buNone/>
              <a:tabLst>
                <a:tab pos="18288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	-&gt; Term</a:t>
            </a:r>
          </a:p>
          <a:p>
            <a:pPr>
              <a:buNone/>
              <a:tabLst>
                <a:tab pos="18288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Term	-&gt; Term * </a:t>
            </a:r>
            <a:r>
              <a:rPr lang="en-US" altLang="en-US" dirty="0" err="1">
                <a:latin typeface="Courier New" panose="02070309020205020404" pitchFamily="49" charset="0"/>
              </a:rPr>
              <a:t>num</a:t>
            </a:r>
            <a:endParaRPr lang="en-US" altLang="en-US" dirty="0">
              <a:latin typeface="Courier New" panose="02070309020205020404" pitchFamily="49" charset="0"/>
            </a:endParaRPr>
          </a:p>
          <a:p>
            <a:pPr>
              <a:buNone/>
              <a:tabLst>
                <a:tab pos="18288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	-&gt; Term / </a:t>
            </a:r>
            <a:r>
              <a:rPr lang="en-US" altLang="en-US" dirty="0" err="1">
                <a:latin typeface="Courier New" panose="02070309020205020404" pitchFamily="49" charset="0"/>
              </a:rPr>
              <a:t>num</a:t>
            </a:r>
            <a:endParaRPr lang="en-US" altLang="en-US" dirty="0">
              <a:latin typeface="Courier New" panose="02070309020205020404" pitchFamily="49" charset="0"/>
            </a:endParaRPr>
          </a:p>
          <a:p>
            <a:pPr>
              <a:buNone/>
              <a:tabLst>
                <a:tab pos="18288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	-&gt; </a:t>
            </a:r>
            <a:r>
              <a:rPr lang="en-US" altLang="en-US" dirty="0" err="1">
                <a:latin typeface="Courier New" panose="02070309020205020404" pitchFamily="49" charset="0"/>
              </a:rPr>
              <a:t>num</a:t>
            </a:r>
            <a:endParaRPr lang="en-US" alt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3 + 7 * 5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+ Term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Term + Term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+ Term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+ Term *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+ 7 *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+ 7 * 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446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Table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a TYPE_ID?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</a:p>
          <a:p>
            <a:pPr marL="457200" lvl="1" indent="0"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pPr marL="457200" lvl="1" indent="0"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IDENTIFIER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From CFG point of view they are all equivalent</a:t>
            </a:r>
          </a:p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What about the scanner?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8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Table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351" y="1825625"/>
            <a:ext cx="115676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var_decl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TYPE_ID IDENTIFIER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struct_decl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 IDENTIFIER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var_decl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IDENTIFIER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|    INT IDENTIFIER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|    FLOAT IDENTIFIER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|    STRUCT IDENTIFIER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IDENTIFIER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6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get Scanner to return TYPE_ID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global scope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endParaRPr lang="en-US" dirty="0"/>
          </a:p>
          <a:p>
            <a:r>
              <a:rPr lang="en-US" dirty="0" smtClean="0"/>
              <a:t>Add to Symbol Class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When scanner finds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IDENTIFIER</a:t>
            </a:r>
            <a:r>
              <a:rPr lang="en-US" dirty="0"/>
              <a:t>, it needs to see if it is a type</a:t>
            </a:r>
          </a:p>
          <a:p>
            <a:pPr marL="45720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5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Be sure to call the constructor of the base class</a:t>
            </a:r>
          </a:p>
          <a:p>
            <a:endParaRPr lang="en-US" dirty="0"/>
          </a:p>
          <a:p>
            <a:r>
              <a:rPr lang="en-US" dirty="0" smtClean="0"/>
              <a:t>Need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Visit </a:t>
            </a:r>
            <a:r>
              <a:rPr lang="en-US" dirty="0" smtClean="0"/>
              <a:t>method in each class even though the source is identical</a:t>
            </a:r>
          </a:p>
          <a:p>
            <a:endParaRPr lang="en-US" dirty="0"/>
          </a:p>
          <a:p>
            <a:r>
              <a:rPr lang="en-US" dirty="0" smtClean="0"/>
              <a:t>If you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files, you need to edit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does not include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 </a:t>
            </a:r>
            <a:r>
              <a:rPr lang="en-US" dirty="0" smtClean="0"/>
              <a:t>dependencies</a:t>
            </a:r>
          </a:p>
          <a:p>
            <a:endParaRPr lang="en-US" dirty="0"/>
          </a:p>
          <a:p>
            <a:r>
              <a:rPr lang="en-US" dirty="0" smtClean="0"/>
              <a:t>Update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cVisitor.h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cVisitor.cpp</a:t>
            </a:r>
            <a:r>
              <a:rPr lang="en-US" dirty="0" smtClean="0"/>
              <a:t>,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astnodes.h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8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 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3 + 7 * 5</a:t>
            </a:r>
          </a:p>
          <a:p>
            <a:pPr marL="0" indent="0">
              <a:buNone/>
            </a:pPr>
            <a:r>
              <a:rPr lang="en-US" dirty="0" smtClean="0"/>
              <a:t>3 + 7 * </a:t>
            </a:r>
            <a:r>
              <a:rPr lang="en-US" dirty="0" err="1" smtClean="0"/>
              <a:t>num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 + Term * </a:t>
            </a:r>
            <a:r>
              <a:rPr lang="en-US" dirty="0" err="1" smtClean="0"/>
              <a:t>num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 + Term</a:t>
            </a:r>
          </a:p>
          <a:p>
            <a:pPr marL="0" indent="0">
              <a:buNone/>
            </a:pPr>
            <a:r>
              <a:rPr lang="en-US" dirty="0" smtClean="0"/>
              <a:t>Term + Term</a:t>
            </a:r>
          </a:p>
          <a:p>
            <a:pPr marL="0" indent="0">
              <a:buNone/>
            </a:pPr>
            <a:r>
              <a:rPr lang="en-US" dirty="0" smtClean="0"/>
              <a:t>Expr + Term</a:t>
            </a:r>
          </a:p>
          <a:p>
            <a:pPr marL="0" indent="0">
              <a:buNone/>
            </a:pPr>
            <a:r>
              <a:rPr lang="en-US" dirty="0" smtClean="0"/>
              <a:t>Expr</a:t>
            </a:r>
          </a:p>
          <a:p>
            <a:pPr marL="0" indent="0">
              <a:buNone/>
            </a:pPr>
            <a:r>
              <a:rPr lang="en-US" dirty="0"/>
              <a:t>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671751" y="1813268"/>
            <a:ext cx="568204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Reduce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5 -&gt;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/>
              <a:t>Reduce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7-&gt; Term</a:t>
            </a:r>
          </a:p>
          <a:p>
            <a:pPr marL="0" indent="0">
              <a:buNone/>
            </a:pPr>
            <a:r>
              <a:rPr lang="en-US" dirty="0" smtClean="0"/>
              <a:t>Reduce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Term*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-&gt; Term</a:t>
            </a:r>
          </a:p>
          <a:p>
            <a:pPr marL="0" indent="0">
              <a:buNone/>
            </a:pPr>
            <a:r>
              <a:rPr lang="en-US" dirty="0" smtClean="0"/>
              <a:t>Reduce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3 -&gt; Term</a:t>
            </a:r>
          </a:p>
          <a:p>
            <a:pPr marL="0" indent="0">
              <a:buNone/>
            </a:pPr>
            <a:r>
              <a:rPr lang="en-US" dirty="0" smtClean="0"/>
              <a:t>Reduce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Term -&gt; Expr</a:t>
            </a:r>
          </a:p>
          <a:p>
            <a:pPr marL="0" indent="0">
              <a:buNone/>
            </a:pPr>
            <a:r>
              <a:rPr lang="en-US" dirty="0" smtClean="0"/>
              <a:t>Reduce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+ Term -&gt; Expr</a:t>
            </a:r>
          </a:p>
          <a:p>
            <a:pPr marL="0" indent="0">
              <a:buNone/>
            </a:pPr>
            <a:r>
              <a:rPr lang="en-US" dirty="0" smtClean="0"/>
              <a:t>Reduce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-&gt; 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68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Bottom 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3 + 7 * 5</a:t>
            </a:r>
          </a:p>
          <a:p>
            <a:pPr marL="0" indent="0">
              <a:buNone/>
            </a:pPr>
            <a:r>
              <a:rPr lang="en-US" dirty="0" err="1"/>
              <a:t>num</a:t>
            </a:r>
            <a:r>
              <a:rPr lang="en-US" dirty="0"/>
              <a:t> + 7 * 5</a:t>
            </a:r>
          </a:p>
          <a:p>
            <a:pPr marL="0" indent="0">
              <a:buNone/>
            </a:pPr>
            <a:r>
              <a:rPr lang="en-US" dirty="0"/>
              <a:t>Term + 7 * 5</a:t>
            </a:r>
          </a:p>
          <a:p>
            <a:pPr marL="0" indent="0">
              <a:buNone/>
            </a:pPr>
            <a:r>
              <a:rPr lang="en-US" dirty="0"/>
              <a:t>Expr + 7 * 5</a:t>
            </a:r>
          </a:p>
          <a:p>
            <a:pPr marL="0" indent="0">
              <a:buNone/>
            </a:pPr>
            <a:r>
              <a:rPr lang="en-US" dirty="0"/>
              <a:t>Expr + Term * 5</a:t>
            </a:r>
          </a:p>
          <a:p>
            <a:pPr marL="0" indent="0">
              <a:buNone/>
            </a:pPr>
            <a:r>
              <a:rPr lang="en-US" dirty="0"/>
              <a:t>Expr + Term * </a:t>
            </a:r>
            <a:r>
              <a:rPr lang="en-US" dirty="0" err="1"/>
              <a:t>num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Expr + Term</a:t>
            </a:r>
          </a:p>
          <a:p>
            <a:pPr marL="0" indent="0">
              <a:buNone/>
            </a:pPr>
            <a:r>
              <a:rPr lang="en-US" dirty="0"/>
              <a:t>Expr </a:t>
            </a:r>
          </a:p>
          <a:p>
            <a:pPr marL="0" indent="0">
              <a:buNone/>
            </a:pPr>
            <a:r>
              <a:rPr lang="en-US" dirty="0"/>
              <a:t>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</a:t>
            </a:r>
          </a:p>
          <a:p>
            <a:pPr marL="0" indent="0">
              <a:buNone/>
            </a:pPr>
            <a:r>
              <a:rPr lang="en-US" dirty="0"/>
              <a:t>Expr </a:t>
            </a:r>
          </a:p>
          <a:p>
            <a:pPr marL="0" indent="0">
              <a:buNone/>
            </a:pPr>
            <a:r>
              <a:rPr lang="en-US" dirty="0"/>
              <a:t>Expr + Term</a:t>
            </a:r>
          </a:p>
          <a:p>
            <a:pPr marL="0" indent="0">
              <a:buNone/>
            </a:pPr>
            <a:r>
              <a:rPr lang="en-US" dirty="0"/>
              <a:t>Expr + Term * </a:t>
            </a:r>
            <a:r>
              <a:rPr lang="en-US" dirty="0" err="1"/>
              <a:t>num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Expr + Term * 5</a:t>
            </a:r>
          </a:p>
          <a:p>
            <a:pPr marL="0" indent="0">
              <a:buNone/>
            </a:pPr>
            <a:r>
              <a:rPr lang="en-US" dirty="0"/>
              <a:t>Expr + 7 * 5</a:t>
            </a:r>
          </a:p>
          <a:p>
            <a:pPr marL="0" indent="0">
              <a:buNone/>
            </a:pPr>
            <a:r>
              <a:rPr lang="en-US" dirty="0" smtClean="0"/>
              <a:t>Term </a:t>
            </a:r>
            <a:r>
              <a:rPr lang="en-US" dirty="0"/>
              <a:t>+ 7 * 5</a:t>
            </a:r>
          </a:p>
          <a:p>
            <a:pPr marL="0" indent="0">
              <a:buNone/>
            </a:pP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en-US" dirty="0"/>
              <a:t>+ 7 * 5</a:t>
            </a:r>
          </a:p>
          <a:p>
            <a:pPr marL="0" indent="0">
              <a:buNone/>
            </a:pPr>
            <a:r>
              <a:rPr lang="en-US" dirty="0" smtClean="0"/>
              <a:t>3 </a:t>
            </a:r>
            <a:r>
              <a:rPr lang="en-US" dirty="0"/>
              <a:t>+ 7 * </a:t>
            </a:r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82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bison</a:t>
            </a:r>
            <a:r>
              <a:rPr lang="en-US" dirty="0" smtClean="0"/>
              <a:t>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  <a:r>
              <a:rPr lang="en-US" dirty="0" smtClean="0"/>
              <a:t> takes Regular Expressions and generates a Scanner</a:t>
            </a:r>
          </a:p>
          <a:p>
            <a:pPr lvl="1"/>
            <a:r>
              <a:rPr lang="en-US" dirty="0" smtClean="0"/>
              <a:t>You can supply a code snippet that executes each time a token is recognized</a:t>
            </a:r>
          </a:p>
          <a:p>
            <a:pPr lvl="1"/>
            <a:endParaRPr lang="en-US" dirty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bison</a:t>
            </a:r>
            <a:r>
              <a:rPr lang="en-US" dirty="0" smtClean="0"/>
              <a:t> takes a CFG and generates an LR(1) parser</a:t>
            </a:r>
          </a:p>
          <a:p>
            <a:pPr lvl="1"/>
            <a:r>
              <a:rPr lang="en-US" dirty="0" smtClean="0"/>
              <a:t>You can supply a code snippet that executes on each reduction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Code snippets will build an AST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4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bison</a:t>
            </a:r>
            <a:r>
              <a:rPr lang="en-US" dirty="0" smtClean="0"/>
              <a:t> file format and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format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  <a:r>
              <a:rPr lang="en-US" dirty="0" smtClean="0"/>
              <a:t> input file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definitions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9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bison</a:t>
            </a:r>
            <a:r>
              <a:rPr lang="en-US" dirty="0" smtClean="0"/>
              <a:t> file format and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17" y="1825625"/>
            <a:ext cx="1161199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&lt;see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lang.y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Productions: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lhs: TERM1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nonterm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TERM2 { $$ = new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SomeType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($2, $3); 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Where does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$2, $3 </a:t>
            </a:r>
            <a:r>
              <a:rPr lang="en-US" sz="2400" dirty="0" smtClean="0"/>
              <a:t>get their values?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7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bison</a:t>
            </a:r>
            <a:r>
              <a:rPr lang="en-US" dirty="0" smtClean="0"/>
              <a:t> file format and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&lt;see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lang.y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%union</a:t>
            </a:r>
          </a:p>
          <a:p>
            <a:pPr marL="457200" lvl="1" indent="0">
              <a:buNone/>
            </a:pPr>
            <a:r>
              <a:rPr lang="en-US" dirty="0" smtClean="0"/>
              <a:t>Define the type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yylval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%token TERMINAL</a:t>
            </a:r>
          </a:p>
          <a:p>
            <a:pPr marL="457200" lvl="1" indent="0">
              <a:buNone/>
            </a:pPr>
            <a:r>
              <a:rPr lang="en-US" dirty="0" smtClean="0"/>
              <a:t>Declare the tokens the scanner is looking for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%token &lt;type&gt; TERMINAL</a:t>
            </a:r>
          </a:p>
          <a:p>
            <a:pPr marL="457200" lvl="1" indent="0">
              <a:buNone/>
            </a:pPr>
            <a:r>
              <a:rPr lang="en-US" dirty="0" smtClean="0"/>
              <a:t>Declare the token and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yylval</a:t>
            </a:r>
            <a:r>
              <a:rPr lang="en-US" dirty="0" smtClean="0"/>
              <a:t> type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%type &lt;type&gt; nonterminal</a:t>
            </a:r>
          </a:p>
          <a:p>
            <a:pPr marL="457200" lvl="1" indent="0">
              <a:buNone/>
            </a:pPr>
            <a:r>
              <a:rPr lang="en-US" dirty="0" smtClean="0"/>
              <a:t>Declare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yylval</a:t>
            </a:r>
            <a:r>
              <a:rPr lang="en-US" dirty="0" smtClean="0"/>
              <a:t> type for </a:t>
            </a:r>
            <a:r>
              <a:rPr lang="en-US" dirty="0" err="1" smtClean="0"/>
              <a:t>nonterminals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CST320 W2015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BDE2-92BC-4261-AAF7-627683A38B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2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8F20F7B-9A57-40DF-9AFB-BF2BAC473448}" vid="{9A21A212-8A13-4272-BCCC-5A6B97EB5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Centered Titles</Template>
  <TotalTime>342</TotalTime>
  <Words>1283</Words>
  <Application>Microsoft Office PowerPoint</Application>
  <PresentationFormat>Widescreen</PresentationFormat>
  <Paragraphs>415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Office Theme</vt:lpstr>
      <vt:lpstr>Lab 4 Abstract Syntax Tree</vt:lpstr>
      <vt:lpstr>top-down vs bottom up</vt:lpstr>
      <vt:lpstr>Top Down</vt:lpstr>
      <vt:lpstr>Bottom Up</vt:lpstr>
      <vt:lpstr>Bottom Up</vt:lpstr>
      <vt:lpstr>bison parser generator</vt:lpstr>
      <vt:lpstr>bison file format and details</vt:lpstr>
      <vt:lpstr>bison file format and details</vt:lpstr>
      <vt:lpstr>bison file format and details</vt:lpstr>
      <vt:lpstr>What is a union?</vt:lpstr>
      <vt:lpstr>Abstract Syntax Tree</vt:lpstr>
      <vt:lpstr>Parse Tree vs. AST</vt:lpstr>
      <vt:lpstr>Other Candidates?</vt:lpstr>
      <vt:lpstr>Other Candidates?</vt:lpstr>
      <vt:lpstr>Parse Tree vs. AST</vt:lpstr>
      <vt:lpstr>Where to start</vt:lpstr>
      <vt:lpstr>What Rules/Classes do you need?</vt:lpstr>
      <vt:lpstr>How to Start</vt:lpstr>
      <vt:lpstr>Simplifying Assumptions</vt:lpstr>
      <vt:lpstr>Next Step</vt:lpstr>
      <vt:lpstr>Simplifying Assumptions</vt:lpstr>
      <vt:lpstr>What is a STMTS?</vt:lpstr>
      <vt:lpstr>Note the following</vt:lpstr>
      <vt:lpstr>Common Solution</vt:lpstr>
      <vt:lpstr>Next Step</vt:lpstr>
      <vt:lpstr>How many EXPR types?</vt:lpstr>
      <vt:lpstr>Next Step</vt:lpstr>
      <vt:lpstr>New Features</vt:lpstr>
      <vt:lpstr>Symbol Table Implications</vt:lpstr>
      <vt:lpstr>Symbol Table Implications</vt:lpstr>
      <vt:lpstr>Symbol Table Implications</vt:lpstr>
      <vt:lpstr>How do we get Scanner to return TYPE_ID</vt:lpstr>
      <vt:lpstr>Miscellaneous Thoughts</vt:lpstr>
    </vt:vector>
  </TitlesOfParts>
  <Company>Oregon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 Abstract Syntax Tree</dc:title>
  <dc:creator>Philip Howard</dc:creator>
  <cp:lastModifiedBy>Philip Howard</cp:lastModifiedBy>
  <cp:revision>25</cp:revision>
  <dcterms:created xsi:type="dcterms:W3CDTF">2015-01-22T22:57:01Z</dcterms:created>
  <dcterms:modified xsi:type="dcterms:W3CDTF">2017-01-25T21:18:56Z</dcterms:modified>
</cp:coreProperties>
</file>