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84" r:id="rId4"/>
    <p:sldId id="285" r:id="rId5"/>
    <p:sldId id="286" r:id="rId6"/>
    <p:sldId id="287" r:id="rId7"/>
    <p:sldId id="259" r:id="rId8"/>
    <p:sldId id="262" r:id="rId9"/>
    <p:sldId id="264" r:id="rId10"/>
    <p:sldId id="265" r:id="rId11"/>
    <p:sldId id="283" r:id="rId12"/>
    <p:sldId id="263" r:id="rId13"/>
    <p:sldId id="267" r:id="rId14"/>
    <p:sldId id="268" r:id="rId15"/>
    <p:sldId id="269" r:id="rId16"/>
    <p:sldId id="271" r:id="rId17"/>
    <p:sldId id="270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226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DA2EF4B-2A57-497E-A3FD-929695107A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6163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1/12/2015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CST320 W2015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73C754-9D84-42AE-AAD7-3E865CABF4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664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1/12/2015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CST320 W2015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F9277A-6C28-4616-AB88-7C53B43D07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491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1/12/2015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CST320 W2015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F93A8D-5F62-4C9D-8545-4AEC032D18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26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1/12/2015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CST320 W2015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D4F31C-1D08-4676-8922-D0D2425264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825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1/12/2015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CST320 W2015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C7EEE7-6D59-4B11-9991-B22CE04392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790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1/12/2015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CST320 W2015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F35AC6-F21F-4310-A7F0-F8EAC47E32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35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1/12/2015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CST320 W2015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54E217-10D3-45AD-814E-B03F545550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509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1/12/2015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CST320 W2015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466C6F-AEBC-451C-8126-A4C8C37B32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913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1/12/2015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CST320 W2015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A40F96-1786-4B53-A5BC-B60659EC8A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08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1/12/2015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CST320 W2015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91651A-CFDA-4C05-B9A1-54B239EEFD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261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1/12/2015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CST320 W2015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6D5975-6743-41AC-B589-5C5B331C5C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420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1/12/2015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CST320 W2015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AA7323-2A1A-40A7-8A76-E018F0F834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816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1/12/2015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CST320 W2015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latin typeface="+mn-lt"/>
              </a:defRPr>
            </a:lvl1pPr>
          </a:lstStyle>
          <a:p>
            <a:pPr>
              <a:defRPr/>
            </a:pPr>
            <a:fld id="{BE976F7A-FDA0-4C17-829B-33E07994E0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1/12/2015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CST320 W2015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7E7FFF-D249-4828-9EF1-E5006019B3EB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eaLnBrk="1" hangingPunct="1"/>
            <a:r>
              <a:rPr lang="en-US" altLang="en-US" sz="4400" smtClean="0"/>
              <a:t>Parsing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Part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1/12/2015</a:t>
            </a:r>
          </a:p>
        </p:txBody>
      </p:sp>
      <p:sp>
        <p:nvSpPr>
          <p:cNvPr id="5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CST320 W2015</a:t>
            </a:r>
          </a:p>
        </p:txBody>
      </p:sp>
      <p:sp>
        <p:nvSpPr>
          <p:cNvPr id="5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31DFBC-F780-4445-B1B5-2C47F8E2619D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altLang="en-US" sz="4000" smtClean="0"/>
              <a:t>Botton-UP Derivation Example</a:t>
            </a:r>
          </a:p>
        </p:txBody>
      </p:sp>
      <p:graphicFrame>
        <p:nvGraphicFramePr>
          <p:cNvPr id="28743" name="Group 71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395886853"/>
              </p:ext>
            </p:extLst>
          </p:nvPr>
        </p:nvGraphicFramePr>
        <p:xfrm>
          <a:off x="1219200" y="1044281"/>
          <a:ext cx="7010400" cy="5214196"/>
        </p:xfrm>
        <a:graphic>
          <a:graphicData uri="http://schemas.openxmlformats.org/drawingml/2006/table">
            <a:tbl>
              <a:tblPr/>
              <a:tblGrid>
                <a:gridCol w="233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931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Stack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22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 + 4 *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Shift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2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+ 4 *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Reduce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22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Term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+ 4 *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Reduce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2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Expr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+ 4 *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Shift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2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Expr +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 *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Shift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22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Expr + 4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*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Reduce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77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Expr + Term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*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Shift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77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Expr + Term 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Shift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77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Expr + Term *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Reduce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62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Expr + Term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Reduce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922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Expr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Reduce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92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Accept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1/12/2015</a:t>
            </a:r>
          </a:p>
        </p:txBody>
      </p:sp>
      <p:sp>
        <p:nvSpPr>
          <p:cNvPr id="5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CST320 W2015</a:t>
            </a:r>
          </a:p>
        </p:txBody>
      </p:sp>
      <p:sp>
        <p:nvSpPr>
          <p:cNvPr id="5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31DFBC-F780-4445-B1B5-2C47F8E2619D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altLang="en-US" sz="4000" smtClean="0"/>
              <a:t>Botton-UP Derivation Example</a:t>
            </a:r>
          </a:p>
        </p:txBody>
      </p:sp>
      <p:graphicFrame>
        <p:nvGraphicFramePr>
          <p:cNvPr id="28743" name="Group 71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559069466"/>
              </p:ext>
            </p:extLst>
          </p:nvPr>
        </p:nvGraphicFramePr>
        <p:xfrm>
          <a:off x="1219200" y="1752600"/>
          <a:ext cx="7010400" cy="3474720"/>
        </p:xfrm>
        <a:graphic>
          <a:graphicData uri="http://schemas.openxmlformats.org/drawingml/2006/table">
            <a:tbl>
              <a:tblPr/>
              <a:tblGrid>
                <a:gridCol w="233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931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Stack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Top-down Equivalent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2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Reduce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22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Term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Reduce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Expr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22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Expr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+ 4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Reduce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Expr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+ Term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7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Expr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+ Term *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Reduce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Expr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+ Term *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2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Expr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+ Term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Reduce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Expr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+ 4 *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22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Expr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Reduce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Term + 4 *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2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Accept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 + 4 *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991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1/12/2015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CST320 W2015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A5986F-E116-405C-99C0-FE1508FC2E01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Requirements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29600" cy="4525963"/>
          </a:xfrm>
        </p:spPr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en-US" altLang="en-US" smtClean="0"/>
              <a:t>When to Shift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 smtClean="0"/>
              <a:t>When to Reduce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 smtClean="0"/>
              <a:t>When/How to recover from errors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 smtClean="0"/>
              <a:t>Must be deterministic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1/12/2015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CST320 W2015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E1493F-1D0E-4FD4-833E-C3F2AB7EC9E9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Process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Each Sentential form can be broken into three pieces: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en-US" smtClean="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string1   next    string2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en-US" smtClean="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string1</a:t>
            </a:r>
            <a:r>
              <a:rPr lang="en-US" altLang="en-US" smtClean="0"/>
              <a:t>: terminals plus non-terminals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next</a:t>
            </a:r>
            <a:r>
              <a:rPr lang="en-US" altLang="en-US" smtClean="0"/>
              <a:t>: single terminal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string2</a:t>
            </a:r>
            <a:r>
              <a:rPr lang="en-US" altLang="en-US" smtClean="0"/>
              <a:t>: terminals not yet read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1/12/2015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CST320 W2015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FFBD2A-0856-4365-BB06-74E6CD89755E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Process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800" dirty="0" smtClean="0"/>
              <a:t> (there is a substring of </a:t>
            </a:r>
            <a:r>
              <a:rPr lang="en-US" altLang="en-US" sz="2800" dirty="0" smtClean="0">
                <a:latin typeface="Courier New" panose="02070309020205020404" pitchFamily="49" charset="0"/>
              </a:rPr>
              <a:t>string1</a:t>
            </a:r>
            <a:r>
              <a:rPr lang="en-US" altLang="en-US" sz="2800" dirty="0" smtClean="0"/>
              <a:t> that is the RHS of a production in the rightmost derivation)</a:t>
            </a:r>
          </a:p>
          <a:p>
            <a:pPr marL="0" indent="0" eaLnBrk="1" hangingPunct="1">
              <a:buFontTx/>
              <a:buNone/>
            </a:pPr>
            <a:r>
              <a:rPr lang="en-US" altLang="en-US" sz="2800" dirty="0"/>
              <a:t>	</a:t>
            </a:r>
            <a:r>
              <a:rPr lang="en-US" altLang="en-US" sz="2800" dirty="0" smtClean="0"/>
              <a:t>reduce by that rule.</a:t>
            </a:r>
          </a:p>
          <a:p>
            <a:pPr marL="0" indent="0" eaLnBrk="1" hangingPunct="1">
              <a:buFontTx/>
              <a:buNone/>
            </a:pP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 eaLnBrk="1" hangingPunct="1">
              <a:buFontTx/>
              <a:buNone/>
            </a:pPr>
            <a:r>
              <a:rPr lang="en-US" altLang="en-US" sz="2800" dirty="0" smtClean="0"/>
              <a:t>	shift 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800" dirty="0" smtClean="0"/>
              <a:t> into </a:t>
            </a:r>
            <a:r>
              <a:rPr lang="en-US" altLang="en-US" sz="2800" dirty="0" smtClean="0">
                <a:latin typeface="Courier New" panose="02070309020205020404" pitchFamily="49" charset="0"/>
              </a:rPr>
              <a:t>string1</a:t>
            </a:r>
          </a:p>
          <a:p>
            <a:pPr marL="0" indent="0" eaLnBrk="1" hangingPunct="1">
              <a:buFontTx/>
              <a:buNone/>
            </a:pPr>
            <a:endParaRPr lang="en-US" altLang="en-US" sz="2800" dirty="0" smtClean="0">
              <a:latin typeface="Courier New" panose="02070309020205020404" pitchFamily="49" charset="0"/>
            </a:endParaRPr>
          </a:p>
          <a:p>
            <a:pPr marL="0" indent="0" eaLnBrk="1" hangingPunct="1">
              <a:buFontTx/>
              <a:buNone/>
            </a:pPr>
            <a:r>
              <a:rPr lang="en-US" altLang="en-US" sz="2800" dirty="0" smtClean="0"/>
              <a:t>How do we evaluate the condition in the </a:t>
            </a:r>
            <a:r>
              <a:rPr lang="en-US" altLang="en-US" sz="2800" dirty="0" smtClean="0">
                <a:latin typeface="Courier New" panose="02070309020205020404" pitchFamily="49" charset="0"/>
              </a:rPr>
              <a:t>if</a:t>
            </a:r>
            <a:r>
              <a:rPr lang="en-US" altLang="en-US" sz="2800" dirty="0" smtClean="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1/12/2015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CST320 W2015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5A6637-AFA0-4ED2-9E30-18B3EEFFB301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Handles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mtClean="0">
                <a:latin typeface="Courier New" panose="02070309020205020404" pitchFamily="49" charset="0"/>
              </a:rPr>
              <a:t>string1</a:t>
            </a:r>
            <a:r>
              <a:rPr lang="en-US" altLang="en-US" smtClean="0"/>
              <a:t> lives on a stack. The rightmost item is on the top of the stack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mtClean="0"/>
              <a:t>The substring in the </a:t>
            </a:r>
            <a:r>
              <a:rPr lang="en-US" altLang="en-US" smtClean="0">
                <a:latin typeface="Courier New" panose="02070309020205020404" pitchFamily="49" charset="0"/>
              </a:rPr>
              <a:t>if</a:t>
            </a:r>
            <a:r>
              <a:rPr lang="en-US" altLang="en-US" smtClean="0"/>
              <a:t>, is always the rightmost portion of </a:t>
            </a:r>
            <a:r>
              <a:rPr lang="en-US" altLang="en-US" smtClean="0">
                <a:latin typeface="Courier New" panose="02070309020205020404" pitchFamily="49" charset="0"/>
              </a:rPr>
              <a:t>string1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mtClean="0"/>
              <a:t>The rightmost portion of </a:t>
            </a:r>
            <a:r>
              <a:rPr lang="en-US" altLang="en-US" smtClean="0">
                <a:latin typeface="Courier New" panose="02070309020205020404" pitchFamily="49" charset="0"/>
              </a:rPr>
              <a:t>string1</a:t>
            </a:r>
            <a:r>
              <a:rPr lang="en-US" altLang="en-US" smtClean="0"/>
              <a:t> is always at the top-of-stack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mtClean="0"/>
              <a:t>The substring is called a </a:t>
            </a:r>
            <a:r>
              <a:rPr lang="en-US" altLang="en-US" i="1" smtClean="0"/>
              <a:t>handle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mtClean="0"/>
              <a:t>Finite number of rules, finite number of handles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1/12/2015</a:t>
            </a:r>
          </a:p>
        </p:txBody>
      </p:sp>
      <p:sp>
        <p:nvSpPr>
          <p:cNvPr id="5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CST320 W2015</a:t>
            </a:r>
          </a:p>
        </p:txBody>
      </p:sp>
      <p:sp>
        <p:nvSpPr>
          <p:cNvPr id="5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17085-A000-4D71-80A9-2639E2CDCAC9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altLang="en-US" sz="4000" smtClean="0"/>
              <a:t>Botton-UP Derivation Example</a:t>
            </a:r>
          </a:p>
        </p:txBody>
      </p:sp>
      <p:graphicFrame>
        <p:nvGraphicFramePr>
          <p:cNvPr id="34819" name="Group 3"/>
          <p:cNvGraphicFramePr>
            <a:graphicFrameLocks noGrp="1"/>
          </p:cNvGraphicFramePr>
          <p:nvPr>
            <p:ph type="tbl" idx="1"/>
          </p:nvPr>
        </p:nvGraphicFramePr>
        <p:xfrm>
          <a:off x="1219200" y="1219200"/>
          <a:ext cx="7010400" cy="5029204"/>
        </p:xfrm>
        <a:graphic>
          <a:graphicData uri="http://schemas.openxmlformats.org/drawingml/2006/table">
            <a:tbl>
              <a:tblPr/>
              <a:tblGrid>
                <a:gridCol w="233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8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Stack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 + 4 *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Shift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+ 4 *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Reduce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Term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+ 4 *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Reduce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Expr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+ 4 *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Shift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Expr +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 *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Shift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4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Expr + 4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*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Reduce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2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Expr + Term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*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Shift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2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Expr + Term 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Shift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2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Expr + Term *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Reduce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Expr + Term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Reduce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4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Expr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Accept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1/12/2015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CST320 W2015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EB65C5-A90D-47A9-8525-E929449CC0DD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Potential Handles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tabLst>
                <a:tab pos="1828800" algn="l"/>
              </a:tabLst>
            </a:pPr>
            <a:r>
              <a:rPr lang="en-US" altLang="en-US" smtClean="0">
                <a:latin typeface="Courier New" panose="02070309020205020404" pitchFamily="49" charset="0"/>
              </a:rPr>
              <a:t>S		-&gt; </a:t>
            </a:r>
            <a:r>
              <a:rPr lang="en-US" altLang="en-US" smtClean="0">
                <a:cs typeface="Arial" panose="020B0604020202020204" pitchFamily="34" charset="0"/>
              </a:rPr>
              <a:t>• </a:t>
            </a:r>
            <a:r>
              <a:rPr lang="en-US" altLang="en-US" smtClean="0">
                <a:latin typeface="Courier New" panose="02070309020205020404" pitchFamily="49" charset="0"/>
              </a:rPr>
              <a:t>Expr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1828800" algn="l"/>
              </a:tabLst>
            </a:pPr>
            <a:r>
              <a:rPr lang="en-US" altLang="en-US" smtClean="0">
                <a:latin typeface="Courier New" panose="02070309020205020404" pitchFamily="49" charset="0"/>
              </a:rPr>
              <a:t>		-&gt; Expr </a:t>
            </a:r>
            <a:r>
              <a:rPr lang="en-US" altLang="en-US" smtClean="0">
                <a:cs typeface="Arial" panose="020B0604020202020204" pitchFamily="34" charset="0"/>
              </a:rPr>
              <a:t>•</a:t>
            </a:r>
            <a:endParaRPr lang="en-US" altLang="en-US" smtClean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tabLst>
                <a:tab pos="1828800" algn="l"/>
              </a:tabLst>
            </a:pPr>
            <a:r>
              <a:rPr lang="en-US" altLang="en-US" smtClean="0">
                <a:latin typeface="Courier New" panose="02070309020205020404" pitchFamily="49" charset="0"/>
              </a:rPr>
              <a:t>Expr	-&gt; </a:t>
            </a:r>
            <a:r>
              <a:rPr lang="en-US" altLang="en-US" smtClean="0">
                <a:cs typeface="Arial" panose="020B0604020202020204" pitchFamily="34" charset="0"/>
              </a:rPr>
              <a:t>•</a:t>
            </a:r>
            <a:r>
              <a:rPr lang="en-US" altLang="en-US" smtClean="0">
                <a:latin typeface="Courier New" panose="02070309020205020404" pitchFamily="49" charset="0"/>
              </a:rPr>
              <a:t> Expr + Term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1828800" algn="l"/>
              </a:tabLst>
            </a:pPr>
            <a:r>
              <a:rPr lang="en-US" altLang="en-US" smtClean="0">
                <a:latin typeface="Courier New" panose="02070309020205020404" pitchFamily="49" charset="0"/>
              </a:rPr>
              <a:t>		-&gt; Expr </a:t>
            </a:r>
            <a:r>
              <a:rPr lang="en-US" altLang="en-US" smtClean="0">
                <a:cs typeface="Arial" panose="020B0604020202020204" pitchFamily="34" charset="0"/>
              </a:rPr>
              <a:t>•</a:t>
            </a:r>
            <a:r>
              <a:rPr lang="en-US" altLang="en-US" smtClean="0">
                <a:latin typeface="Courier New" panose="02070309020205020404" pitchFamily="49" charset="0"/>
              </a:rPr>
              <a:t> + Term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1828800" algn="l"/>
              </a:tabLst>
            </a:pPr>
            <a:r>
              <a:rPr lang="en-US" altLang="en-US" smtClean="0">
                <a:latin typeface="Courier New" panose="02070309020205020404" pitchFamily="49" charset="0"/>
              </a:rPr>
              <a:t>		-&gt; Expr + </a:t>
            </a:r>
            <a:r>
              <a:rPr lang="en-US" altLang="en-US" smtClean="0">
                <a:cs typeface="Arial" panose="020B0604020202020204" pitchFamily="34" charset="0"/>
              </a:rPr>
              <a:t>•</a:t>
            </a:r>
            <a:r>
              <a:rPr lang="en-US" altLang="en-US" smtClean="0">
                <a:latin typeface="Courier New" panose="02070309020205020404" pitchFamily="49" charset="0"/>
              </a:rPr>
              <a:t> Term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1828800" algn="l"/>
              </a:tabLst>
            </a:pPr>
            <a:r>
              <a:rPr lang="en-US" altLang="en-US" smtClean="0">
                <a:latin typeface="Courier New" panose="02070309020205020404" pitchFamily="49" charset="0"/>
              </a:rPr>
              <a:t>		-&gt; Expr + Term </a:t>
            </a:r>
            <a:r>
              <a:rPr lang="en-US" altLang="en-US" smtClean="0">
                <a:cs typeface="Arial" panose="020B0604020202020204" pitchFamily="34" charset="0"/>
              </a:rPr>
              <a:t>•</a:t>
            </a:r>
            <a:endParaRPr lang="en-US" altLang="en-US" smtClean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tabLst>
                <a:tab pos="1828800" algn="l"/>
              </a:tabLst>
            </a:pPr>
            <a:r>
              <a:rPr lang="en-US" altLang="en-US" b="1" smtClean="0"/>
              <a:t>… 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1828800" algn="l"/>
              </a:tabLst>
            </a:pPr>
            <a:r>
              <a:rPr lang="en-US" altLang="en-US" smtClean="0">
                <a:latin typeface="Courier New" panose="02070309020205020404" pitchFamily="49" charset="0"/>
              </a:rPr>
              <a:t>Term	-&gt; Term </a:t>
            </a:r>
            <a:r>
              <a:rPr lang="en-US" altLang="en-US" smtClean="0">
                <a:cs typeface="Arial" panose="020B0604020202020204" pitchFamily="34" charset="0"/>
              </a:rPr>
              <a:t>•</a:t>
            </a:r>
            <a:r>
              <a:rPr lang="en-US" altLang="en-US" smtClean="0">
                <a:latin typeface="Courier New" panose="02070309020205020404" pitchFamily="49" charset="0"/>
              </a:rPr>
              <a:t> * num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1828800" algn="l"/>
              </a:tabLst>
            </a:pPr>
            <a:r>
              <a:rPr lang="en-US" altLang="en-US" b="1" smtClean="0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1/12/2015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CST320 W2015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402B0B-3EE6-4B8A-BD3F-4AAD9B60CB2D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Recognizing potential handles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How many handles?</a:t>
            </a:r>
          </a:p>
          <a:p>
            <a:pPr lvl="1" eaLnBrk="1" hangingPunct="1">
              <a:buFontTx/>
              <a:buChar char="•"/>
            </a:pPr>
            <a:r>
              <a:rPr lang="en-US" altLang="en-US" smtClean="0"/>
              <a:t>Sum of lengths of productions</a:t>
            </a:r>
          </a:p>
          <a:p>
            <a:pPr lvl="1" eaLnBrk="1" hangingPunct="1">
              <a:buFontTx/>
              <a:buChar char="•"/>
            </a:pPr>
            <a:r>
              <a:rPr lang="en-US" altLang="en-US" smtClean="0"/>
              <a:t>(a finite number)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Any finite language is regular</a:t>
            </a:r>
          </a:p>
          <a:p>
            <a:pPr eaLnBrk="1" hangingPunct="1"/>
            <a:r>
              <a:rPr lang="en-US" altLang="en-US" smtClean="0"/>
              <a:t>Regular languages can be efficiently recognized with a DFA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1/12/2015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CST320 W2015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515147-860A-486A-B71C-69209A5DA70A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Process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Run DFA on stack plus next</a:t>
            </a:r>
          </a:p>
          <a:p>
            <a:pPr marL="609600" indent="-609600" eaLnBrk="1" hangingPunct="1"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If match</a:t>
            </a:r>
          </a:p>
          <a:p>
            <a:pPr marL="609600" indent="-609600" eaLnBrk="1" hangingPunct="1"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reduce</a:t>
            </a:r>
          </a:p>
          <a:p>
            <a:pPr marL="609600" indent="-609600" eaLnBrk="1" hangingPunct="1"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else </a:t>
            </a:r>
          </a:p>
          <a:p>
            <a:pPr marL="609600" indent="-609600" eaLnBrk="1" hangingPunct="1"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shift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1/12/2015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CST320 W2015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D2119F-CC9F-4238-B10C-0A24712BBB80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Parsing Process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Use Context Free Grammar to define language</a:t>
            </a:r>
          </a:p>
          <a:p>
            <a:pPr eaLnBrk="1" hangingPunct="1"/>
            <a:r>
              <a:rPr lang="en-US" altLang="en-US" smtClean="0"/>
              <a:t>Find a derivation of the source code</a:t>
            </a:r>
          </a:p>
          <a:p>
            <a:pPr eaLnBrk="1" hangingPunct="1"/>
            <a:r>
              <a:rPr lang="en-US" altLang="en-US" smtClean="0"/>
              <a:t>Build a Parse Tree to be used by later stages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1/12/2015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CST320 W2015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2F478-54FC-430D-8D44-9982CD6F17F7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Error Detection?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Do we need to shift to end of input to detect an error?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If stack plus next is not part of any potential handle, it can't be part of any actual handle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1/12/2015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CST320 W2015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1E2F40-31AC-43A3-B13A-52B6BCF2E8F3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Error Recovery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Can include ERROR tokens in the grammar</a:t>
            </a:r>
          </a:p>
          <a:p>
            <a:pPr eaLnBrk="1" hangingPunct="1"/>
            <a:r>
              <a:rPr lang="en-US" altLang="en-US" smtClean="0"/>
              <a:t>ERROR matches any error condition</a:t>
            </a:r>
          </a:p>
          <a:p>
            <a:pPr eaLnBrk="1" hangingPunct="1"/>
            <a:r>
              <a:rPr lang="en-US" altLang="en-US" smtClean="0"/>
              <a:t>ERROR productions get processed like any others</a:t>
            </a:r>
          </a:p>
          <a:p>
            <a:pPr eaLnBrk="1" hangingPunct="1"/>
            <a:r>
              <a:rPr lang="en-US" altLang="en-US" smtClean="0"/>
              <a:t>Once ANY error match, the parse will fail, but can continue to look for errors.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1/12/2015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CST320 W2015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01AFF4-8A6D-4716-9F87-774830C57BA6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Bottom-Up LR(1) Parsers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Table driven</a:t>
            </a:r>
          </a:p>
          <a:p>
            <a:pPr eaLnBrk="1" hangingPunct="1"/>
            <a:r>
              <a:rPr lang="en-US" altLang="en-US" smtClean="0"/>
              <a:t>Always auto-generated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yacc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bison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1/12/2015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CST320 W2015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B66704-84C7-43DA-A13C-D886BC77B82B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Grammar Flavors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2460625" algn="l"/>
              </a:tabLst>
            </a:pPr>
            <a:r>
              <a:rPr lang="en-US" altLang="en-US" sz="2800" smtClean="0"/>
              <a:t>LR(1)	Most general, but large tables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2460625" algn="l"/>
              </a:tabLst>
            </a:pPr>
            <a:r>
              <a:rPr lang="en-US" altLang="en-US" sz="2800" smtClean="0"/>
              <a:t>LR(0)	Fast parsing, restricted abilities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2460625" algn="l"/>
              </a:tabLst>
            </a:pPr>
            <a:r>
              <a:rPr lang="en-US" altLang="en-US" sz="2800" smtClean="0"/>
              <a:t>LALR(1)	Look Ahead LR(1)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2460625" algn="l"/>
              </a:tabLst>
            </a:pPr>
            <a:r>
              <a:rPr lang="en-US" altLang="en-US" sz="2800" smtClean="0"/>
              <a:t>SLR(1)	Simple LR(1)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2460625" algn="l"/>
              </a:tabLst>
            </a:pPr>
            <a:endParaRPr lang="en-US" altLang="en-US" sz="2800" smtClean="0"/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2460625" algn="l"/>
              </a:tabLst>
            </a:pPr>
            <a:r>
              <a:rPr lang="en-US" altLang="en-US" sz="2800" smtClean="0"/>
              <a:t>LR(1) contains all languages with deterministic parsers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2460625" algn="l"/>
              </a:tabLst>
            </a:pPr>
            <a:endParaRPr lang="en-US" altLang="en-US" sz="2800" smtClean="0"/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2460625" algn="l"/>
              </a:tabLst>
            </a:pPr>
            <a:r>
              <a:rPr lang="en-US" altLang="en-US" sz="2800" smtClean="0"/>
              <a:t>All LR(1) grammars can be converted to LALR(1) and/or SLR(1) grammars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1/12/2015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CST320 W2015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FA09EC-FFFB-4FBF-8B4B-A7BDD24773EE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Other issues: Ambiguities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Factor   -&gt; FuncRef</a:t>
            </a:r>
          </a:p>
          <a:p>
            <a:pPr eaLnBrk="1" hangingPunct="1"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     -&gt; ArrayRef</a:t>
            </a:r>
          </a:p>
          <a:p>
            <a:pPr eaLnBrk="1" hangingPunct="1"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     -&gt; (Expr)</a:t>
            </a:r>
          </a:p>
          <a:p>
            <a:pPr eaLnBrk="1" hangingPunct="1"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     -&gt; num</a:t>
            </a:r>
          </a:p>
          <a:p>
            <a:pPr eaLnBrk="1" hangingPunct="1"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     -&gt; ident</a:t>
            </a:r>
          </a:p>
          <a:p>
            <a:pPr eaLnBrk="1" hangingPunct="1"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FuncRef  -&gt; ident(ExprList)</a:t>
            </a:r>
          </a:p>
          <a:p>
            <a:pPr eaLnBrk="1" hangingPunct="1"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ArrayRef -&gt; ident(ExprList)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1/12/2015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CST320 W2015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2A30FC-0B05-4F42-BA0B-F505A974D1EA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Possible Solutions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en-US" altLang="en-US" smtClean="0"/>
              <a:t>Combine FuncRef and ArrayRef into a single production. A later stage will disambiguate</a:t>
            </a:r>
          </a:p>
          <a:p>
            <a:pPr marL="609600" indent="-609600" eaLnBrk="1" hangingPunct="1">
              <a:buFontTx/>
              <a:buAutoNum type="arabicPeriod"/>
            </a:pPr>
            <a:endParaRPr lang="en-US" altLang="en-US" smtClean="0"/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 smtClean="0"/>
              <a:t>Allow the lexer to distinguish between function names and array names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1/12/2015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CST320 W2015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12296D-B8BD-47E6-A6DD-A0A3EBFF8757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Other Issues: Stack Depth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SheepNoise -&gt; baa SheepNoise</a:t>
            </a:r>
          </a:p>
          <a:p>
            <a:pPr marL="0" indent="0" eaLnBrk="1" hangingPunct="1"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       -&gt; baa</a:t>
            </a:r>
          </a:p>
          <a:p>
            <a:pPr marL="0" indent="0" eaLnBrk="1" hangingPunct="1"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GoatNoise  -&gt; GoatNoise maa</a:t>
            </a:r>
          </a:p>
          <a:p>
            <a:pPr marL="0" indent="0" eaLnBrk="1" hangingPunct="1"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       -&gt; maa</a:t>
            </a:r>
            <a:endParaRPr lang="en-US" altLang="en-US" smtClean="0"/>
          </a:p>
          <a:p>
            <a:pPr marL="0" indent="0" eaLnBrk="1" hangingPunct="1">
              <a:buFontTx/>
              <a:buNone/>
            </a:pPr>
            <a:endParaRPr lang="en-US" altLang="en-US" smtClean="0"/>
          </a:p>
          <a:p>
            <a:pPr marL="0" indent="0" eaLnBrk="1" hangingPunct="1">
              <a:buFontTx/>
              <a:buNone/>
            </a:pPr>
            <a:r>
              <a:rPr lang="en-US" altLang="en-US" smtClean="0"/>
              <a:t>How much do you have to shift before you can reduce?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1/12/2015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CST320 W2015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A17E1D-1FD6-449F-8A06-EBA9DF987F15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Other Issues: </a:t>
            </a:r>
            <a:br>
              <a:rPr lang="en-US" altLang="en-US" sz="3600" smtClean="0"/>
            </a:br>
            <a:r>
              <a:rPr lang="en-US" altLang="en-US" sz="3600" smtClean="0"/>
              <a:t>Optimizing a Grammar</a:t>
            </a:r>
          </a:p>
        </p:txBody>
      </p:sp>
      <p:sp>
        <p:nvSpPr>
          <p:cNvPr id="25606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600200"/>
            <a:ext cx="42672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smtClean="0">
                <a:latin typeface="Courier New" panose="02070309020205020404" pitchFamily="49" charset="0"/>
              </a:rPr>
              <a:t>Expr -&gt; Expr + Term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smtClean="0">
                <a:latin typeface="Courier New" panose="02070309020205020404" pitchFamily="49" charset="0"/>
              </a:rPr>
              <a:t>     -&gt; Expr – Term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smtClean="0">
                <a:latin typeface="Courier New" panose="02070309020205020404" pitchFamily="49" charset="0"/>
              </a:rPr>
              <a:t>     -&gt; Term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smtClean="0">
                <a:latin typeface="Courier New" panose="02070309020205020404" pitchFamily="49" charset="0"/>
              </a:rPr>
              <a:t>Term -&gt; Term * Fact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smtClean="0">
                <a:latin typeface="Courier New" panose="02070309020205020404" pitchFamily="49" charset="0"/>
              </a:rPr>
              <a:t>     -&gt; Term / Fact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smtClean="0">
                <a:latin typeface="Courier New" panose="02070309020205020404" pitchFamily="49" charset="0"/>
              </a:rPr>
              <a:t>     -&gt; Fact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smtClean="0">
                <a:latin typeface="Courier New" panose="02070309020205020404" pitchFamily="49" charset="0"/>
              </a:rPr>
              <a:t>Fact -&gt; num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smtClean="0">
                <a:latin typeface="Courier New" panose="02070309020205020404" pitchFamily="49" charset="0"/>
              </a:rPr>
              <a:t>     -&gt; id</a:t>
            </a:r>
          </a:p>
        </p:txBody>
      </p:sp>
      <p:sp>
        <p:nvSpPr>
          <p:cNvPr id="25607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600200"/>
            <a:ext cx="43434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smtClean="0">
                <a:latin typeface="Courier New" panose="02070309020205020404" pitchFamily="49" charset="0"/>
              </a:rPr>
              <a:t>Expr -&gt; Expr + Term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smtClean="0">
                <a:latin typeface="Courier New" panose="02070309020205020404" pitchFamily="49" charset="0"/>
              </a:rPr>
              <a:t>     -&gt; Expr – Term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smtClean="0">
                <a:latin typeface="Courier New" panose="02070309020205020404" pitchFamily="49" charset="0"/>
              </a:rPr>
              <a:t>     -&gt; Term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smtClean="0">
                <a:latin typeface="Courier New" panose="02070309020205020404" pitchFamily="49" charset="0"/>
              </a:rPr>
              <a:t>Term -&gt; Term * num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smtClean="0">
                <a:latin typeface="Courier New" panose="02070309020205020404" pitchFamily="49" charset="0"/>
              </a:rPr>
              <a:t>     -&gt; Term * id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smtClean="0">
                <a:latin typeface="Courier New" panose="02070309020205020404" pitchFamily="49" charset="0"/>
              </a:rPr>
              <a:t>     -&gt; Term / num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smtClean="0">
                <a:latin typeface="Courier New" panose="02070309020205020404" pitchFamily="49" charset="0"/>
              </a:rPr>
              <a:t>     -&gt; Term / id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smtClean="0">
                <a:latin typeface="Courier New" panose="02070309020205020404" pitchFamily="49" charset="0"/>
              </a:rPr>
              <a:t>     -&gt; num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smtClean="0">
                <a:latin typeface="Courier New" panose="02070309020205020404" pitchFamily="49" charset="0"/>
              </a:rPr>
              <a:t>     -&gt; id</a:t>
            </a:r>
          </a:p>
        </p:txBody>
      </p:sp>
      <p:sp>
        <p:nvSpPr>
          <p:cNvPr id="25608" name="Line 6"/>
          <p:cNvSpPr>
            <a:spLocks noChangeShapeType="1"/>
          </p:cNvSpPr>
          <p:nvPr/>
        </p:nvSpPr>
        <p:spPr bwMode="auto">
          <a:xfrm>
            <a:off x="4572000" y="1524000"/>
            <a:ext cx="0" cy="464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1/12/2015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CST320 W2015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0BE20E-CFB2-4279-A38D-D0B57E20F184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Other Issues: </a:t>
            </a:r>
            <a:br>
              <a:rPr lang="en-US" altLang="en-US" sz="3600" smtClean="0"/>
            </a:br>
            <a:r>
              <a:rPr lang="en-US" altLang="en-US" sz="3600" smtClean="0"/>
              <a:t>Optimizing a Grammar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Since bottom-up parsers are auto-generated, we tend to not worry about optimizing the grammar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en-US" smtClean="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Not true for hand coded top-down parsers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top-down</a:t>
            </a:r>
            <a:br>
              <a:rPr lang="en-US" dirty="0" smtClean="0"/>
            </a:br>
            <a:r>
              <a:rPr lang="en-US" dirty="0" smtClean="0"/>
              <a:t>vs</a:t>
            </a:r>
            <a:br>
              <a:rPr lang="en-US" dirty="0" smtClean="0"/>
            </a:br>
            <a:r>
              <a:rPr lang="en-US" dirty="0" smtClean="0"/>
              <a:t>bottom 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242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Down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  <a:tabLst>
                <a:tab pos="1371600" algn="l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S		-&gt; Expr</a:t>
            </a:r>
          </a:p>
          <a:p>
            <a:pPr>
              <a:buNone/>
              <a:tabLst>
                <a:tab pos="1371600" algn="l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Expr	-&gt; Expr + Term</a:t>
            </a:r>
          </a:p>
          <a:p>
            <a:pPr>
              <a:buNone/>
              <a:tabLst>
                <a:tab pos="1371600" algn="l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		-&gt; Expr – Term</a:t>
            </a:r>
          </a:p>
          <a:p>
            <a:pPr>
              <a:buNone/>
              <a:tabLst>
                <a:tab pos="1371600" algn="l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		-&gt; Term</a:t>
            </a:r>
          </a:p>
          <a:p>
            <a:pPr>
              <a:buNone/>
              <a:tabLst>
                <a:tab pos="1371600" algn="l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Term	-&gt; Term * </a:t>
            </a:r>
            <a:r>
              <a:rPr lang="en-US" altLang="en-US" dirty="0" err="1">
                <a:latin typeface="Courier New" panose="02070309020205020404" pitchFamily="49" charset="0"/>
              </a:rPr>
              <a:t>num</a:t>
            </a:r>
            <a:endParaRPr lang="en-US" altLang="en-US" dirty="0">
              <a:latin typeface="Courier New" panose="02070309020205020404" pitchFamily="49" charset="0"/>
            </a:endParaRPr>
          </a:p>
          <a:p>
            <a:pPr>
              <a:buNone/>
              <a:tabLst>
                <a:tab pos="1371600" algn="l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		-&gt; Term / </a:t>
            </a:r>
            <a:r>
              <a:rPr lang="en-US" altLang="en-US" dirty="0" err="1">
                <a:latin typeface="Courier New" panose="02070309020205020404" pitchFamily="49" charset="0"/>
              </a:rPr>
              <a:t>num</a:t>
            </a:r>
            <a:endParaRPr lang="en-US" altLang="en-US" dirty="0">
              <a:latin typeface="Courier New" panose="02070309020205020404" pitchFamily="49" charset="0"/>
            </a:endParaRPr>
          </a:p>
          <a:p>
            <a:pPr>
              <a:buNone/>
              <a:tabLst>
                <a:tab pos="1371600" algn="l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		-&gt; </a:t>
            </a:r>
            <a:r>
              <a:rPr lang="en-US" altLang="en-US" dirty="0" err="1">
                <a:latin typeface="Courier New" panose="02070309020205020404" pitchFamily="49" charset="0"/>
              </a:rPr>
              <a:t>num</a:t>
            </a:r>
            <a:endParaRPr lang="en-US" altLang="en-US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3 + 7 * 5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 + Term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Term + Term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+ Term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+ Term *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+ 7 *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+ 7 * 5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819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Bottom Up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3 + 7 * 5</a:t>
            </a:r>
          </a:p>
          <a:p>
            <a:pPr marL="0" indent="0">
              <a:buNone/>
            </a:pPr>
            <a:r>
              <a:rPr lang="en-US" dirty="0" smtClean="0"/>
              <a:t>3 + 7 * </a:t>
            </a:r>
            <a:r>
              <a:rPr lang="en-US" dirty="0" err="1" smtClean="0"/>
              <a:t>num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3 + Term * </a:t>
            </a:r>
            <a:r>
              <a:rPr lang="en-US" dirty="0" err="1" smtClean="0"/>
              <a:t>num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3 + Term</a:t>
            </a:r>
          </a:p>
          <a:p>
            <a:pPr marL="0" indent="0">
              <a:buNone/>
            </a:pPr>
            <a:r>
              <a:rPr lang="en-US" dirty="0" smtClean="0"/>
              <a:t>Term + Term</a:t>
            </a:r>
          </a:p>
          <a:p>
            <a:pPr marL="0" indent="0">
              <a:buNone/>
            </a:pPr>
            <a:r>
              <a:rPr lang="en-US" dirty="0" smtClean="0"/>
              <a:t>Expr + Term</a:t>
            </a:r>
          </a:p>
          <a:p>
            <a:pPr marL="0" indent="0">
              <a:buNone/>
            </a:pPr>
            <a:r>
              <a:rPr lang="en-US" dirty="0" smtClean="0"/>
              <a:t>Expr</a:t>
            </a:r>
          </a:p>
          <a:p>
            <a:pPr marL="0" indent="0">
              <a:buNone/>
            </a:pPr>
            <a:r>
              <a:rPr lang="en-US" dirty="0"/>
              <a:t>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253814" y="2217201"/>
            <a:ext cx="4261537" cy="326350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Reduce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5 -&gt;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/>
              <a:t>Reduce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7-&gt; Term</a:t>
            </a:r>
          </a:p>
          <a:p>
            <a:pPr marL="0" indent="0">
              <a:buNone/>
            </a:pPr>
            <a:r>
              <a:rPr lang="en-US" dirty="0" smtClean="0"/>
              <a:t>Reduce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Term*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-&gt; Term</a:t>
            </a:r>
          </a:p>
          <a:p>
            <a:pPr marL="0" indent="0">
              <a:buNone/>
            </a:pPr>
            <a:r>
              <a:rPr lang="en-US" dirty="0" smtClean="0"/>
              <a:t>Reduce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3 -&gt; Term</a:t>
            </a:r>
          </a:p>
          <a:p>
            <a:pPr marL="0" indent="0">
              <a:buNone/>
            </a:pPr>
            <a:r>
              <a:rPr lang="en-US" dirty="0" smtClean="0"/>
              <a:t>Reduce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Term -&gt; Expr</a:t>
            </a:r>
          </a:p>
          <a:p>
            <a:pPr marL="0" indent="0">
              <a:buNone/>
            </a:pPr>
            <a:r>
              <a:rPr lang="en-US" dirty="0" smtClean="0"/>
              <a:t>Reduce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 + Term -&gt; Expr</a:t>
            </a:r>
          </a:p>
          <a:p>
            <a:pPr marL="0" indent="0">
              <a:buNone/>
            </a:pPr>
            <a:r>
              <a:rPr lang="en-US" dirty="0" smtClean="0"/>
              <a:t>Reduce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 -&gt; 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844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Bottom Up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3 + 7 * 5</a:t>
            </a:r>
          </a:p>
          <a:p>
            <a:pPr marL="0" indent="0">
              <a:buNone/>
            </a:pPr>
            <a:r>
              <a:rPr lang="en-US" dirty="0" err="1"/>
              <a:t>num</a:t>
            </a:r>
            <a:r>
              <a:rPr lang="en-US" dirty="0"/>
              <a:t> + 7 * 5</a:t>
            </a:r>
          </a:p>
          <a:p>
            <a:pPr marL="0" indent="0">
              <a:buNone/>
            </a:pPr>
            <a:r>
              <a:rPr lang="en-US" dirty="0"/>
              <a:t>Term + 7 * 5</a:t>
            </a:r>
          </a:p>
          <a:p>
            <a:pPr marL="0" indent="0">
              <a:buNone/>
            </a:pPr>
            <a:r>
              <a:rPr lang="en-US" dirty="0"/>
              <a:t>Expr + 7 * 5</a:t>
            </a:r>
          </a:p>
          <a:p>
            <a:pPr marL="0" indent="0">
              <a:buNone/>
            </a:pPr>
            <a:r>
              <a:rPr lang="en-US" dirty="0"/>
              <a:t>Expr + Term * 5</a:t>
            </a:r>
          </a:p>
          <a:p>
            <a:pPr marL="0" indent="0">
              <a:buNone/>
            </a:pPr>
            <a:r>
              <a:rPr lang="en-US" dirty="0"/>
              <a:t>Expr + Term * </a:t>
            </a:r>
            <a:r>
              <a:rPr lang="en-US" dirty="0" err="1"/>
              <a:t>num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Expr + Term</a:t>
            </a:r>
          </a:p>
          <a:p>
            <a:pPr marL="0" indent="0">
              <a:buNone/>
            </a:pPr>
            <a:r>
              <a:rPr lang="en-US" dirty="0"/>
              <a:t>Expr </a:t>
            </a:r>
          </a:p>
          <a:p>
            <a:pPr marL="0" indent="0">
              <a:buNone/>
            </a:pPr>
            <a:r>
              <a:rPr lang="en-US" dirty="0"/>
              <a:t>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</a:t>
            </a:r>
          </a:p>
          <a:p>
            <a:pPr marL="0" indent="0">
              <a:buNone/>
            </a:pPr>
            <a:r>
              <a:rPr lang="en-US" dirty="0"/>
              <a:t>Expr </a:t>
            </a:r>
          </a:p>
          <a:p>
            <a:pPr marL="0" indent="0">
              <a:buNone/>
            </a:pPr>
            <a:r>
              <a:rPr lang="en-US" dirty="0"/>
              <a:t>Expr + Term</a:t>
            </a:r>
          </a:p>
          <a:p>
            <a:pPr marL="0" indent="0">
              <a:buNone/>
            </a:pPr>
            <a:r>
              <a:rPr lang="en-US" dirty="0"/>
              <a:t>Expr + Term * </a:t>
            </a:r>
            <a:r>
              <a:rPr lang="en-US" dirty="0" err="1"/>
              <a:t>num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Expr + Term * 5</a:t>
            </a:r>
          </a:p>
          <a:p>
            <a:pPr marL="0" indent="0">
              <a:buNone/>
            </a:pPr>
            <a:r>
              <a:rPr lang="en-US" dirty="0"/>
              <a:t>Expr + 7 * 5</a:t>
            </a:r>
          </a:p>
          <a:p>
            <a:pPr marL="0" indent="0">
              <a:buNone/>
            </a:pPr>
            <a:r>
              <a:rPr lang="en-US" dirty="0" smtClean="0"/>
              <a:t>Term </a:t>
            </a:r>
            <a:r>
              <a:rPr lang="en-US" dirty="0"/>
              <a:t>+ 7 * 5</a:t>
            </a:r>
          </a:p>
          <a:p>
            <a:pPr marL="0" indent="0">
              <a:buNone/>
            </a:pPr>
            <a:r>
              <a:rPr lang="en-US" dirty="0" err="1" smtClean="0"/>
              <a:t>num</a:t>
            </a:r>
            <a:r>
              <a:rPr lang="en-US" dirty="0" smtClean="0"/>
              <a:t> </a:t>
            </a:r>
            <a:r>
              <a:rPr lang="en-US" dirty="0"/>
              <a:t>+ 7 * 5</a:t>
            </a:r>
          </a:p>
          <a:p>
            <a:pPr marL="0" indent="0">
              <a:buNone/>
            </a:pPr>
            <a:r>
              <a:rPr lang="en-US" dirty="0" smtClean="0"/>
              <a:t>3 </a:t>
            </a:r>
            <a:r>
              <a:rPr lang="en-US" dirty="0"/>
              <a:t>+ 7 * </a:t>
            </a:r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800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1/12/2015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CST320 W2015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6E6B00-7BDC-45FA-8369-0ADE3C9A5C78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Derivation Example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  <a:tabLst>
                <a:tab pos="1828800" algn="l"/>
              </a:tabLst>
            </a:pPr>
            <a:r>
              <a:rPr lang="en-US" altLang="en-US" smtClean="0">
                <a:latin typeface="Courier New" panose="02070309020205020404" pitchFamily="49" charset="0"/>
              </a:rPr>
              <a:t>S		-&gt; Expr</a:t>
            </a:r>
          </a:p>
          <a:p>
            <a:pPr eaLnBrk="1" hangingPunct="1">
              <a:buFontTx/>
              <a:buNone/>
              <a:tabLst>
                <a:tab pos="1828800" algn="l"/>
              </a:tabLst>
            </a:pPr>
            <a:r>
              <a:rPr lang="en-US" altLang="en-US" smtClean="0">
                <a:latin typeface="Courier New" panose="02070309020205020404" pitchFamily="49" charset="0"/>
              </a:rPr>
              <a:t>Expr	-&gt; Expr + Term</a:t>
            </a:r>
          </a:p>
          <a:p>
            <a:pPr eaLnBrk="1" hangingPunct="1">
              <a:buFontTx/>
              <a:buNone/>
              <a:tabLst>
                <a:tab pos="1828800" algn="l"/>
              </a:tabLst>
            </a:pPr>
            <a:r>
              <a:rPr lang="en-US" altLang="en-US" smtClean="0">
                <a:latin typeface="Courier New" panose="02070309020205020404" pitchFamily="49" charset="0"/>
              </a:rPr>
              <a:t>		-&gt; Expr – Term</a:t>
            </a:r>
          </a:p>
          <a:p>
            <a:pPr eaLnBrk="1" hangingPunct="1">
              <a:buFontTx/>
              <a:buNone/>
              <a:tabLst>
                <a:tab pos="1828800" algn="l"/>
              </a:tabLst>
            </a:pPr>
            <a:r>
              <a:rPr lang="en-US" altLang="en-US" smtClean="0">
                <a:latin typeface="Courier New" panose="02070309020205020404" pitchFamily="49" charset="0"/>
              </a:rPr>
              <a:t>		-&gt; Term</a:t>
            </a:r>
          </a:p>
          <a:p>
            <a:pPr eaLnBrk="1" hangingPunct="1">
              <a:buFontTx/>
              <a:buNone/>
              <a:tabLst>
                <a:tab pos="1828800" algn="l"/>
              </a:tabLst>
            </a:pPr>
            <a:r>
              <a:rPr lang="en-US" altLang="en-US" smtClean="0">
                <a:latin typeface="Courier New" panose="02070309020205020404" pitchFamily="49" charset="0"/>
              </a:rPr>
              <a:t>Term	-&gt; Term * num</a:t>
            </a:r>
          </a:p>
          <a:p>
            <a:pPr eaLnBrk="1" hangingPunct="1">
              <a:buFontTx/>
              <a:buNone/>
              <a:tabLst>
                <a:tab pos="1828800" algn="l"/>
              </a:tabLst>
            </a:pPr>
            <a:r>
              <a:rPr lang="en-US" altLang="en-US" smtClean="0">
                <a:latin typeface="Courier New" panose="02070309020205020404" pitchFamily="49" charset="0"/>
              </a:rPr>
              <a:t>		-&gt; Term / num</a:t>
            </a:r>
          </a:p>
          <a:p>
            <a:pPr eaLnBrk="1" hangingPunct="1">
              <a:buFontTx/>
              <a:buNone/>
              <a:tabLst>
                <a:tab pos="1828800" algn="l"/>
              </a:tabLst>
            </a:pPr>
            <a:r>
              <a:rPr lang="en-US" altLang="en-US" smtClean="0">
                <a:latin typeface="Courier New" panose="02070309020205020404" pitchFamily="49" charset="0"/>
              </a:rPr>
              <a:t>		-&gt; num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1/12/2015</a:t>
            </a:r>
          </a:p>
        </p:txBody>
      </p:sp>
      <p:sp>
        <p:nvSpPr>
          <p:cNvPr id="5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CST320 W2015</a:t>
            </a:r>
          </a:p>
        </p:txBody>
      </p:sp>
      <p:sp>
        <p:nvSpPr>
          <p:cNvPr id="5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0BD79C-3D31-47C0-A5AC-8870766D7A20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altLang="en-US" sz="4000" smtClean="0"/>
              <a:t>Botton-UP Derivation Example</a:t>
            </a:r>
          </a:p>
        </p:txBody>
      </p:sp>
      <p:graphicFrame>
        <p:nvGraphicFramePr>
          <p:cNvPr id="9356" name="Group 140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093969110"/>
              </p:ext>
            </p:extLst>
          </p:nvPr>
        </p:nvGraphicFramePr>
        <p:xfrm>
          <a:off x="1219200" y="1069358"/>
          <a:ext cx="7010400" cy="5175867"/>
        </p:xfrm>
        <a:graphic>
          <a:graphicData uri="http://schemas.openxmlformats.org/drawingml/2006/table">
            <a:tbl>
              <a:tblPr/>
              <a:tblGrid>
                <a:gridCol w="233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9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Stack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31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 * 4 + 5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Shift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31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* 4 + 5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Reduce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31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Term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* 4 + 5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Shift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31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Term 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 + 5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Shift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31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Term * 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+ 5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Reduce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31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Term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+ 5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Reduce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31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Expr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+ 5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Shift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31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Expr +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Shift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131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Expr + 5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Reduce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131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Expr + Term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Reduce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131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Expr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Reduce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13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Accept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1/12/2015</a:t>
            </a:r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CST320 W2015</a:t>
            </a: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21BDBD-5F99-404E-8240-FFE755D1897E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Bottom-Up Derivation Example</a:t>
            </a:r>
          </a:p>
        </p:txBody>
      </p:sp>
      <p:sp>
        <p:nvSpPr>
          <p:cNvPr id="7174" name="Text Box 5"/>
          <p:cNvSpPr txBox="1">
            <a:spLocks noChangeArrowheads="1"/>
          </p:cNvSpPr>
          <p:nvPr/>
        </p:nvSpPr>
        <p:spPr bwMode="auto">
          <a:xfrm>
            <a:off x="1801813" y="50292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7175" name="Text Box 6"/>
          <p:cNvSpPr txBox="1">
            <a:spLocks noChangeArrowheads="1"/>
          </p:cNvSpPr>
          <p:nvPr/>
        </p:nvSpPr>
        <p:spPr bwMode="auto">
          <a:xfrm>
            <a:off x="3048000" y="5029200"/>
            <a:ext cx="273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*</a:t>
            </a:r>
          </a:p>
        </p:txBody>
      </p:sp>
      <p:sp>
        <p:nvSpPr>
          <p:cNvPr id="7176" name="Text Box 7"/>
          <p:cNvSpPr txBox="1">
            <a:spLocks noChangeArrowheads="1"/>
          </p:cNvSpPr>
          <p:nvPr/>
        </p:nvSpPr>
        <p:spPr bwMode="auto">
          <a:xfrm>
            <a:off x="4256088" y="50292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7177" name="Text Box 8"/>
          <p:cNvSpPr txBox="1">
            <a:spLocks noChangeArrowheads="1"/>
          </p:cNvSpPr>
          <p:nvPr/>
        </p:nvSpPr>
        <p:spPr bwMode="auto">
          <a:xfrm>
            <a:off x="5502275" y="5029200"/>
            <a:ext cx="317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+</a:t>
            </a:r>
          </a:p>
        </p:txBody>
      </p:sp>
      <p:sp>
        <p:nvSpPr>
          <p:cNvPr id="7178" name="Text Box 9"/>
          <p:cNvSpPr txBox="1">
            <a:spLocks noChangeArrowheads="1"/>
          </p:cNvSpPr>
          <p:nvPr/>
        </p:nvSpPr>
        <p:spPr bwMode="auto">
          <a:xfrm>
            <a:off x="6754813" y="50292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7179" name="Text Box 10"/>
          <p:cNvSpPr txBox="1">
            <a:spLocks noChangeArrowheads="1"/>
          </p:cNvSpPr>
          <p:nvPr/>
        </p:nvSpPr>
        <p:spPr bwMode="auto">
          <a:xfrm>
            <a:off x="1600200" y="4343400"/>
            <a:ext cx="717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Term</a:t>
            </a:r>
          </a:p>
        </p:txBody>
      </p:sp>
      <p:sp>
        <p:nvSpPr>
          <p:cNvPr id="7180" name="Text Box 11"/>
          <p:cNvSpPr txBox="1">
            <a:spLocks noChangeArrowheads="1"/>
          </p:cNvSpPr>
          <p:nvPr/>
        </p:nvSpPr>
        <p:spPr bwMode="auto">
          <a:xfrm>
            <a:off x="2743200" y="3505200"/>
            <a:ext cx="717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Term</a:t>
            </a:r>
          </a:p>
        </p:txBody>
      </p:sp>
      <p:sp>
        <p:nvSpPr>
          <p:cNvPr id="7181" name="Line 12"/>
          <p:cNvSpPr>
            <a:spLocks noChangeShapeType="1"/>
          </p:cNvSpPr>
          <p:nvPr/>
        </p:nvSpPr>
        <p:spPr bwMode="auto">
          <a:xfrm>
            <a:off x="1981200" y="47244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2" name="Line 13"/>
          <p:cNvSpPr>
            <a:spLocks noChangeShapeType="1"/>
          </p:cNvSpPr>
          <p:nvPr/>
        </p:nvSpPr>
        <p:spPr bwMode="auto">
          <a:xfrm>
            <a:off x="3124200" y="388620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3" name="Line 14"/>
          <p:cNvSpPr>
            <a:spLocks noChangeShapeType="1"/>
          </p:cNvSpPr>
          <p:nvPr/>
        </p:nvSpPr>
        <p:spPr bwMode="auto">
          <a:xfrm>
            <a:off x="3124200" y="3886200"/>
            <a:ext cx="121920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4" name="Line 15"/>
          <p:cNvSpPr>
            <a:spLocks noChangeShapeType="1"/>
          </p:cNvSpPr>
          <p:nvPr/>
        </p:nvSpPr>
        <p:spPr bwMode="auto">
          <a:xfrm flipH="1">
            <a:off x="1981200" y="3886200"/>
            <a:ext cx="1143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5" name="Text Box 16"/>
          <p:cNvSpPr txBox="1">
            <a:spLocks noChangeArrowheads="1"/>
          </p:cNvSpPr>
          <p:nvPr/>
        </p:nvSpPr>
        <p:spPr bwMode="auto">
          <a:xfrm>
            <a:off x="2743200" y="2895600"/>
            <a:ext cx="654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Expr</a:t>
            </a:r>
          </a:p>
        </p:txBody>
      </p:sp>
      <p:sp>
        <p:nvSpPr>
          <p:cNvPr id="7186" name="Line 17"/>
          <p:cNvSpPr>
            <a:spLocks noChangeShapeType="1"/>
          </p:cNvSpPr>
          <p:nvPr/>
        </p:nvSpPr>
        <p:spPr bwMode="auto">
          <a:xfrm>
            <a:off x="3124200" y="3276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7" name="Text Box 18"/>
          <p:cNvSpPr txBox="1">
            <a:spLocks noChangeArrowheads="1"/>
          </p:cNvSpPr>
          <p:nvPr/>
        </p:nvSpPr>
        <p:spPr bwMode="auto">
          <a:xfrm>
            <a:off x="5029200" y="1905000"/>
            <a:ext cx="654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Expr</a:t>
            </a:r>
          </a:p>
        </p:txBody>
      </p:sp>
      <p:sp>
        <p:nvSpPr>
          <p:cNvPr id="7188" name="Line 19"/>
          <p:cNvSpPr>
            <a:spLocks noChangeShapeType="1"/>
          </p:cNvSpPr>
          <p:nvPr/>
        </p:nvSpPr>
        <p:spPr bwMode="auto">
          <a:xfrm>
            <a:off x="5410200" y="2286000"/>
            <a:ext cx="228600" cy="2667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9" name="Line 20"/>
          <p:cNvSpPr>
            <a:spLocks noChangeShapeType="1"/>
          </p:cNvSpPr>
          <p:nvPr/>
        </p:nvSpPr>
        <p:spPr bwMode="auto">
          <a:xfrm>
            <a:off x="5410200" y="2286000"/>
            <a:ext cx="129540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0" name="Line 21"/>
          <p:cNvSpPr>
            <a:spLocks noChangeShapeType="1"/>
          </p:cNvSpPr>
          <p:nvPr/>
        </p:nvSpPr>
        <p:spPr bwMode="auto">
          <a:xfrm flipH="1">
            <a:off x="3124200" y="2286000"/>
            <a:ext cx="2286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1" name="Text Box 22"/>
          <p:cNvSpPr txBox="1">
            <a:spLocks noChangeArrowheads="1"/>
          </p:cNvSpPr>
          <p:nvPr/>
        </p:nvSpPr>
        <p:spPr bwMode="auto">
          <a:xfrm>
            <a:off x="6477000" y="3581400"/>
            <a:ext cx="717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Term</a:t>
            </a:r>
          </a:p>
        </p:txBody>
      </p:sp>
      <p:sp>
        <p:nvSpPr>
          <p:cNvPr id="7192" name="Line 23"/>
          <p:cNvSpPr>
            <a:spLocks noChangeShapeType="1"/>
          </p:cNvSpPr>
          <p:nvPr/>
        </p:nvSpPr>
        <p:spPr bwMode="auto">
          <a:xfrm>
            <a:off x="6858000" y="3962400"/>
            <a:ext cx="762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998</Words>
  <Application>Microsoft Office PowerPoint</Application>
  <PresentationFormat>On-screen Show (4:3)</PresentationFormat>
  <Paragraphs>392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Courier New</vt:lpstr>
      <vt:lpstr>Default Design</vt:lpstr>
      <vt:lpstr>Parsing</vt:lpstr>
      <vt:lpstr>Parsing Process</vt:lpstr>
      <vt:lpstr>top-down vs bottom up</vt:lpstr>
      <vt:lpstr>Top Down</vt:lpstr>
      <vt:lpstr>Bottom Up</vt:lpstr>
      <vt:lpstr>Bottom Up</vt:lpstr>
      <vt:lpstr>Derivation Example</vt:lpstr>
      <vt:lpstr>Botton-UP Derivation Example</vt:lpstr>
      <vt:lpstr>Bottom-Up Derivation Example</vt:lpstr>
      <vt:lpstr>Botton-UP Derivation Example</vt:lpstr>
      <vt:lpstr>Botton-UP Derivation Example</vt:lpstr>
      <vt:lpstr>Requirements</vt:lpstr>
      <vt:lpstr>Process</vt:lpstr>
      <vt:lpstr>Process</vt:lpstr>
      <vt:lpstr>Handles</vt:lpstr>
      <vt:lpstr>Botton-UP Derivation Example</vt:lpstr>
      <vt:lpstr>Potential Handles</vt:lpstr>
      <vt:lpstr>Recognizing potential handles</vt:lpstr>
      <vt:lpstr>Process</vt:lpstr>
      <vt:lpstr>Error Detection?</vt:lpstr>
      <vt:lpstr>Error Recovery</vt:lpstr>
      <vt:lpstr>Bottom-Up LR(1) Parsers</vt:lpstr>
      <vt:lpstr>Grammar Flavors</vt:lpstr>
      <vt:lpstr>Other issues: Ambiguities</vt:lpstr>
      <vt:lpstr>Possible Solutions</vt:lpstr>
      <vt:lpstr>Other Issues: Stack Depth</vt:lpstr>
      <vt:lpstr>Other Issues:  Optimizing a Grammar</vt:lpstr>
      <vt:lpstr>Other Issues:  Optimizing a Grammar</vt:lpstr>
    </vt:vector>
  </TitlesOfParts>
  <Company>AVS Corp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Parsing</dc:title>
  <dc:creator>phil howard</dc:creator>
  <cp:lastModifiedBy>Philip Howard</cp:lastModifiedBy>
  <cp:revision>14</cp:revision>
  <dcterms:created xsi:type="dcterms:W3CDTF">2014-12-17T22:09:30Z</dcterms:created>
  <dcterms:modified xsi:type="dcterms:W3CDTF">2017-01-25T21:21:22Z</dcterms:modified>
</cp:coreProperties>
</file>