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1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7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4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FCC6-C8DB-40D1-BE19-871B60A72DD3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from Lab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3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grammar has meaning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033670"/>
            <a:ext cx="5181600" cy="514329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PROG  -&gt; STMTS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STMTS -&gt; STMT STMTS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-&gt; </a:t>
            </a:r>
            <a:r>
              <a:rPr lang="el-GR" altLang="en-US" sz="1800" b="1" dirty="0">
                <a:latin typeface="Courier New" panose="02070309020205020404" pitchFamily="49" charset="0"/>
              </a:rPr>
              <a:t>λ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STMT  -&gt; EXPR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EXPR  -&gt; (EXPR) EXPR’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-&gt; TERM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EXPR’ -&gt; PLUSOP (EXPR) EXPR’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-&gt; </a:t>
            </a:r>
            <a:r>
              <a:rPr lang="el-GR" altLang="en-US" sz="1800" b="1" dirty="0">
                <a:latin typeface="Courier New" panose="02070309020205020404" pitchFamily="49" charset="0"/>
              </a:rPr>
              <a:t>λ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PLUSOP -&gt;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-&gt; 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TERM  -&gt; [EXPR] TERM’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-&gt;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TERM’ -&gt; TIMESOP [EXPR] TERM’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-&gt; </a:t>
            </a:r>
            <a:r>
              <a:rPr lang="el-GR" altLang="en-US" sz="1800" b="1" dirty="0">
                <a:latin typeface="Courier New" panose="02070309020205020404" pitchFamily="49" charset="0"/>
              </a:rPr>
              <a:t>λ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TIMESOP -&gt; 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-&gt; /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1/14/2015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CST320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3A474C-35A7-4184-83DA-0300EA6E397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1271" name="Content Placeholder 2"/>
          <p:cNvSpPr>
            <a:spLocks noGrp="1"/>
          </p:cNvSpPr>
          <p:nvPr>
            <p:ph sz="half" idx="2"/>
          </p:nvPr>
        </p:nvSpPr>
        <p:spPr>
          <a:xfrm>
            <a:off x="5512903" y="1033670"/>
            <a:ext cx="6573079" cy="5143293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Courier New" panose="02070309020205020404" pitchFamily="49" charset="0"/>
              </a:rPr>
              <a:t>Defines what a valid program is</a:t>
            </a:r>
          </a:p>
          <a:p>
            <a:r>
              <a:rPr lang="en-US" altLang="en-US" dirty="0" smtClean="0">
                <a:cs typeface="Courier New" panose="02070309020205020404" pitchFamily="49" charset="0"/>
              </a:rPr>
              <a:t>Defines how to parse</a:t>
            </a:r>
          </a:p>
          <a:p>
            <a:r>
              <a:rPr lang="en-US" altLang="en-US" dirty="0" smtClean="0">
                <a:cs typeface="Courier New" panose="02070309020205020404" pitchFamily="49" charset="0"/>
              </a:rPr>
              <a:t>Defines what a reportable error is</a:t>
            </a:r>
          </a:p>
          <a:p>
            <a:r>
              <a:rPr lang="en-US" altLang="en-US" dirty="0" smtClean="0">
                <a:cs typeface="Courier New" panose="02070309020205020404" pitchFamily="49" charset="0"/>
              </a:rPr>
              <a:t>Helps define the content of error messages</a:t>
            </a:r>
          </a:p>
          <a:p>
            <a:endParaRPr lang="en-US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5738"/>
            <a:ext cx="10515600" cy="66854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grammar has meaning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033670"/>
            <a:ext cx="5181600" cy="514329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PROG  -&gt; STMTS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STMTS -&gt; STMT STMTS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-&gt; </a:t>
            </a:r>
            <a:r>
              <a:rPr lang="el-GR" altLang="en-US" sz="1800" b="1" dirty="0">
                <a:latin typeface="Courier New" panose="02070309020205020404" pitchFamily="49" charset="0"/>
              </a:rPr>
              <a:t>λ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STMT  -&gt; EXPR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EXPR  -&gt; (EXPR) EXPR’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-&gt; TERM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EXPR’ -&gt; PLUSOP (EXPR) EXPR’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-&gt; </a:t>
            </a:r>
            <a:r>
              <a:rPr lang="el-GR" altLang="en-US" sz="1800" b="1" dirty="0">
                <a:latin typeface="Courier New" panose="02070309020205020404" pitchFamily="49" charset="0"/>
              </a:rPr>
              <a:t>λ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PLUSOP -&gt;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-&gt; 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TERM  -&gt; [EXPR] TERM’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-&gt;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TERM’ -&gt; TIMESOP [EXPR] TERM’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-&gt; </a:t>
            </a:r>
            <a:r>
              <a:rPr lang="el-GR" altLang="en-US" sz="1800" b="1" dirty="0">
                <a:latin typeface="Courier New" panose="02070309020205020404" pitchFamily="49" charset="0"/>
              </a:rPr>
              <a:t>λ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TIMESOP -&gt; 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-&gt; /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1/14/2015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CST320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3A474C-35A7-4184-83DA-0300EA6E397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1271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33670"/>
            <a:ext cx="5181600" cy="5143293"/>
          </a:xfrm>
        </p:spPr>
        <p:txBody>
          <a:bodyPr>
            <a:noAutofit/>
          </a:bodyPr>
          <a:lstStyle/>
          <a:p>
            <a:r>
              <a:rPr lang="en-US" altLang="en-US" sz="3200" dirty="0" smtClean="0">
                <a:cs typeface="Courier New" panose="02070309020205020404" pitchFamily="49" charset="0"/>
              </a:rPr>
              <a:t>Valid Program?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5; end</a:t>
            </a:r>
          </a:p>
          <a:p>
            <a:pPr marL="457200" lvl="1" indent="0"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57200" lvl="1" indent="0"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;</a:t>
            </a:r>
          </a:p>
          <a:p>
            <a:r>
              <a:rPr lang="en-US" altLang="en-US" sz="3200" dirty="0" smtClean="0">
                <a:cs typeface="Courier New" panose="02070309020205020404" pitchFamily="49" charset="0"/>
              </a:rPr>
              <a:t>Valid Statement?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5;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5 ;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62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5738"/>
            <a:ext cx="10515600" cy="66854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grammar has meaning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033670"/>
            <a:ext cx="5181600" cy="514329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PROG  -&gt; STMTS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STMTS -&gt; STMT STMTS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-&gt; </a:t>
            </a:r>
            <a:r>
              <a:rPr lang="el-GR" altLang="en-US" sz="1800" b="1" dirty="0">
                <a:latin typeface="Courier New" panose="02070309020205020404" pitchFamily="49" charset="0"/>
              </a:rPr>
              <a:t>λ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STMT  -&gt; EXPR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EXPR  -&gt; (EXPR) EXPR’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-&gt; TERM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EXPR’ -&gt; PLUSOP (EXPR) EXPR’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-&gt; </a:t>
            </a:r>
            <a:r>
              <a:rPr lang="el-GR" altLang="en-US" sz="1800" b="1" dirty="0">
                <a:latin typeface="Courier New" panose="02070309020205020404" pitchFamily="49" charset="0"/>
              </a:rPr>
              <a:t>λ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PLUSOP -&gt;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-&gt; 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TERM  -&gt; [EXPR] TERM’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-&gt;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TERM’ -&gt; TIMESOP [EXPR] TERM’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-&gt; </a:t>
            </a:r>
            <a:r>
              <a:rPr lang="el-GR" altLang="en-US" sz="1800" b="1" dirty="0">
                <a:latin typeface="Courier New" panose="02070309020205020404" pitchFamily="49" charset="0"/>
              </a:rPr>
              <a:t>λ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TIMESOP -&gt; 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-&gt; /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1/14/2015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CST320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3A474C-35A7-4184-83DA-0300EA6E397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1271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33670"/>
            <a:ext cx="5181600" cy="5143293"/>
          </a:xfrm>
        </p:spPr>
        <p:txBody>
          <a:bodyPr>
            <a:noAutofit/>
          </a:bodyPr>
          <a:lstStyle/>
          <a:p>
            <a:r>
              <a:rPr lang="en-US" altLang="en-US" sz="3200" dirty="0" smtClean="0">
                <a:cs typeface="Courier New" panose="02070309020205020404" pitchFamily="49" charset="0"/>
              </a:rPr>
              <a:t>Valid Statement?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the quiz…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8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1-4-2016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46D6-4ADE-46D5-AF3E-63E216D8A9E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Guiding Principles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compiler must preserve the meaning of the program being compiled</a:t>
            </a:r>
          </a:p>
          <a:p>
            <a:endParaRPr lang="en-US" altLang="en-US"/>
          </a:p>
          <a:p>
            <a:r>
              <a:rPr lang="en-US" altLang="en-US"/>
              <a:t>The compiler must improve the input program in some discernible way</a:t>
            </a:r>
          </a:p>
        </p:txBody>
      </p:sp>
    </p:spTree>
    <p:extLst>
      <p:ext uri="{BB962C8B-B14F-4D97-AF65-F5344CB8AC3E}">
        <p14:creationId xmlns:p14="http://schemas.microsoft.com/office/powerpoint/2010/main" val="74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Deals with the specifics of the language being compiled.</a:t>
            </a:r>
          </a:p>
          <a:p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en-US" dirty="0" smtClean="0"/>
              <a:t> creates a scanner. It does NOT scan your program into tokens.</a:t>
            </a:r>
          </a:p>
          <a:p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[a-z]+[0-9][A-Z]*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Lab…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5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Outer positive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to select production</a:t>
            </a:r>
          </a:p>
          <a:p>
            <a:pPr lvl="1"/>
            <a:r>
              <a:rPr lang="en-US" dirty="0" smtClean="0"/>
              <a:t>Inner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s are negative to flatten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3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964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-&gt; a B 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b C D 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c D e 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768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PeekToken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‘a’)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/* production 1 */}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PeekToken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‘b’)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/* production 2 */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PeekToken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‘c’)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/* production 3 */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Error();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8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497496"/>
            <a:ext cx="3296478" cy="4679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-&gt; a B 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b C D 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c D e 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76800" y="1497496"/>
            <a:ext cx="6477000" cy="51418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PeekToken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‘b’)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/* production 2 */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AdvanceToken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return false;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return false;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PeekToken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!= ‘e’)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Error(“’e’”);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AdvanceToken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AdvanceToken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544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could be automatically generated from the grammar</a:t>
            </a:r>
          </a:p>
          <a:p>
            <a:r>
              <a:rPr lang="en-US" dirty="0" err="1" smtClean="0"/>
              <a:t>λ’s</a:t>
            </a:r>
            <a:r>
              <a:rPr lang="en-US" dirty="0" smtClean="0"/>
              <a:t> add difficulty, but there is a deterministic algorithm for dealing with them</a:t>
            </a:r>
          </a:p>
          <a:p>
            <a:endParaRPr lang="en-US" dirty="0"/>
          </a:p>
          <a:p>
            <a:r>
              <a:rPr lang="en-US" dirty="0" smtClean="0"/>
              <a:t>We’ll learn a “better”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41D3FD2-AB68-4174-8F1B-E3F8F1D5E1CB}" vid="{E5752DF5-3232-4BAB-92C5-1AB8DEA17A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Centered Titles</Template>
  <TotalTime>21</TotalTime>
  <Words>552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Lessons from Lab 2</vt:lpstr>
      <vt:lpstr>But first the quiz…</vt:lpstr>
      <vt:lpstr>Guiding Principles</vt:lpstr>
      <vt:lpstr>PowerPoint Presentation</vt:lpstr>
      <vt:lpstr>Back to the Lab…</vt:lpstr>
      <vt:lpstr>program structure</vt:lpstr>
      <vt:lpstr>Program structure</vt:lpstr>
      <vt:lpstr>Program structure</vt:lpstr>
      <vt:lpstr>Difficulty</vt:lpstr>
      <vt:lpstr>The grammar has meaning</vt:lpstr>
      <vt:lpstr>The grammar has meaning</vt:lpstr>
      <vt:lpstr>The grammar has meaning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from Lab 2</dc:title>
  <dc:creator>Philip Howard</dc:creator>
  <cp:lastModifiedBy>Philip Howard</cp:lastModifiedBy>
  <cp:revision>3</cp:revision>
  <dcterms:created xsi:type="dcterms:W3CDTF">2017-01-20T17:57:58Z</dcterms:created>
  <dcterms:modified xsi:type="dcterms:W3CDTF">2017-01-20T18:23:31Z</dcterms:modified>
</cp:coreProperties>
</file>