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8" r:id="rId4"/>
    <p:sldId id="269" r:id="rId5"/>
    <p:sldId id="273" r:id="rId6"/>
    <p:sldId id="257" r:id="rId7"/>
    <p:sldId id="265" r:id="rId8"/>
    <p:sldId id="258" r:id="rId9"/>
    <p:sldId id="266" r:id="rId10"/>
    <p:sldId id="267" r:id="rId11"/>
    <p:sldId id="260" r:id="rId12"/>
    <p:sldId id="262" r:id="rId13"/>
    <p:sldId id="263" r:id="rId14"/>
    <p:sldId id="264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F1E4256-9725-4B9F-8949-40E34112B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5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E4256-9725-4B9F-8949-40E34112BFC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0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C5975-8EE7-4C19-887A-5CFAF23DE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2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5D07D-2025-41BB-BDF2-A34F75F9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92844-7335-4ABD-B818-12E43E9A7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0FEC5-0ADB-4011-8860-83D6A4E8E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04F75-A948-46FD-BC03-2BCF2A8A3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2687A-CD16-4793-83DB-82E34FBC2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7A9D-7083-483B-A3BC-E9C94B356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42505-1FD2-4D8B-9868-23C639FDB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4287-612C-48DE-A235-628A1F14B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E7F10-745F-458B-8251-830B6ED62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4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D5281-695E-472F-8B92-8B526AD00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7E4BD0D-7004-41BF-B8F5-5E4FC3465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5AA30C-0687-4A64-BBB1-3395BAF6A2B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smtClean="0"/>
              <a:t>Scanning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mtClean="0"/>
              <a:t>Finding longest token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state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ch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getch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while (!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eof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state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tbl</a:t>
            </a:r>
            <a:r>
              <a:rPr lang="en-US" altLang="en-US" sz="2000" dirty="0" smtClean="0">
                <a:latin typeface="Courier New" panose="02070309020205020404" pitchFamily="49" charset="0"/>
              </a:rPr>
              <a:t>[state][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ch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if (accept[state])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longest_token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state;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remember_input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else if (state==ERROR)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reset_input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longest_token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ch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getch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9EE8F3-BF54-42CC-A384-3D77839DC8B0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45535-C2C2-45EE-9A49-76D1D500098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Optimizations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Hash Table for tokens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 smtClean="0"/>
              <a:t>Scanner returns index/pointer to hash entry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 smtClean="0"/>
              <a:t>Quick comparison for equality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dirty="0" smtClean="0"/>
              <a:t>Conversions only happen once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Input Buffering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 smtClean="0"/>
              <a:t>flex does a nice job of this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2E7B9-C23C-4A3C-B886-58481EE591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 Considerations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Keywords</a:t>
            </a:r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Treat as identifiers? (table lookup to distinguish)</a:t>
            </a:r>
          </a:p>
          <a:p>
            <a:pPr lvl="1" eaLnBrk="1" hangingPunct="1">
              <a:buFontTx/>
              <a:buChar char="•"/>
            </a:pPr>
            <a:endParaRPr lang="en-US" altLang="en-US" smtClean="0"/>
          </a:p>
          <a:p>
            <a:pPr lvl="1" eaLnBrk="1" hangingPunct="1">
              <a:buFontTx/>
              <a:buChar char="•"/>
            </a:pPr>
            <a:r>
              <a:rPr lang="en-US" altLang="en-US" smtClean="0"/>
              <a:t>Treat as special cases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4A2BD1-FB86-4045-B329-C7209E7D1C3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Fun with FORTRAN</a:t>
            </a:r>
            <a:br>
              <a:rPr lang="en-US" altLang="en-US" sz="4000" smtClean="0"/>
            </a:br>
            <a:r>
              <a:rPr lang="en-US" altLang="en-US" sz="3200" smtClean="0"/>
              <a:t>The language where spaces don’t matter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INTEGER FUNCTION 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DO  10 J=1,10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10	CONTINUE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4795F-139A-408D-AD9C-6200414B6F8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Fun with FORTRAN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The language where spaces don’t matter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INTEGERFUNCTIONA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DO 10 E1 = 12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DO10E1=1,2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DO10E1=1.2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DO10E12=12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FORTRAN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“The erroneous substitution </a:t>
            </a:r>
            <a:r>
              <a:rPr lang="en-US" dirty="0"/>
              <a:t>of a . for a , in a Fortran DO loop once caused a 1960s-era </a:t>
            </a:r>
            <a:r>
              <a:rPr lang="en-US" dirty="0" smtClean="0"/>
              <a:t>space launch </a:t>
            </a:r>
            <a:r>
              <a:rPr lang="en-US" dirty="0"/>
              <a:t>to fail! Because the substitution resulted in a valid statement, the </a:t>
            </a:r>
            <a:r>
              <a:rPr lang="en-US" dirty="0" smtClean="0"/>
              <a:t>error was not detected until runtime</a:t>
            </a:r>
            <a:r>
              <a:rPr lang="en-US" dirty="0"/>
              <a:t>, </a:t>
            </a:r>
            <a:r>
              <a:rPr lang="en-US" dirty="0" smtClean="0"/>
              <a:t>which in this case was after the rocket </a:t>
            </a:r>
            <a:r>
              <a:rPr lang="en-US" smtClean="0"/>
              <a:t>had been launched</a:t>
            </a:r>
            <a:r>
              <a:rPr lang="en-US" dirty="0"/>
              <a:t>. The rocket deviated from course and had to be destroyed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0FEC5-0ADB-4011-8860-83D6A4E8EB3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Stack of input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 smtClean="0"/>
              <a:t>pushes the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dirty="0" smtClean="0"/>
              <a:t> pops the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FLEX can help with this, but it’s not automatic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 err="1" smtClean="0"/>
              <a:t>stackl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0FEC5-0ADB-4011-8860-83D6A4E8EB3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0FEC5-0ADB-4011-8860-83D6A4E8EB3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581400" y="4038600"/>
            <a:ext cx="1371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Compiler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057400" y="4572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53000" y="4572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812925" y="4151313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Code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05400" y="41148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Improved Code</a:t>
            </a:r>
          </a:p>
        </p:txBody>
      </p:sp>
    </p:spTree>
    <p:extLst>
      <p:ext uri="{BB962C8B-B14F-4D97-AF65-F5344CB8AC3E}">
        <p14:creationId xmlns:p14="http://schemas.microsoft.com/office/powerpoint/2010/main" val="25231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FCBC2A-2ECF-40CC-B668-C20D01D57DC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does </a:t>
            </a:r>
            <a:r>
              <a:rPr lang="en-US" altLang="en-US" dirty="0" smtClean="0"/>
              <a:t>a Scanner </a:t>
            </a:r>
            <a:r>
              <a:rPr lang="en-US" altLang="en-US" dirty="0" smtClean="0"/>
              <a:t>do?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Tokenizes</a:t>
            </a:r>
          </a:p>
          <a:p>
            <a:pPr eaLnBrk="1" hangingPunct="1"/>
            <a:r>
              <a:rPr lang="en-US" altLang="en-US" dirty="0" smtClean="0"/>
              <a:t>Data for each token: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text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value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Type (what kind of token is this?)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Variables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yytext	text of the token</a:t>
            </a:r>
          </a:p>
          <a:p>
            <a:pPr eaLnBrk="1" hangingPunct="1"/>
            <a:r>
              <a:rPr lang="en-US" altLang="en-US" sz="2800" smtClean="0"/>
              <a:t>yylval	semantic value of the token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957B6D-B6EE-4DB2-96B2-4CAECD776E7C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Variables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parser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*yytext;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YYLVAL yylval;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 yyparse();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 yylex();</a:t>
            </a:r>
          </a:p>
          <a:p>
            <a:pPr marL="0" indent="0" eaLnBrk="1" hangingPunct="1"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6BAA31-CCFA-4E61-9B5D-96A6B3CCFAA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file1.h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g_some_var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file2.c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g_some_var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file3.c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g_some_var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1-6-2016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CST320 W2016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0FEC5-0ADB-4011-8860-83D6A4E8E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C07C83-3529-4E96-BB56-F60FD71154D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4572000" algn="l"/>
              </a:tabLst>
            </a:pPr>
            <a:r>
              <a:rPr lang="en-US" altLang="en-US" smtClean="0"/>
              <a:t>Regular Expression</a:t>
            </a:r>
          </a:p>
          <a:p>
            <a:pPr lvl="1" eaLnBrk="1" hangingPunct="1">
              <a:buFontTx/>
              <a:buChar char="•"/>
              <a:tabLst>
                <a:tab pos="4572000" algn="l"/>
              </a:tabLst>
            </a:pPr>
            <a:r>
              <a:rPr lang="en-US" altLang="en-US" smtClean="0"/>
              <a:t>Thompson's:	RE -&gt; NFA</a:t>
            </a:r>
          </a:p>
          <a:p>
            <a:pPr lvl="1" eaLnBrk="1" hangingPunct="1">
              <a:buFontTx/>
              <a:buChar char="•"/>
              <a:tabLst>
                <a:tab pos="4572000" algn="l"/>
              </a:tabLst>
            </a:pPr>
            <a:r>
              <a:rPr lang="en-US" altLang="en-US" smtClean="0"/>
              <a:t>Subset Construction:	NFA -&gt; DFA</a:t>
            </a:r>
          </a:p>
          <a:p>
            <a:pPr lvl="1" eaLnBrk="1" hangingPunct="1">
              <a:buFontTx/>
              <a:buChar char="•"/>
              <a:tabLst>
                <a:tab pos="4572000" algn="l"/>
              </a:tabLst>
            </a:pPr>
            <a:r>
              <a:rPr lang="en-US" altLang="en-US" smtClean="0"/>
              <a:t>Hopcroft's:	DFA -&gt; Minimal DFA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Transition Table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86000"/>
          <a:ext cx="82296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82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82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82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73BD-C99C-4C47-B32C-F4CB91AF78DE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75DDE5-D5A0-4BE6-B7FB-3182FE585F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to do with transition table?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464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state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ch =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while (!eof())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state = tbl[state][ch];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ch =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22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5240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state0: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ch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getch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switch(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ch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case ‘a’: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goto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state1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case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‘c’: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goto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state2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default: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goto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>
            <a:off x="4724400" y="14478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Cost Considerations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Address Computation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state*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row_width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457200" eaLnBrk="1" hangingPunct="1">
              <a:defRPr/>
            </a:pPr>
            <a:endParaRPr lang="en-US" dirty="0" smtClean="0"/>
          </a:p>
          <a:p>
            <a:pPr marL="514350" indent="-457200" eaLnBrk="1" hangingPunct="1">
              <a:defRPr/>
            </a:pPr>
            <a:r>
              <a:rPr lang="en-US" dirty="0" smtClean="0"/>
              <a:t>Table Size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)*256*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num_states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457200" eaLnBrk="1" hangingPunct="1">
              <a:defRPr/>
            </a:pPr>
            <a:endParaRPr lang="en-US" dirty="0" smtClean="0"/>
          </a:p>
          <a:p>
            <a:pPr marL="514350" indent="-457200" eaLnBrk="1" hangingPunct="1">
              <a:defRPr/>
            </a:pPr>
            <a:r>
              <a:rPr lang="en-US" dirty="0" smtClean="0"/>
              <a:t>Locality of reference</a:t>
            </a:r>
          </a:p>
        </p:txBody>
      </p:sp>
      <p:sp>
        <p:nvSpPr>
          <p:cNvPr id="1024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1-6-2016</a:t>
            </a:r>
            <a:endParaRPr lang="en-US" altLang="en-US"/>
          </a:p>
        </p:txBody>
      </p:sp>
      <p:sp>
        <p:nvSpPr>
          <p:cNvPr id="1024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CST320 W2016</a:t>
            </a:r>
            <a:endParaRPr lang="en-US" altLang="en-US"/>
          </a:p>
        </p:txBody>
      </p:sp>
      <p:sp>
        <p:nvSpPr>
          <p:cNvPr id="102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B1C26-C5D5-47C9-8FEF-F4F6BE3E67D0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496</Words>
  <Application>Microsoft Office PowerPoint</Application>
  <PresentationFormat>On-screen Show (4:3)</PresentationFormat>
  <Paragraphs>205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Default Design</vt:lpstr>
      <vt:lpstr>Scanning</vt:lpstr>
      <vt:lpstr>What does a Scanner do?</vt:lpstr>
      <vt:lpstr>Global Variables</vt:lpstr>
      <vt:lpstr>Global Variables</vt:lpstr>
      <vt:lpstr>Global Variables</vt:lpstr>
      <vt:lpstr>Process</vt:lpstr>
      <vt:lpstr>Transition Table</vt:lpstr>
      <vt:lpstr>What to do with transition table?</vt:lpstr>
      <vt:lpstr>Cost Considerations</vt:lpstr>
      <vt:lpstr>Finding longest token</vt:lpstr>
      <vt:lpstr>Optimizations</vt:lpstr>
      <vt:lpstr>Special Considerations</vt:lpstr>
      <vt:lpstr>Fun with FORTRAN The language where spaces don’t matter</vt:lpstr>
      <vt:lpstr>Fun with FORTRAN  The language where spaces don’t matter</vt:lpstr>
      <vt:lpstr>Fun with FORTRAN</vt:lpstr>
      <vt:lpstr>Handling #include</vt:lpstr>
      <vt:lpstr>Handling #ifdef</vt:lpstr>
    </vt:vector>
  </TitlesOfParts>
  <Company>AVS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</dc:title>
  <dc:creator>phil howard</dc:creator>
  <cp:lastModifiedBy>philhow</cp:lastModifiedBy>
  <cp:revision>16</cp:revision>
  <dcterms:created xsi:type="dcterms:W3CDTF">2014-12-12T21:55:15Z</dcterms:created>
  <dcterms:modified xsi:type="dcterms:W3CDTF">2017-01-08T00:23:15Z</dcterms:modified>
</cp:coreProperties>
</file>